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697" r:id="rId3"/>
    <p:sldId id="645" r:id="rId4"/>
    <p:sldId id="684" r:id="rId5"/>
    <p:sldId id="680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3" r:id="rId14"/>
    <p:sldId id="694" r:id="rId15"/>
    <p:sldId id="696" r:id="rId16"/>
    <p:sldId id="698" r:id="rId17"/>
    <p:sldId id="561" r:id="rId18"/>
  </p:sldIdLst>
  <p:sldSz cx="24387175" cy="182895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1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24A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ED398-3241-4E1F-9DF8-3E0ECE60E182}" v="11" dt="2025-06-24T06:03:30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070" autoAdjust="0"/>
  </p:normalViewPr>
  <p:slideViewPr>
    <p:cSldViewPr snapToGrid="0" showGuides="1">
      <p:cViewPr varScale="1">
        <p:scale>
          <a:sx n="38" d="100"/>
          <a:sy n="38" d="100"/>
        </p:scale>
        <p:origin x="2544" y="90"/>
      </p:cViewPr>
      <p:guideLst>
        <p:guide orient="horz" pos="576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86" y="1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r">
              <a:defRPr sz="1200"/>
            </a:lvl1pPr>
          </a:lstStyle>
          <a:p>
            <a:fld id="{E66DB512-562E-436D-805C-76E7DB002C09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34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86" y="9428534"/>
            <a:ext cx="2945767" cy="496493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r">
              <a:defRPr sz="1200"/>
            </a:lvl1pPr>
          </a:lstStyle>
          <a:p>
            <a:fld id="{1EF87C4A-A4F5-47F5-919E-956DA15F1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r">
              <a:defRPr sz="1200"/>
            </a:lvl1pPr>
          </a:lstStyle>
          <a:p>
            <a:fld id="{01B07FA9-DE9C-409F-85F2-97F44B920B82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5" tIns="46553" rIns="93105" bIns="4655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3105" tIns="46553" rIns="93105" bIns="4655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r">
              <a:defRPr sz="1200"/>
            </a:lvl1pPr>
          </a:lstStyle>
          <a:p>
            <a:fld id="{368384A4-C56D-4B31-91D3-4CC689CA8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8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C13E1C2E-DB6F-425B-BB79-025AEBF18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45BB0D26-1931-4E4F-8A5B-AD80664DA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80A34423-9547-473B-A8D5-F4FB64401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056" indent="-27944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904" indent="-2232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2076" indent="-2232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1687" indent="-2232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1297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0907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0518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0128" indent="-223245" defTabSz="449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A4236-8E92-46B1-AEAD-E18F341FCA0D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86E6E-B1EB-3B82-8586-3DE4761AC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D893AE05-04CF-2261-8243-2E880CFA6C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A41B5ACE-4331-8A8F-DA35-F7A02F9F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4B46EC13-D8F8-0B40-877E-B0E7838A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56969-D731-4944-1392-C5DDD9095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D91A9899-137F-5EA0-01A4-4096B261B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AEDB6A38-0B56-D22B-F691-6256A44BD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AB6EFB28-114F-A04E-D284-26A337591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8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0EC32-B4DD-5CD4-306F-8210F470F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717E7CA2-CF3C-C32E-76F0-FAAED89DC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8F6E2D4E-6F51-27B7-E482-B86E9AEFD2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8660ACDF-B1A5-A0EF-67CF-E506670D9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68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28F4-54FD-0D78-35B4-1A54CE043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B920BEF-3A3B-4CD8-E44B-A5EAE0A0DB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71C49277-3CAB-0E38-5BC2-5951CA60F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90EAED36-3F18-E1E2-FAC9-E41C34C5D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70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A2C0E-B5C9-A8D6-8A02-C90F63E1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D37ED433-FD2A-DBC9-9AEF-40533FF100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7695D4AE-1548-79C0-1F30-B1DB78BDB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9819B554-1B72-BC58-65AC-C062CD24D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10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127EA-4FC5-A038-D691-191BEB5F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8F2B35D4-5120-0DAD-1F4F-F52379E96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22E57C27-862B-8DBC-A663-376F498E7E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91DC1D7D-B08C-CD77-2BB2-EECBF109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8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C4D0F-73CE-4ED4-FBB8-BCF8E6515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ADC99831-54A3-E50A-9EAE-545288522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3F63A500-B9B5-41CC-7F92-4C29BBF66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A56DBFA5-049F-A715-60B6-2A49141B3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16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2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60">
              <a:defRPr/>
            </a:pPr>
            <a:r>
              <a:rPr lang="cs-CZ" dirty="0"/>
              <a:t>Vyjděte prosím z tohoto závěrečného snímku, který je přímo v prezentaci – upravte texty dle potřeby, vyměňte případně podkladovou fotografii, a to buď přes pravé tlačítko myši Změnit obrázek, nebo obrázek smažte a vložte nový pomocí ikony uprostřed zástupného symbolu pro vložení obrázku. Klikněte na nově vložený obrázek a přeneste jej do pozadí přes Nástroje obrázku / Formát / Přenést dál / Přenést do pozadí. Toto řešení zachovává možnost výměny podkladového obrázku – více viz poznámka u titulního snímku.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1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6A9AC-FA02-9407-83E3-98EAE6669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2BF7945A-799B-A2BF-C715-2C48D0280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EC692483-FBEB-BA39-F919-BF5518157F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40C140E4-5C40-31BB-23FF-076C56424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8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5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4E601-3756-C4BD-6DB0-AC54F305B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A66EBC4E-9E0A-2BCD-34C2-43E271516A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8F00389D-987E-0EB8-0888-E21149193A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4EDB195F-27EB-78DD-5DC6-FC7B83B32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6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A5CA4-DA96-D7C4-58C9-F35F27642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1007C34-1338-D511-CEFD-AF4B9E9DED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66EC229E-6334-40FD-AB37-10A63D69D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ACD0A501-487B-1774-40C8-AA42416DA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9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6BE45-8756-6819-82A6-420BF0490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ADE705F-6449-48BC-CBE2-534A3164A0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E8B8EC4E-D93E-8C77-F709-C4EE8DC7E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61A46E6A-F85D-AA1E-233C-4F38F90C8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8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B88F6-C77B-CCBA-7287-EFB926D0B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84E5F0E2-F9B7-4853-DE8C-980983B8C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D27DDFDE-AC60-F778-3A04-A79F0EF459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51BE1676-1E36-2767-539A-0A9EDAE60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A76CE-1C32-D3F0-89C5-EF0F05F32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AAD14A67-0EE7-AA1E-CCE9-1ABA14E7BA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5A672026-F591-E2E9-29E9-51CDE6ED96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4F8E4059-AAB6-0563-F964-9C79E7992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6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CE56-21B0-138D-BFB4-88B848906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3CF4A0C5-EF6A-2C9B-B1AB-565231DF49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4593B8A0-2CD8-BEF2-4AB0-2F2FB72D2D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0E2CFA6B-B2C0-802D-0420-06832B787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55357" indent="-290522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62088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26923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91759" indent="-232418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5659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3021429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86264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951100" indent="-232418" defTabSz="4648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C31FA0D3-A1AD-4069-B3D3-17AC6FA8B768}" type="slidenum">
              <a:rPr lang="cs-CZ" altLang="cs-CZ" smtClean="0">
                <a:latin typeface="Calibri" panose="020F0502020204030204" pitchFamily="34" charset="0"/>
              </a:rPr>
              <a:pPr/>
              <a:t>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6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odkladový obrázek">
            <a:extLst>
              <a:ext uri="{FF2B5EF4-FFF2-40B4-BE49-F238E27FC236}">
                <a16:creationId xmlns:a16="http://schemas.microsoft.com/office/drawing/2014/main" id="{1484CE54-FF2E-408A-B4CF-FF94338BEBE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73772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Bílý podklad">
            <a:extLst>
              <a:ext uri="{FF2B5EF4-FFF2-40B4-BE49-F238E27FC236}">
                <a16:creationId xmlns:a16="http://schemas.microsoft.com/office/drawing/2014/main" id="{F70F13C3-16CD-4EC9-A61B-A853E6F0F1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22800"/>
            <a:ext cx="14940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Bílá pod nadpisem" hidden="1"/>
          <p:cNvSpPr/>
          <p:nvPr userDrawn="1"/>
        </p:nvSpPr>
        <p:spPr>
          <a:xfrm>
            <a:off x="4500000" y="2030576"/>
            <a:ext cx="10440000" cy="456039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18" name="Přímá spojnice 17" hidden="1">
            <a:extLst>
              <a:ext uri="{FF2B5EF4-FFF2-40B4-BE49-F238E27FC236}">
                <a16:creationId xmlns:a16="http://schemas.microsoft.com/office/drawing/2014/main" id="{BCC887BD-1330-4E6F-92EE-65D69E01A7EE}"/>
              </a:ext>
            </a:extLst>
          </p:cNvPr>
          <p:cNvCxnSpPr/>
          <p:nvPr userDrawn="1"/>
        </p:nvCxnSpPr>
        <p:spPr>
          <a:xfrm>
            <a:off x="4114800" y="2870449"/>
            <a:ext cx="0" cy="3053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MZe" hidden="1">
            <a:extLst>
              <a:ext uri="{FF2B5EF4-FFF2-40B4-BE49-F238E27FC236}">
                <a16:creationId xmlns:a16="http://schemas.microsoft.com/office/drawing/2014/main" id="{D7F392D9-0192-44DF-B5B6-E60B0F320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2" y="4287962"/>
            <a:ext cx="3133350" cy="1804577"/>
          </a:xfrm>
          <a:prstGeom prst="rect">
            <a:avLst/>
          </a:prstGeom>
        </p:spPr>
      </p:pic>
      <p:pic>
        <p:nvPicPr>
          <p:cNvPr id="8" name="Logo MZe png" hidden="1">
            <a:extLst>
              <a:ext uri="{FF2B5EF4-FFF2-40B4-BE49-F238E27FC236}">
                <a16:creationId xmlns:a16="http://schemas.microsoft.com/office/drawing/2014/main" id="{129EC058-4951-49A8-B2F1-71C45ED31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5" y="4286951"/>
            <a:ext cx="3133350" cy="1804577"/>
          </a:xfrm>
          <a:prstGeom prst="rect">
            <a:avLst/>
          </a:prstGeom>
        </p:spPr>
      </p:pic>
      <p:sp>
        <p:nvSpPr>
          <p:cNvPr id="16" name="Datum">
            <a:extLst>
              <a:ext uri="{FF2B5EF4-FFF2-40B4-BE49-F238E27FC236}">
                <a16:creationId xmlns:a16="http://schemas.microsoft.com/office/drawing/2014/main" id="{19795874-6BF3-4E26-B86E-D2075A368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2160000"/>
            <a:ext cx="2880000" cy="720000"/>
          </a:xfrm>
          <a:noFill/>
        </p:spPr>
        <p:txBody>
          <a:bodyPr tIns="0" r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0" y="4140000"/>
            <a:ext cx="9972000" cy="720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1219261" indent="0" algn="ctr">
              <a:buNone/>
              <a:defRPr sz="5334"/>
            </a:lvl2pPr>
            <a:lvl3pPr marL="2438522" indent="0" algn="ctr">
              <a:buNone/>
              <a:defRPr sz="4800"/>
            </a:lvl3pPr>
            <a:lvl4pPr marL="3657783" indent="0" algn="ctr">
              <a:buNone/>
              <a:defRPr sz="4267"/>
            </a:lvl4pPr>
            <a:lvl5pPr marL="4877044" indent="0" algn="ctr">
              <a:buNone/>
              <a:defRPr sz="4267"/>
            </a:lvl5pPr>
            <a:lvl6pPr marL="6096305" indent="0" algn="ctr">
              <a:buNone/>
              <a:defRPr sz="4267"/>
            </a:lvl6pPr>
            <a:lvl7pPr marL="7315566" indent="0" algn="ctr">
              <a:buNone/>
              <a:defRPr sz="4267"/>
            </a:lvl7pPr>
            <a:lvl8pPr marL="8534827" indent="0" algn="ctr">
              <a:buNone/>
              <a:defRPr sz="4267"/>
            </a:lvl8pPr>
            <a:lvl9pPr marL="9754088" indent="0" algn="ctr">
              <a:buNone/>
              <a:defRPr sz="4267"/>
            </a:lvl9pPr>
          </a:lstStyle>
          <a:p>
            <a:r>
              <a:rPr lang="cs-CZ" dirty="0"/>
              <a:t>Autor prezentace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0" y="1990800"/>
            <a:ext cx="9972000" cy="1980000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2640229"/>
            <a:ext cx="15217200" cy="1680146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5835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4560396"/>
            <a:ext cx="15217200" cy="22081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587427"/>
            <a:ext cx="700888" cy="1709250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6960204"/>
            <a:ext cx="15217200" cy="9652838"/>
          </a:xfrm>
        </p:spPr>
        <p:txBody>
          <a:bodyPr/>
          <a:lstStyle>
            <a:lvl1pPr marL="672034" indent="-672034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344067" indent="-672034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3154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500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500000" cy="54724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 hasCustomPrompt="1"/>
          </p:nvPr>
        </p:nvSpPr>
        <p:spPr>
          <a:xfrm>
            <a:off x="7239600" y="2639712"/>
            <a:ext cx="10248300" cy="132011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Obrázek nebo graf se zdrojem, případně text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6149402"/>
            <a:ext cx="15897600" cy="57605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3734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11573805"/>
            <a:ext cx="4500000" cy="50500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000" y="3840333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8072000" y="4560396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8072000" y="6880597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8072000" y="7632663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 hasCustomPrompt="1"/>
          </p:nvPr>
        </p:nvSpPr>
        <p:spPr>
          <a:xfrm>
            <a:off x="18072000" y="9920861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18072000" y="10656925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 hasCustomPrompt="1"/>
          </p:nvPr>
        </p:nvSpPr>
        <p:spPr>
          <a:xfrm>
            <a:off x="18072000" y="12961125"/>
            <a:ext cx="2880000" cy="57605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 hasCustomPrompt="1"/>
          </p:nvPr>
        </p:nvSpPr>
        <p:spPr>
          <a:xfrm>
            <a:off x="18072000" y="13681188"/>
            <a:ext cx="2880000" cy="19201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269660E-B4FE-4175-AA01-54B65588D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20546"/>
          <a:stretch/>
        </p:blipFill>
        <p:spPr>
          <a:xfrm flipH="1">
            <a:off x="6257925" y="2683107"/>
            <a:ext cx="700888" cy="13940737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112CEA-A89A-40F5-9B5A-7589038E7C10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24.06.2025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9A95665-5191-4CEE-B676-2081A6A1E17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92B6150-2864-4F6A-814F-8C54C94CA5F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22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Lístek s linkou">
            <a:extLst>
              <a:ext uri="{FF2B5EF4-FFF2-40B4-BE49-F238E27FC236}">
                <a16:creationId xmlns:a16="http://schemas.microsoft.com/office/drawing/2014/main" id="{F1E5EC0C-7B1D-47EC-A3E1-2B402F0B6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428625" y="600126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4320375"/>
            <a:ext cx="21888000" cy="1230346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Lístek s linkou">
            <a:extLst>
              <a:ext uri="{FF2B5EF4-FFF2-40B4-BE49-F238E27FC236}">
                <a16:creationId xmlns:a16="http://schemas.microsoft.com/office/drawing/2014/main" id="{DDC20ECA-0F4E-4CDF-9306-D0EAA2E2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428625" y="600126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4320375"/>
            <a:ext cx="10321200" cy="123034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4320375"/>
            <a:ext cx="10321200" cy="123034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Lístek s linkou">
            <a:extLst>
              <a:ext uri="{FF2B5EF4-FFF2-40B4-BE49-F238E27FC236}">
                <a16:creationId xmlns:a16="http://schemas.microsoft.com/office/drawing/2014/main" id="{6A87444F-6CF2-428D-BE9B-749D181F1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428625" y="600126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>
                <a16:creationId xmlns:a16="http://schemas.microsoft.com/office/drawing/2014/main" id="{92AF821C-5C62-41EB-8EE6-BD2D59AAC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3587" y="6624794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1201" y="6624000"/>
            <a:ext cx="7812387" cy="3780000"/>
          </a:xfrm>
          <a:noFill/>
        </p:spPr>
        <p:txBody>
          <a:bodyPr lIns="0" tIns="0" anchor="ctr" anchorCtr="0">
            <a:normAutofit/>
          </a:bodyPr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3587" y="10442917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1219261" indent="0" algn="ctr">
              <a:buNone/>
              <a:defRPr sz="5334"/>
            </a:lvl2pPr>
            <a:lvl3pPr marL="2438522" indent="0" algn="ctr">
              <a:buNone/>
              <a:defRPr sz="4800"/>
            </a:lvl3pPr>
            <a:lvl4pPr marL="3657783" indent="0" algn="ctr">
              <a:buNone/>
              <a:defRPr sz="4267"/>
            </a:lvl4pPr>
            <a:lvl5pPr marL="4877044" indent="0" algn="ctr">
              <a:buNone/>
              <a:defRPr sz="4267"/>
            </a:lvl5pPr>
            <a:lvl6pPr marL="6096305" indent="0" algn="ctr">
              <a:buNone/>
              <a:defRPr sz="4267"/>
            </a:lvl6pPr>
            <a:lvl7pPr marL="7315566" indent="0" algn="ctr">
              <a:buNone/>
              <a:defRPr sz="4267"/>
            </a:lvl7pPr>
            <a:lvl8pPr marL="8534827" indent="0" algn="ctr">
              <a:buNone/>
              <a:defRPr sz="4267"/>
            </a:lvl8pPr>
            <a:lvl9pPr marL="9754088" indent="0" algn="ctr">
              <a:buNone/>
              <a:defRPr sz="4267"/>
            </a:lvl9pPr>
          </a:lstStyle>
          <a:p>
            <a:r>
              <a:rPr lang="cs-CZ" dirty="0"/>
              <a:t>Kontakty:  Jméno, adresa, e-mail, telefonní číslo</a:t>
            </a:r>
            <a:br>
              <a:rPr lang="cs-CZ" dirty="0"/>
            </a:br>
            <a:r>
              <a:rPr lang="cs-CZ" dirty="0"/>
              <a:t>Autor fotografií: Jméno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73772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81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1600" y="2640229"/>
            <a:ext cx="10614150" cy="16321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10825200" cy="1707028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" name="Lístek s linkou">
            <a:extLst>
              <a:ext uri="{FF2B5EF4-FFF2-40B4-BE49-F238E27FC236}">
                <a16:creationId xmlns:a16="http://schemas.microsoft.com/office/drawing/2014/main" id="{F1E5EC0C-7B1D-47EC-A3E1-2B402F0B6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11706225" y="600126"/>
            <a:ext cx="700888" cy="17092509"/>
          </a:xfrm>
          <a:prstGeom prst="rect">
            <a:avLst/>
          </a:prstGeom>
        </p:spPr>
      </p:pic>
      <p:sp>
        <p:nvSpPr>
          <p:cNvPr id="14" name="Zástup Položka obsahu 1"/>
          <p:cNvSpPr>
            <a:spLocks noGrp="1"/>
          </p:cNvSpPr>
          <p:nvPr>
            <p:ph type="body" sz="quarter" idx="14" hasCustomPrompt="1"/>
          </p:nvPr>
        </p:nvSpPr>
        <p:spPr>
          <a:xfrm>
            <a:off x="12531600" y="4896425"/>
            <a:ext cx="10605600" cy="11716617"/>
          </a:xfrm>
        </p:spPr>
        <p:txBody>
          <a:bodyPr>
            <a:normAutofit/>
          </a:bodyPr>
          <a:lstStyle>
            <a:lvl1pPr marL="864043" indent="-864043">
              <a:spcBef>
                <a:spcPts val="0"/>
              </a:spcBef>
              <a:spcAft>
                <a:spcPts val="12001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Položka obsahu</a:t>
            </a:r>
          </a:p>
        </p:txBody>
      </p:sp>
    </p:spTree>
    <p:extLst>
      <p:ext uri="{BB962C8B-B14F-4D97-AF65-F5344CB8AC3E}">
        <p14:creationId xmlns:p14="http://schemas.microsoft.com/office/powerpoint/2010/main" val="783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609653"/>
            <a:ext cx="16689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1858FF-BDE0-4C5E-8D26-8CEB64552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79" r="70308" b="14837"/>
          <a:stretch/>
        </p:blipFill>
        <p:spPr>
          <a:xfrm flipH="1">
            <a:off x="6257925" y="2695810"/>
            <a:ext cx="700888" cy="149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2640229"/>
            <a:ext cx="4032000" cy="264022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5835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5664492"/>
            <a:ext cx="40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693600" y="2640229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906400" y="2640229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2693600" y="8928775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7906400" y="8928775"/>
            <a:ext cx="4320000" cy="7200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504304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3504304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9792850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9792850"/>
            <a:ext cx="4320000" cy="50404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cxnSp>
        <p:nvCxnSpPr>
          <p:cNvPr id="4" name="Přímá spojnice 3"/>
          <p:cNvCxnSpPr>
            <a:cxnSpLocks/>
          </p:cNvCxnSpPr>
          <p:nvPr userDrawn="1"/>
        </p:nvCxnSpPr>
        <p:spPr>
          <a:xfrm>
            <a:off x="11851200" y="2640229"/>
            <a:ext cx="0" cy="1503970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587427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4320375"/>
            <a:ext cx="10454400" cy="1776154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105624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6240542"/>
            <a:ext cx="10454400" cy="57605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002000" y="13921209"/>
            <a:ext cx="2160000" cy="144012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6002000" y="15514111"/>
            <a:ext cx="2160000" cy="10560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12442680"/>
            <a:ext cx="2865600" cy="41811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684000" y="13921209"/>
            <a:ext cx="2160000" cy="144012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21348000" y="13921209"/>
            <a:ext cx="2160000" cy="144012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8684000" y="15514947"/>
            <a:ext cx="2160000" cy="10560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21348000" y="15514947"/>
            <a:ext cx="2160000" cy="10560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F8C1C56-B361-4CFD-80E8-87A461890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11439525" y="587427"/>
            <a:ext cx="700888" cy="170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 hasCustomPrompt="1"/>
          </p:nvPr>
        </p:nvSpPr>
        <p:spPr>
          <a:xfrm>
            <a:off x="7920000" y="2690518"/>
            <a:ext cx="15217200" cy="803096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/>
              <a:t>Kliknutím lze na ikonu lze vložit graf, ale i jiné objekty či text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8910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8910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2366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366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822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5822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19278000" y="11569005"/>
            <a:ext cx="2880000" cy="1440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19278000" y="13153142"/>
            <a:ext cx="2880000" cy="240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6149402"/>
            <a:ext cx="15897600" cy="57605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9D00A5E-2144-4E6A-95AD-4F60472D9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14411" r="71879" b="8523"/>
          <a:stretch/>
        </p:blipFill>
        <p:spPr>
          <a:xfrm>
            <a:off x="6191251" y="2538622"/>
            <a:ext cx="888788" cy="14085222"/>
          </a:xfrm>
          <a:prstGeom prst="rect">
            <a:avLst/>
          </a:prstGeom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A0F8F35C-3EBD-4D92-A682-98134090EC0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24.06.2025</a:t>
            </a:fld>
            <a:endParaRPr lang="cs-CZ" dirty="0"/>
          </a:p>
        </p:txBody>
      </p:sp>
      <p:sp>
        <p:nvSpPr>
          <p:cNvPr id="20" name="Zástupný symbol pro zápatí 19">
            <a:extLst>
              <a:ext uri="{FF2B5EF4-FFF2-40B4-BE49-F238E27FC236}">
                <a16:creationId xmlns:a16="http://schemas.microsoft.com/office/drawing/2014/main" id="{83CB2368-0C7F-4A8D-82C9-F3F9B375AD3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694D55FB-482C-4174-9D72-A2274FB4E15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4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745839"/>
            <a:ext cx="3812400" cy="72486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7E2288-C6D9-4297-B5DD-4093A2EB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14411" r="71879" b="8523"/>
          <a:stretch/>
        </p:blipFill>
        <p:spPr>
          <a:xfrm>
            <a:off x="6191251" y="2538622"/>
            <a:ext cx="888788" cy="14085222"/>
          </a:xfrm>
          <a:prstGeom prst="rect">
            <a:avLst/>
          </a:prstGeom>
        </p:spPr>
      </p:pic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745839"/>
            <a:ext cx="3812400" cy="72486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745839"/>
            <a:ext cx="3812400" cy="72486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39600" y="10724131"/>
            <a:ext cx="3812400" cy="720063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239600" y="11617009"/>
            <a:ext cx="3812400" cy="264022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2531600" y="10724131"/>
            <a:ext cx="3812400" cy="720063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531600" y="11617009"/>
            <a:ext cx="3812400" cy="264022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7820000" y="10724131"/>
            <a:ext cx="3812400" cy="720063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820000" y="11617009"/>
            <a:ext cx="3812400" cy="264022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39600" y="14401250"/>
            <a:ext cx="3812400" cy="172815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39600" y="16235610"/>
            <a:ext cx="3812400" cy="48004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12531600" y="14401250"/>
            <a:ext cx="3816000" cy="172815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2531600" y="16233809"/>
            <a:ext cx="3812400" cy="48004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7820000" y="14401250"/>
            <a:ext cx="3812400" cy="172815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7820000" y="16233809"/>
            <a:ext cx="3812400" cy="48004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350" y="2745839"/>
            <a:ext cx="0" cy="138780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900" y="2745839"/>
            <a:ext cx="0" cy="138780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EB555-79A3-47E9-B777-CD6AF6AE243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24.06.2025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4D53E-F1AF-46C3-8230-7A2D6B81B02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1FB46-E73A-4EC4-9E00-0D05DF8D0E6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18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5" hasCustomPrompt="1"/>
          </p:nvPr>
        </p:nvSpPr>
        <p:spPr>
          <a:xfrm>
            <a:off x="7239600" y="2639712"/>
            <a:ext cx="15897600" cy="139733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Obrázek nebo graf se zdrojem, případně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2640229"/>
            <a:ext cx="4968000" cy="2640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5664492"/>
            <a:ext cx="4968000" cy="109485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7205494"/>
            <a:ext cx="12960000" cy="57605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3734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DC5855-5478-41DF-9956-B3B19B4C3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14767"/>
          <a:stretch/>
        </p:blipFill>
        <p:spPr>
          <a:xfrm flipH="1">
            <a:off x="6257925" y="2683107"/>
            <a:ext cx="700888" cy="14996829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1E1459-9530-4B93-9D6D-409F0958B9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498400" y="2639976"/>
            <a:ext cx="432000" cy="57605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91238411-F7B2-4C2E-B752-012ACEEB09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498400" y="4197711"/>
            <a:ext cx="432000" cy="57605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ACCC8690-2D85-435A-979C-ECFD7FD54A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498400" y="3418844"/>
            <a:ext cx="432000" cy="57605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" name="Zástupný symbol pro text 13">
            <a:extLst>
              <a:ext uri="{FF2B5EF4-FFF2-40B4-BE49-F238E27FC236}">
                <a16:creationId xmlns:a16="http://schemas.microsoft.com/office/drawing/2014/main" id="{D036E4CD-F9CC-4C94-9BC0-C61C876125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74400" y="2683105"/>
            <a:ext cx="2062800" cy="57605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570776ED-CE61-4689-82BC-FFCCE7766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074400" y="3417897"/>
            <a:ext cx="2062800" cy="57605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E9C2F4F2-5EA5-44B2-970A-95EB1301C9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074400" y="4195564"/>
            <a:ext cx="2062800" cy="57605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4D73951F-C1A7-4F5F-ADFE-929DB12722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78150" y="2683105"/>
            <a:ext cx="4140000" cy="2088509"/>
          </a:xfrm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7FEDBD48-8860-4068-B323-34D475515FC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17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2640229"/>
            <a:ext cx="10443600" cy="1680146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609653"/>
            <a:ext cx="5835600" cy="1707028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4560396"/>
            <a:ext cx="10443600" cy="32162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cxnSp>
        <p:nvCxnSpPr>
          <p:cNvPr id="4" name="Přímá spojnice 3"/>
          <p:cNvCxnSpPr>
            <a:cxnSpLocks/>
          </p:cNvCxnSpPr>
          <p:nvPr userDrawn="1"/>
        </p:nvCxnSpPr>
        <p:spPr>
          <a:xfrm>
            <a:off x="11851200" y="2640229"/>
            <a:ext cx="0" cy="1503970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587427"/>
            <a:ext cx="700888" cy="17092509"/>
          </a:xfrm>
          <a:prstGeom prst="rect">
            <a:avLst/>
          </a:prstGeom>
        </p:spPr>
      </p:pic>
      <p:sp>
        <p:nvSpPr>
          <p:cNvPr id="17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72000" y="2640229"/>
            <a:ext cx="4068000" cy="1680146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Data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39600" y="5664492"/>
            <a:ext cx="4068000" cy="17281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39600" y="7536654"/>
            <a:ext cx="4068000" cy="129611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9347812"/>
            <a:ext cx="4068000" cy="17281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7239600" y="11232975"/>
            <a:ext cx="4068000" cy="129611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7239600" y="13031131"/>
            <a:ext cx="4068000" cy="17281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7239600" y="14881292"/>
            <a:ext cx="4068000" cy="129611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7939889"/>
            <a:ext cx="10443600" cy="8647351"/>
          </a:xfrm>
        </p:spPr>
        <p:txBody>
          <a:bodyPr/>
          <a:lstStyle>
            <a:lvl1pPr marL="672034" indent="-672034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672034" indent="0">
              <a:buFontTx/>
              <a:buNone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50562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200" y="2640229"/>
            <a:ext cx="21888000" cy="16321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200" y="4320375"/>
            <a:ext cx="21888000" cy="123034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200" y="17103885"/>
            <a:ext cx="2880000" cy="576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fld id="{9B3895B8-0BD6-4EDC-959F-D82D66CA15D6}" type="datetimeFigureOut">
              <a:rPr lang="cs-CZ" smtClean="0"/>
              <a:pPr/>
              <a:t>24.06.2025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200" y="17103885"/>
            <a:ext cx="16127999" cy="576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7200" y="17103885"/>
            <a:ext cx="2880000" cy="576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Vodítko vertik. 4" hidden="1">
            <a:extLst>
              <a:ext uri="{FF2B5EF4-FFF2-40B4-BE49-F238E27FC236}">
                <a16:creationId xmlns:a16="http://schemas.microsoft.com/office/drawing/2014/main" id="{3C895B8F-B083-4AB2-ABAF-76FFED21E58B}"/>
              </a:ext>
            </a:extLst>
          </p:cNvPr>
          <p:cNvCxnSpPr/>
          <p:nvPr userDrawn="1"/>
        </p:nvCxnSpPr>
        <p:spPr>
          <a:xfrm>
            <a:off x="23929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>
                <a16:creationId xmlns:a16="http://schemas.microsoft.com/office/drawing/2014/main" id="{E20CCA9D-0858-4D06-AD11-DB0C32CCCB3F}"/>
              </a:ext>
            </a:extLst>
          </p:cNvPr>
          <p:cNvCxnSpPr/>
          <p:nvPr userDrawn="1"/>
        </p:nvCxnSpPr>
        <p:spPr>
          <a:xfrm>
            <a:off x="23137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>
                <a16:creationId xmlns:a16="http://schemas.microsoft.com/office/drawing/2014/main" id="{552F0DDD-210D-4D0D-B69E-49C20B18EE61}"/>
              </a:ext>
            </a:extLst>
          </p:cNvPr>
          <p:cNvCxnSpPr/>
          <p:nvPr userDrawn="1"/>
        </p:nvCxnSpPr>
        <p:spPr>
          <a:xfrm>
            <a:off x="1249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>
                <a16:creationId xmlns:a16="http://schemas.microsoft.com/office/drawing/2014/main" id="{4605B7AA-218E-4F0A-B999-802A12C3C648}"/>
              </a:ext>
            </a:extLst>
          </p:cNvPr>
          <p:cNvCxnSpPr/>
          <p:nvPr userDrawn="1"/>
        </p:nvCxnSpPr>
        <p:spPr>
          <a:xfrm>
            <a:off x="457200" y="0"/>
            <a:ext cx="0" cy="18289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>
                <a16:creationId xmlns:a16="http://schemas.microsoft.com/office/drawing/2014/main" id="{02A43B78-8D94-4A2A-B8D6-D956D5628068}"/>
              </a:ext>
            </a:extLst>
          </p:cNvPr>
          <p:cNvCxnSpPr/>
          <p:nvPr userDrawn="1"/>
        </p:nvCxnSpPr>
        <p:spPr>
          <a:xfrm>
            <a:off x="0" y="17679935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>
                <a16:creationId xmlns:a16="http://schemas.microsoft.com/office/drawing/2014/main" id="{98DFABD4-A214-480D-94A5-1E1544CD332E}"/>
              </a:ext>
            </a:extLst>
          </p:cNvPr>
          <p:cNvCxnSpPr/>
          <p:nvPr userDrawn="1"/>
        </p:nvCxnSpPr>
        <p:spPr>
          <a:xfrm>
            <a:off x="0" y="16623843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>
                <a16:creationId xmlns:a16="http://schemas.microsoft.com/office/drawing/2014/main" id="{292E6A4A-D85F-47FA-88D3-6AFDEBD14EAC}"/>
              </a:ext>
            </a:extLst>
          </p:cNvPr>
          <p:cNvCxnSpPr/>
          <p:nvPr userDrawn="1"/>
        </p:nvCxnSpPr>
        <p:spPr>
          <a:xfrm>
            <a:off x="0" y="4320375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>
                <a16:creationId xmlns:a16="http://schemas.microsoft.com/office/drawing/2014/main" id="{CA282E34-2CFA-4C0E-88E6-0A81E1260065}"/>
              </a:ext>
            </a:extLst>
          </p:cNvPr>
          <p:cNvCxnSpPr/>
          <p:nvPr userDrawn="1"/>
        </p:nvCxnSpPr>
        <p:spPr>
          <a:xfrm>
            <a:off x="0" y="2640229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>
                <a16:creationId xmlns:a16="http://schemas.microsoft.com/office/drawing/2014/main" id="{0EB48E79-C8D3-4A13-B2EF-7C2BF5C2F322}"/>
              </a:ext>
            </a:extLst>
          </p:cNvPr>
          <p:cNvCxnSpPr/>
          <p:nvPr userDrawn="1"/>
        </p:nvCxnSpPr>
        <p:spPr>
          <a:xfrm>
            <a:off x="0" y="609653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84" r:id="rId13"/>
    <p:sldLayoutId id="2147483685" r:id="rId14"/>
    <p:sldLayoutId id="2147483682" r:id="rId15"/>
  </p:sldLayoutIdLst>
  <p:txStyles>
    <p:titleStyle>
      <a:lvl1pPr algn="l" defTabSz="2438522" rtl="0" eaLnBrk="1" latinLnBrk="0" hangingPunct="1">
        <a:lnSpc>
          <a:spcPct val="90000"/>
        </a:lnSpc>
        <a:spcBef>
          <a:spcPct val="0"/>
        </a:spcBef>
        <a:buNone/>
        <a:defRPr sz="48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0024" indent="-480024" algn="l" defTabSz="2438522" rtl="0" eaLnBrk="1" latinLnBrk="0" hangingPunct="1">
        <a:lnSpc>
          <a:spcPct val="90000"/>
        </a:lnSpc>
        <a:spcBef>
          <a:spcPts val="2667"/>
        </a:spcBef>
        <a:buClr>
          <a:schemeClr val="accent2"/>
        </a:buClr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60048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72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96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120" indent="-480024" algn="l" defTabSz="2438522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1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287" userDrawn="1">
          <p15:clr>
            <a:srgbClr val="F26B43"/>
          </p15:clr>
        </p15:guide>
        <p15:guide id="4" pos="15075" userDrawn="1">
          <p15:clr>
            <a:srgbClr val="F26B43"/>
          </p15:clr>
        </p15:guide>
        <p15:guide id="5" orient="horz" pos="377" userDrawn="1">
          <p15:clr>
            <a:srgbClr val="F26B43"/>
          </p15:clr>
        </p15:guide>
        <p15:guide id="6" orient="horz" pos="11144" userDrawn="1">
          <p15:clr>
            <a:srgbClr val="F26B43"/>
          </p15:clr>
        </p15:guide>
        <p15:guide id="7" orient="horz" pos="1648" userDrawn="1">
          <p15:clr>
            <a:srgbClr val="F26B43"/>
          </p15:clr>
        </p15:guide>
        <p15:guide id="8" orient="horz" pos="2706" userDrawn="1">
          <p15:clr>
            <a:srgbClr val="F26B43"/>
          </p15:clr>
        </p15:guide>
        <p15:guide id="9" orient="horz" pos="10478" userDrawn="1">
          <p15:clr>
            <a:srgbClr val="F26B43"/>
          </p15:clr>
        </p15:guide>
        <p15:guide id="10" pos="786" userDrawn="1">
          <p15:clr>
            <a:srgbClr val="F26B43"/>
          </p15:clr>
        </p15:guide>
        <p15:guide id="11" pos="14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tráva, exteriér, kráva, strom&#10;&#10;Popis byl vytvořen automaticky">
            <a:extLst>
              <a:ext uri="{FF2B5EF4-FFF2-40B4-BE49-F238E27FC236}">
                <a16:creationId xmlns:a16="http://schemas.microsoft.com/office/drawing/2014/main" id="{C7A5C051-F810-4EA2-9FC3-657CC851F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" b="9096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4BDC7-9262-4CE9-A766-000479160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23320"/>
            <a:ext cx="18288000" cy="3420000"/>
          </a:xfrm>
          <a:solidFill>
            <a:srgbClr val="FFFFFF">
              <a:alpha val="93000"/>
            </a:srgbClr>
          </a:solidFill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70383995-68CA-4FCF-849E-49D8F1AD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961" y="3559975"/>
            <a:ext cx="10016377" cy="720000"/>
          </a:xfrm>
        </p:spPr>
        <p:txBody>
          <a:bodyPr/>
          <a:lstStyle/>
          <a:p>
            <a:r>
              <a:rPr lang="cs-CZ" b="1" dirty="0"/>
              <a:t>Společná zemědělská politika 2023-27</a:t>
            </a:r>
          </a:p>
        </p:txBody>
      </p:sp>
      <p:sp>
        <p:nvSpPr>
          <p:cNvPr id="24" name="Nadpis snímku">
            <a:extLst>
              <a:ext uri="{FF2B5EF4-FFF2-40B4-BE49-F238E27FC236}">
                <a16:creationId xmlns:a16="http://schemas.microsoft.com/office/drawing/2014/main" id="{9B7D9F58-7A47-44F8-A1CF-4511D19F1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624" y="1651265"/>
            <a:ext cx="13527576" cy="154913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4800" b="0" dirty="0"/>
              <a:t>Pracovní skupina k novele nařízení vlády</a:t>
            </a:r>
            <a:br>
              <a:rPr lang="cs-CZ" sz="4800" dirty="0"/>
            </a:br>
            <a:r>
              <a:rPr lang="cs-CZ" sz="4800" dirty="0"/>
              <a:t>		</a:t>
            </a:r>
            <a:r>
              <a:rPr lang="cs-CZ" sz="5400" dirty="0"/>
              <a:t>DZES 5  -  24. 6. 2025</a:t>
            </a:r>
            <a:br>
              <a:rPr lang="cs-CZ" sz="5400" dirty="0"/>
            </a:br>
            <a:endParaRPr lang="cs-CZ" sz="5400" dirty="0"/>
          </a:p>
        </p:txBody>
      </p:sp>
      <p:pic>
        <p:nvPicPr>
          <p:cNvPr id="19461" name="Logo MZe">
            <a:extLst>
              <a:ext uri="{FF2B5EF4-FFF2-40B4-BE49-F238E27FC236}">
                <a16:creationId xmlns:a16="http://schemas.microsoft.com/office/drawing/2014/main" id="{771A5625-ADF6-4571-B3F6-60F0A497B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6" y="4843320"/>
            <a:ext cx="3276736" cy="14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Horizontální linka">
            <a:extLst>
              <a:ext uri="{FF2B5EF4-FFF2-40B4-BE49-F238E27FC236}">
                <a16:creationId xmlns:a16="http://schemas.microsoft.com/office/drawing/2014/main" id="{0DE4479D-A253-4FA7-ADB6-817C91C6FA60}"/>
              </a:ext>
            </a:extLst>
          </p:cNvPr>
          <p:cNvCxnSpPr>
            <a:cxnSpLocks/>
          </p:cNvCxnSpPr>
          <p:nvPr/>
        </p:nvCxnSpPr>
        <p:spPr>
          <a:xfrm>
            <a:off x="0" y="5042880"/>
            <a:ext cx="188033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Písmo, Elektricky modrá, logo&#10;&#10;Popis byl vytvořen automaticky">
            <a:extLst>
              <a:ext uri="{FF2B5EF4-FFF2-40B4-BE49-F238E27FC236}">
                <a16:creationId xmlns:a16="http://schemas.microsoft.com/office/drawing/2014/main" id="{677F099F-702A-7C04-750D-8F6EC05FA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1426"/>
            <a:ext cx="7922029" cy="227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vislá linka">
            <a:extLst>
              <a:ext uri="{FF2B5EF4-FFF2-40B4-BE49-F238E27FC236}">
                <a16:creationId xmlns:a16="http://schemas.microsoft.com/office/drawing/2014/main" id="{6C420AD6-6CF9-A537-868E-84608CE1B934}"/>
              </a:ext>
            </a:extLst>
          </p:cNvPr>
          <p:cNvCxnSpPr/>
          <p:nvPr/>
        </p:nvCxnSpPr>
        <p:spPr>
          <a:xfrm>
            <a:off x="4330932" y="199080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 MZe">
            <a:extLst>
              <a:ext uri="{FF2B5EF4-FFF2-40B4-BE49-F238E27FC236}">
                <a16:creationId xmlns:a16="http://schemas.microsoft.com/office/drawing/2014/main" id="{A35F1113-123D-6A1D-B3B1-C5CC0E08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6" y="2556525"/>
            <a:ext cx="3276736" cy="14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C93D-6575-AA51-6EA4-886532924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72E43-C45E-0FBA-4103-DDB17412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Texty § 8c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9563E5E9-DAF2-1588-0428-CB4E364F1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523" y="1930400"/>
            <a:ext cx="23296077" cy="156464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stanovuje specifický postup posuzování porušení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dirty="0"/>
              <a:t>opakování se netýká: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plochy téže plodiny na tomtéž DPB (= v jednom osevu)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výskytu erozních událostí na různých DPB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7100" dirty="0"/>
          </a:p>
          <a:p>
            <a:pPr marL="1440072" lvl="3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7100" dirty="0"/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pravidla obecně stanovena v § 17 a 18 NV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dirty="0"/>
              <a:t>kombinace míry rozsahu, závažnosti a trvalosti porušení určují míru sankce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dirty="0"/>
              <a:t>odpuštění sankce = „žlutá karta“ je stanoveno čl. 85, odst. 3 N 2021/2116 v kombinaci s § 18, odst. 3 NV 73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i="1" dirty="0"/>
              <a:t>Pokud nemá nedodržení pro dosažení cíle dotčené normy nebo požadavku žádné důsledky nebo jsou tyto důsledky pouze nevýznamné, neuplatní se žádná správní sankce.</a:t>
            </a:r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90BD58B-532D-7FCC-92E2-228D5CEBC1ED}"/>
              </a:ext>
            </a:extLst>
          </p:cNvPr>
          <p:cNvSpPr txBox="1">
            <a:spLocks/>
          </p:cNvSpPr>
          <p:nvPr/>
        </p:nvSpPr>
        <p:spPr>
          <a:xfrm>
            <a:off x="1865207" y="7676176"/>
            <a:ext cx="21338283" cy="14686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4385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6600" dirty="0"/>
              <a:t>Sankční systém</a:t>
            </a:r>
          </a:p>
        </p:txBody>
      </p:sp>
    </p:spTree>
    <p:extLst>
      <p:ext uri="{BB962C8B-B14F-4D97-AF65-F5344CB8AC3E}">
        <p14:creationId xmlns:p14="http://schemas.microsoft.com/office/powerpoint/2010/main" val="8757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A1A18-BABB-A358-B62D-118DC2F5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98BD2-3901-F468-9B5B-19BAB7C6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Sankční systém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9FAF4973-596C-4716-4044-4880DAEE5F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47" y="1909870"/>
            <a:ext cx="23092877" cy="15565330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POT ano, erozní událost není zjištěna </a:t>
            </a:r>
            <a:r>
              <a:rPr lang="cs-CZ" sz="6600" dirty="0"/>
              <a:t>(nebo je, ale nepřekročila míru smyvu) = není porušení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POT ano, erozní událost je zjištěna </a:t>
            </a:r>
            <a:r>
              <a:rPr lang="cs-CZ" sz="6600" dirty="0"/>
              <a:t>(a překročila míru smyvu) = je porušení, zjišťuje se závažnost erozní události: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bez poškození majetku / ploch = </a:t>
            </a:r>
            <a:r>
              <a:rPr lang="cs-CZ" sz="6600" b="1" dirty="0"/>
              <a:t>0 % „žlutá karta“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max. 1 událost s poškozením = 3 %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2 a více událostí s poškozením = 3 %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POT není na max. 3 DPB, erozní událost není zjištěna</a:t>
            </a: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je porušení, ale </a:t>
            </a:r>
            <a:r>
              <a:rPr lang="cs-CZ" sz="6600" b="1" dirty="0"/>
              <a:t>0 % „žlutá karta“</a:t>
            </a:r>
          </a:p>
          <a:p>
            <a:pPr marL="480024" lvl="1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30218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A0D0-E27D-566A-FB60-B0A33D397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D3650-0A49-0076-2D6D-7ED07E63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Sankční systém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A731A693-ECAF-27C2-471C-2FEF81D8E2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47" y="1909870"/>
            <a:ext cx="23152653" cy="15565330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POT není na max. 6 DPB, erozní událost je zjištěna </a:t>
            </a:r>
            <a:r>
              <a:rPr lang="cs-CZ" sz="6600" dirty="0"/>
              <a:t>= je porušení, </a:t>
            </a:r>
            <a:r>
              <a:rPr lang="cs-CZ" sz="6600" u="sng" dirty="0"/>
              <a:t>zjišťuje se závažnost erozní události</a:t>
            </a:r>
            <a:r>
              <a:rPr lang="cs-CZ" sz="6600" dirty="0"/>
              <a:t>: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nedošlo k poškození majetku nebo max. 1 událost s poškozením = 3 %</a:t>
            </a:r>
            <a:endParaRPr lang="cs-CZ" sz="6600" b="1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2 a více událostí s poškozením = 5 %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POT není na 7 a více DPB, erozní událost je zjištěna </a:t>
            </a:r>
            <a:r>
              <a:rPr lang="cs-CZ" sz="6600" dirty="0"/>
              <a:t>= je porušení, </a:t>
            </a:r>
            <a:r>
              <a:rPr lang="cs-CZ" sz="6600" u="sng" dirty="0"/>
              <a:t>zjišťuje se závažnost erozní události</a:t>
            </a:r>
            <a:r>
              <a:rPr lang="cs-CZ" sz="6600" dirty="0"/>
              <a:t>: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nedošlo k poškození majetku = 3 %</a:t>
            </a:r>
            <a:endParaRPr lang="cs-CZ" sz="6600" b="1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došlo k poškození = 5 %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8522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BD36E-19CF-E645-D4A8-4E640D6F1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58F0A-AEA5-6648-B386-C0917FFF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Další postup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B55A2642-6484-8346-8FB3-90B05F3F4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47" y="2133600"/>
            <a:ext cx="23092877" cy="14732000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zahájení legislativního procesu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účinnost NV odhadována na podzim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aktuální NV: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vyňaty ozimé obiloviny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POT zobecněné, pouze s minimálními parametry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mezidobí překlenutelné výkladem – není zásadní nesoulad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00428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F0664-586F-08B7-E648-1D5644D1D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8DB83-0DB9-3140-D5A4-7199AD7F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Podzim 2025 v praxi - SEO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006ADBEC-7C74-75E5-9B23-C302974DF9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47" y="2133600"/>
            <a:ext cx="23092877" cy="14732000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E711BCF-302F-6A9D-5808-D2D69AB88AD0}"/>
              </a:ext>
            </a:extLst>
          </p:cNvPr>
          <p:cNvGraphicFramePr>
            <a:graphicFrameLocks noGrp="1"/>
          </p:cNvGraphicFramePr>
          <p:nvPr/>
        </p:nvGraphicFramePr>
        <p:xfrm>
          <a:off x="1247328" y="2133600"/>
          <a:ext cx="22755673" cy="14459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472">
                  <a:extLst>
                    <a:ext uri="{9D8B030D-6E8A-4147-A177-3AD203B41FA5}">
                      <a16:colId xmlns:a16="http://schemas.microsoft.com/office/drawing/2014/main" val="494491570"/>
                    </a:ext>
                  </a:extLst>
                </a:gridCol>
                <a:gridCol w="10058400">
                  <a:extLst>
                    <a:ext uri="{9D8B030D-6E8A-4147-A177-3AD203B41FA5}">
                      <a16:colId xmlns:a16="http://schemas.microsoft.com/office/drawing/2014/main" val="3043537978"/>
                    </a:ext>
                  </a:extLst>
                </a:gridCol>
                <a:gridCol w="11099801">
                  <a:extLst>
                    <a:ext uri="{9D8B030D-6E8A-4147-A177-3AD203B41FA5}">
                      <a16:colId xmlns:a16="http://schemas.microsoft.com/office/drawing/2014/main" val="2332337960"/>
                    </a:ext>
                  </a:extLst>
                </a:gridCol>
              </a:tblGrid>
              <a:tr h="1434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POT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 err="1">
                          <a:effectLst/>
                        </a:rPr>
                        <a:t>Půdoochranné</a:t>
                      </a:r>
                      <a:r>
                        <a:rPr lang="cs-CZ" sz="3600" kern="100" dirty="0">
                          <a:effectLst/>
                        </a:rPr>
                        <a:t> technologie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>
                          <a:effectLst/>
                        </a:rPr>
                        <a:t>Minimální parametry půdoochranné technologie  </a:t>
                      </a:r>
                      <a:endParaRPr lang="cs-CZ" sz="3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220411"/>
                  </a:ext>
                </a:extLst>
              </a:tr>
              <a:tr h="16029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cs-CZ" sz="3600" kern="100" dirty="0">
                          <a:effectLst/>
                        </a:rPr>
                        <a:t> </a:t>
                      </a:r>
                      <a:endParaRPr lang="cs-CZ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Obsetí plochy plodiny plodinou s vysokou ochrannou funkcí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Maximálně 4 ha, minimální strojově obhospodařovatelná šíře pásu minimálně 3 m, plodina s vyšší ochrannou funkcí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601772"/>
                  </a:ext>
                </a:extLst>
              </a:tr>
              <a:tr h="18942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</a:rPr>
                        <a:t>2. </a:t>
                      </a:r>
                      <a:endParaRPr lang="cs-CZ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Vytvoření zasakovacích, ochranných, </a:t>
                      </a:r>
                      <a:r>
                        <a:rPr lang="cs-CZ" sz="3600" kern="100" dirty="0" err="1">
                          <a:effectLst/>
                        </a:rPr>
                        <a:t>předělovacích</a:t>
                      </a:r>
                      <a:r>
                        <a:rPr lang="cs-CZ" sz="3600" kern="100" dirty="0">
                          <a:effectLst/>
                        </a:rPr>
                        <a:t> pásů osetých plodinou s vysokou ochrannou funkcí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Maximálně 4 ha, minimální strojově obhospodařovatelná šíře pásu minimálně 3 m, minimální základní délka pásu 20 m, plodina s vyšší ochrannou funkcí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710668"/>
                  </a:ext>
                </a:extLst>
              </a:tr>
              <a:tr h="1434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3.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Zakládání do ochranné plodiny nebo rostlinných zbytků – přímé setí nebo provedení podmítky bez následné orby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Vizuálně prokazatelné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721210"/>
                  </a:ext>
                </a:extLst>
              </a:tr>
              <a:tr h="5612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</a:rPr>
                        <a:t>4. </a:t>
                      </a:r>
                      <a:endParaRPr lang="cs-CZ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>
                          <a:effectLst/>
                        </a:rPr>
                        <a:t>Pásové zpracování půdy</a:t>
                      </a:r>
                      <a:endParaRPr lang="cs-CZ" sz="3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Vizuálně prokazatelné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314936"/>
                  </a:ext>
                </a:extLst>
              </a:tr>
              <a:tr h="141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3600" kern="100" dirty="0">
                          <a:effectLst/>
                          <a:latin typeface="Aptos" panose="020B0004020202020204" pitchFamily="34" charset="0"/>
                        </a:rPr>
                        <a:t>5.</a:t>
                      </a: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Zakládání porostu s pomocnou plodinou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>
                          <a:effectLst/>
                        </a:rPr>
                        <a:t>Deklarace pomocné plodin v jednotné žádosti, vizuálně prokazatelné, plodina s vyšší ochrannou funkcí </a:t>
                      </a:r>
                      <a:endParaRPr lang="cs-CZ" sz="3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974794"/>
                  </a:ext>
                </a:extLst>
              </a:tr>
              <a:tr h="14148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</a:rPr>
                        <a:t>6. </a:t>
                      </a:r>
                      <a:endParaRPr lang="cs-CZ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Podsev plodiny s vysokou ochrannou funkcí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Deklarace plodiny v podsevu v jednotné žádosti, vizuálně prokazatelné, plodina s vyšší ochrannou funkcí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612079"/>
                  </a:ext>
                </a:extLst>
              </a:tr>
              <a:tr h="8700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>
                          <a:effectLst/>
                        </a:rPr>
                        <a:t>Hloubkové kypření (pro řepku, bob, obiloviny)</a:t>
                      </a:r>
                      <a:endParaRPr lang="cs-CZ" sz="3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Minimálně 25 cm, hlášení v LPIS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647237"/>
                  </a:ext>
                </a:extLst>
              </a:tr>
              <a:tr h="33619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>
                          <a:effectLst/>
                        </a:rPr>
                        <a:t>Specifická POT </a:t>
                      </a:r>
                      <a:endParaRPr lang="cs-CZ" sz="3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Potvrzení odbornou institucí – Výzkumný ústav monitoringu a ochrany půdy, </a:t>
                      </a:r>
                      <a:r>
                        <a:rPr lang="cs-CZ" sz="3600" kern="100" dirty="0" err="1">
                          <a:effectLst/>
                        </a:rPr>
                        <a:t>v.v.i</a:t>
                      </a:r>
                      <a:r>
                        <a:rPr lang="cs-CZ" sz="3600" kern="100" dirty="0">
                          <a:effectLst/>
                        </a:rPr>
                        <a:t>., Národní centrum zemědělského a potravinářského výzkumu, </a:t>
                      </a:r>
                      <a:r>
                        <a:rPr lang="cs-CZ" sz="3600" kern="100" dirty="0" err="1">
                          <a:effectLst/>
                        </a:rPr>
                        <a:t>v.v.i</a:t>
                      </a:r>
                      <a:r>
                        <a:rPr lang="cs-CZ" sz="3600" kern="100" dirty="0">
                          <a:effectLst/>
                        </a:rPr>
                        <a:t>., Česká zemědělská univerzita v Praze, Mendelova univerzita v Brně, České vysoké učení technické v Praze, Vysoké učení technické v Brně, Univerzita Palackého v Olomouci 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79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11868-5E01-22C7-EEA6-AA374564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E0664-0DCF-3101-FC28-C1DC72A6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Podzim 2025 v praxi – MEO-VR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63552BDE-E174-DD54-5A78-DAA5825038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47" y="2133600"/>
            <a:ext cx="23092877" cy="14732000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EEA967A-5735-5927-0013-CF05D85867C1}"/>
              </a:ext>
            </a:extLst>
          </p:cNvPr>
          <p:cNvGraphicFramePr>
            <a:graphicFrameLocks noGrp="1"/>
          </p:cNvGraphicFramePr>
          <p:nvPr/>
        </p:nvGraphicFramePr>
        <p:xfrm>
          <a:off x="1247328" y="2133600"/>
          <a:ext cx="22755673" cy="15071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472">
                  <a:extLst>
                    <a:ext uri="{9D8B030D-6E8A-4147-A177-3AD203B41FA5}">
                      <a16:colId xmlns:a16="http://schemas.microsoft.com/office/drawing/2014/main" val="494491570"/>
                    </a:ext>
                  </a:extLst>
                </a:gridCol>
                <a:gridCol w="10058400">
                  <a:extLst>
                    <a:ext uri="{9D8B030D-6E8A-4147-A177-3AD203B41FA5}">
                      <a16:colId xmlns:a16="http://schemas.microsoft.com/office/drawing/2014/main" val="3043537978"/>
                    </a:ext>
                  </a:extLst>
                </a:gridCol>
                <a:gridCol w="11099801">
                  <a:extLst>
                    <a:ext uri="{9D8B030D-6E8A-4147-A177-3AD203B41FA5}">
                      <a16:colId xmlns:a16="http://schemas.microsoft.com/office/drawing/2014/main" val="2332337960"/>
                    </a:ext>
                  </a:extLst>
                </a:gridCol>
              </a:tblGrid>
              <a:tr h="1434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POT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 err="1">
                          <a:effectLst/>
                        </a:rPr>
                        <a:t>Půdoochranné</a:t>
                      </a:r>
                      <a:r>
                        <a:rPr lang="cs-CZ" sz="3600" kern="100" dirty="0">
                          <a:effectLst/>
                        </a:rPr>
                        <a:t> technologie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>
                          <a:effectLst/>
                        </a:rPr>
                        <a:t>Minimální parametry půdoochranné technologie  </a:t>
                      </a:r>
                      <a:endParaRPr lang="cs-CZ" sz="3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220411"/>
                  </a:ext>
                </a:extLst>
              </a:tr>
              <a:tr h="16029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cs-CZ" sz="3600" kern="100" dirty="0">
                          <a:effectLst/>
                        </a:rPr>
                        <a:t> </a:t>
                      </a:r>
                      <a:endParaRPr lang="cs-CZ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Obsetí plochy plodiny plodinou s vysokou ochrannou funkcí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Maximálně 10 ha, minimální strojově obhospodařovatelná šíře pásu minimálně 3 m, plodina s vyšší ochrannou funkcí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601772"/>
                  </a:ext>
                </a:extLst>
              </a:tr>
              <a:tr h="18942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</a:rPr>
                        <a:t>2. </a:t>
                      </a:r>
                      <a:endParaRPr lang="cs-CZ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Vytvoření zasakovacích, ochranných, </a:t>
                      </a:r>
                      <a:r>
                        <a:rPr lang="cs-CZ" sz="3600" kern="100" dirty="0" err="1">
                          <a:effectLst/>
                        </a:rPr>
                        <a:t>předělovacích</a:t>
                      </a:r>
                      <a:r>
                        <a:rPr lang="cs-CZ" sz="3600" kern="100" dirty="0">
                          <a:effectLst/>
                        </a:rPr>
                        <a:t> pásů osetých plodinou s vysokou ochrannou funkcí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Maximálně 10 ha, minimální strojově obhospodařovatelná šíře pásu minimálně 3 m, minimální základní délka pásu 20 m, plodina s vyšší ochrannou funkcí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710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3.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Zakládání do ochranné plodiny nebo rostlinných zbytků – přímé setí nebo provedení podmítky bez následné orby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Vizuálně prokazatelné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721210"/>
                  </a:ext>
                </a:extLst>
              </a:tr>
              <a:tr h="5612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</a:rPr>
                        <a:t>4. </a:t>
                      </a:r>
                      <a:endParaRPr lang="cs-CZ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>
                          <a:effectLst/>
                        </a:rPr>
                        <a:t>Pásové zpracování půdy</a:t>
                      </a:r>
                      <a:endParaRPr lang="cs-CZ" sz="36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Vizuálně prokazatelné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314936"/>
                  </a:ext>
                </a:extLst>
              </a:tr>
              <a:tr h="141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3600" kern="100" dirty="0">
                          <a:effectLst/>
                          <a:latin typeface="Aptos" panose="020B0004020202020204" pitchFamily="34" charset="0"/>
                        </a:rPr>
                        <a:t>5.</a:t>
                      </a: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Zakládání porostu s pomocnou plodinou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Deklarace pomocné plodin v jednotné žádosti, vizuálně prokazatelné, plodina s vyšší ochrannou funkcí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974794"/>
                  </a:ext>
                </a:extLst>
              </a:tr>
              <a:tr h="155562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3600" i="1" kern="100" dirty="0">
                          <a:effectLst/>
                        </a:rPr>
                        <a:t>POT 6 a 7 (podsev, </a:t>
                      </a:r>
                      <a:r>
                        <a:rPr lang="cs-CZ" sz="3600" i="1" kern="100" dirty="0" err="1">
                          <a:effectLst/>
                        </a:rPr>
                        <a:t>luskoobilné</a:t>
                      </a:r>
                      <a:r>
                        <a:rPr lang="cs-CZ" sz="3600" i="1" kern="100" dirty="0">
                          <a:effectLst/>
                        </a:rPr>
                        <a:t> směsky) nejsou v praxi realizované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Hloubkové kypření (pro řepku, bob, jarní obiloviny)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Minimálně 25 cm, hlášení v LPIS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612079"/>
                  </a:ext>
                </a:extLst>
              </a:tr>
              <a:tr h="87001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Aplikace organické hmoty do půdy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Minimálně 25 t/hektar tuhých statkových nebo organických hnojiv, s výjimkou hnojiv pocházejících z chovů drůbeže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647237"/>
                  </a:ext>
                </a:extLst>
              </a:tr>
              <a:tr h="33619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3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Specifická POT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3600" kern="100" dirty="0">
                          <a:effectLst/>
                        </a:rPr>
                        <a:t>Potvrzení odbornou institucí – Výzkumný ústav monitoringu a ochrany půdy, </a:t>
                      </a:r>
                      <a:r>
                        <a:rPr lang="cs-CZ" sz="3600" kern="100" dirty="0" err="1">
                          <a:effectLst/>
                        </a:rPr>
                        <a:t>v.v.i</a:t>
                      </a:r>
                      <a:r>
                        <a:rPr lang="cs-CZ" sz="3600" kern="100" dirty="0">
                          <a:effectLst/>
                        </a:rPr>
                        <a:t>., Národní centrum zemědělského a potravinářského výzkumu, </a:t>
                      </a:r>
                      <a:r>
                        <a:rPr lang="cs-CZ" sz="3600" kern="100" dirty="0" err="1">
                          <a:effectLst/>
                        </a:rPr>
                        <a:t>v.v.i</a:t>
                      </a:r>
                      <a:r>
                        <a:rPr lang="cs-CZ" sz="3600" kern="100" dirty="0">
                          <a:effectLst/>
                        </a:rPr>
                        <a:t>., Česká zemědělská univerzita v Praze, Mendelova univerzita v Brně, České vysoké učení technické v Praze, Vysoké učení technické v Brně, Univerzita Palackého v Olomouci  </a:t>
                      </a:r>
                      <a:endParaRPr lang="cs-CZ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79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6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20CF4-E8EB-3E54-416E-8BF2701A1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BB75F-F207-8ED3-CDA5-77737EE3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31" y="850231"/>
            <a:ext cx="21338283" cy="10596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připomínky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E256AEFC-E52C-B67E-AD54-E477837711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47" y="1909870"/>
            <a:ext cx="23152653" cy="15565330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Zemědělský svaz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nejasnosti v textu (využití POT z „přísnější“ kategorie, stanovení závažnosti porušení ze strany </a:t>
            </a:r>
            <a:r>
              <a:rPr lang="cs-CZ" sz="6600" dirty="0" err="1"/>
              <a:t>Mze</a:t>
            </a:r>
            <a:r>
              <a:rPr lang="cs-CZ" sz="6600"/>
              <a:t>)</a:t>
            </a:r>
            <a:endParaRPr lang="cs-CZ" sz="6600" dirty="0"/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návrh na úpravu kritérií rozsahu / závažnosti dle podílu plochy s porušením na celkové dotčené výměře (do 5 %, mezi 5 a 10 %, nad 10 %)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návrh na vynětí z porušení případů, kdy je realizovaná certifikovaná POT, nicméně dojde k erozní události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návrh na přepočet přípustné míry smyvu dle vymezení v NV (ne PEV)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Komora zemědělských poradců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nejasnosti k postupu hodnocení erozní události (5 let vs. 1 rok?), zpětné zohlednění historie osevu do sankcí?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nejasnosti k pojetí ozimých obilovin na MEO-VR – je absence POT porušení?</a:t>
            </a:r>
          </a:p>
          <a:p>
            <a:pPr lvl="2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upozornění na plánované úpravy PEV, pokud jde o </a:t>
            </a:r>
            <a:r>
              <a:rPr lang="cs-CZ" sz="6600" dirty="0" err="1"/>
              <a:t>převymezení</a:t>
            </a:r>
            <a:r>
              <a:rPr lang="cs-CZ" sz="6600" dirty="0"/>
              <a:t> R faktoru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61602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symbol pro obrázek 1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800"/>
            <a:ext cx="23472000" cy="15647999"/>
          </a:xfrm>
        </p:spPr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3AF0204-26E8-4165-A732-BF7CAACA4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1EC619-241E-451F-A24E-56421AA5D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DĚKUJi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E3BD29-4BBD-408B-9592-E82155D75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3587" y="10440000"/>
            <a:ext cx="12960000" cy="1260000"/>
          </a:xfrm>
        </p:spPr>
        <p:txBody>
          <a:bodyPr>
            <a:normAutofit/>
          </a:bodyPr>
          <a:lstStyle/>
          <a:p>
            <a:endParaRPr lang="cs-CZ" sz="4000" b="1" dirty="0"/>
          </a:p>
        </p:txBody>
      </p:sp>
      <p:cxnSp>
        <p:nvCxnSpPr>
          <p:cNvPr id="9" name="Svislá linka">
            <a:extLst>
              <a:ext uri="{FF2B5EF4-FFF2-40B4-BE49-F238E27FC236}">
                <a16:creationId xmlns:a16="http://schemas.microsoft.com/office/drawing/2014/main" id="{E8E5C449-5924-44BE-AF0F-87E977362123}"/>
              </a:ext>
            </a:extLst>
          </p:cNvPr>
          <p:cNvCxnSpPr/>
          <p:nvPr/>
        </p:nvCxnSpPr>
        <p:spPr>
          <a:xfrm>
            <a:off x="10321200" y="7369200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 MZe">
            <a:extLst>
              <a:ext uri="{FF2B5EF4-FFF2-40B4-BE49-F238E27FC236}">
                <a16:creationId xmlns:a16="http://schemas.microsoft.com/office/drawing/2014/main" id="{737F2E1F-2363-41C6-B357-662CC3F47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837200"/>
            <a:ext cx="3132000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CCE91-D034-0331-250E-6546F644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19CC3-B4AB-692B-465D-04B13527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Obsah prezentace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20369FB5-9D55-EA6A-A913-5715FC9C6C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349" y="2186979"/>
            <a:ext cx="23194476" cy="1538982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přehled vývoje úprav DZES 5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aktuální situace, další postup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koncept nařízení vlády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zakomponování Monitoringu eroze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„žlutá karta“, sankční systém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další postup, ozimy 2025 v praxi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přehled připomínek zaslaných před jednáním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DISKUSE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b="1" dirty="0"/>
          </a:p>
          <a:p>
            <a:pPr marL="1920096" lvl="4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8500" b="1" dirty="0"/>
          </a:p>
          <a:p>
            <a:pPr marL="480024" lvl="1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85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47788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Přehled vývoje za 2025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96349" y="2186979"/>
            <a:ext cx="23194476" cy="1538982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prosinec 24 / leden 25 – diskuse ke změně konceptu, přenastavení na výsledkově orientované podmínky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po projednání MV podána modifikace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9. 4. 25 písemná reakce (OL) – není možné vypustit požadavek na realizaci POT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11. 4. 25 technická konzultace s EK k vyjasnění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II. Q technická jednání k pojetí POT, úprava návrhu modifikace: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zjednodušení POT</a:t>
            </a:r>
            <a:r>
              <a:rPr lang="cs-CZ" sz="6600" dirty="0"/>
              <a:t>, zobecnění parametrů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b="1" dirty="0"/>
              <a:t>vynětí ozimých obilovin z MEO-VR</a:t>
            </a:r>
          </a:p>
          <a:p>
            <a:pPr marL="1920096" lvl="4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8500" b="1" dirty="0"/>
          </a:p>
          <a:p>
            <a:pPr marL="480024" lvl="1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85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0393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88092-D1EB-3CDA-D6CD-E4D6A4579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25542-9678-1141-2529-B38E50C2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Přehled vývoje za 2025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0C9EB506-5A27-D23F-6487-616657F9D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2161579"/>
            <a:ext cx="23926800" cy="15389821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dirty="0"/>
              <a:t>květen 25 za ČR upraven návrh a předán EK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dirty="0"/>
              <a:t>červen 25 EK zaslala </a:t>
            </a:r>
            <a:r>
              <a:rPr lang="cs-CZ" sz="6600" u="sng" dirty="0"/>
              <a:t>dodatečné připomínky</a:t>
            </a:r>
            <a:r>
              <a:rPr lang="cs-CZ" sz="6600" dirty="0"/>
              <a:t>:</a:t>
            </a:r>
          </a:p>
          <a:p>
            <a:pPr lvl="4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b="1" dirty="0"/>
              <a:t>lépe odůvodnit </a:t>
            </a:r>
            <a:r>
              <a:rPr lang="cs-CZ" sz="6600" dirty="0"/>
              <a:t>pro realizaci POT pro ozimé obiloviny</a:t>
            </a:r>
          </a:p>
          <a:p>
            <a:pPr lvl="4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b="1" dirty="0"/>
              <a:t>využívat Monitoring eroze </a:t>
            </a:r>
            <a:r>
              <a:rPr lang="cs-CZ" sz="6600" dirty="0"/>
              <a:t>jako kritérium posuzování i jako nástroj ke sledování ploch pod výjimkou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b="1" u="sng" dirty="0"/>
              <a:t>11. 6. neformálně potvrzena akceptovatelnost návrhu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dirty="0"/>
              <a:t>probíhá formální schvalovací procedura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dirty="0"/>
              <a:t>účinnost modifikace se čeká k 1. 8. 2025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sz="6600" b="1" u="sng" dirty="0"/>
              <a:t>18. 6. – MV – podle informací EK probíhá interní konzultace s právním servisem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85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95441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9B2AE-ED01-581E-CE7D-914375909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66950-2F42-7D15-096F-EACD824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Koncept </a:t>
            </a:r>
            <a:r>
              <a:rPr lang="cs-CZ" sz="6600" dirty="0" err="1"/>
              <a:t>nv</a:t>
            </a:r>
            <a:endParaRPr lang="cs-CZ" sz="6600" dirty="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973F246C-C116-3CE4-128B-E55D3B42FA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523" y="2644179"/>
            <a:ext cx="23480803" cy="13438012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rozčlenění do nových paragrafů dle erozní ohroženosti pozemku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analogicky přílohy k POT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doplnění paragrafu se společnými ustanoveními – výjimky, ověření výskytu eroze a odkaz na systém Monitoringu eroze, pravidla pro uplatnění sankcí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sankční systém kombinuje splnění požadavku na POT a zároveň zjištění erozní události – její závažnost je navíc odstupňovaná</a:t>
            </a:r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94887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3EB6D-A4DB-2355-4663-46983904E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B6262-99A7-77DD-714E-74B98CC3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Texty § 8, § 8a, § 8b 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8A8668AD-D16D-6E38-3040-20B37EA0EA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523" y="2644179"/>
            <a:ext cx="22508677" cy="13438012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pojetí dle původního textu – </a:t>
            </a:r>
            <a:r>
              <a:rPr lang="cs-CZ" sz="6600" u="sng" dirty="0"/>
              <a:t>formálně</a:t>
            </a:r>
            <a:r>
              <a:rPr lang="cs-CZ" sz="6600" dirty="0"/>
              <a:t> předřazena POT Osevní sled (odlišné pojetí erozní ohroženosti pozemku)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SEO </a:t>
            </a:r>
            <a:r>
              <a:rPr lang="cs-CZ" sz="6000" dirty="0"/>
              <a:t>50 % zlepšujících plodin nebo 33 % + OH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EZ pro SEO omezení na 2 roky; 50 % zl. plodin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0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MEO-VR a SOF </a:t>
            </a:r>
            <a:r>
              <a:rPr lang="cs-CZ" sz="6000" dirty="0"/>
              <a:t>(=jarní obiloviny a řepka) 33 % zl. plodin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 MEO-VR a NOF </a:t>
            </a:r>
            <a:r>
              <a:rPr lang="cs-CZ" sz="6000" dirty="0"/>
              <a:t>(=širokořádkové) 50 % zl. plodin + OH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EZ pro MEO-VR a SOF omezení na 2 roky; 50 % zl. plodin</a:t>
            </a:r>
          </a:p>
          <a:p>
            <a:pPr marL="1440072" lvl="3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0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71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MEO-NR a NOF </a:t>
            </a:r>
            <a:r>
              <a:rPr lang="cs-CZ" sz="6000" dirty="0"/>
              <a:t>(=širokořádkové) 33 % zl. plodin</a:t>
            </a:r>
          </a:p>
          <a:p>
            <a:pPr lvl="4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000" dirty="0"/>
              <a:t>EZ pro MEO-NR a NOF omezení na 2 roky; 50 % zl. plodin</a:t>
            </a:r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9877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EB456-E9E5-B0CE-F9E6-EF5D9871E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6F0BC-B4D9-CE7F-A647-6D644817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Texty § 8, § 8a, § 8b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31167602-082B-ADAF-FDC7-2B1025D72A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523" y="2644179"/>
            <a:ext cx="23092877" cy="13438012"/>
          </a:xfrm>
        </p:spPr>
        <p:txBody>
          <a:bodyPr>
            <a:normAutofit fontScale="92500"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navazuje vymezení pravidel pro pěstování SOF a NOF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na SEO jsou SOF </a:t>
            </a:r>
            <a:r>
              <a:rPr lang="cs-CZ" sz="6600" u="sng" dirty="0"/>
              <a:t>veškeré</a:t>
            </a:r>
            <a:r>
              <a:rPr lang="cs-CZ" sz="6600" dirty="0"/>
              <a:t> obiloviny + řepka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na MEO-VR jsou SOF jarní obiloviny + řepka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vždy připojeny odkazy na příslušné přílohy s POT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POT rozčleněné do skupin dle účelu, uvedené „</a:t>
            </a:r>
            <a:r>
              <a:rPr lang="cs-CZ" sz="6600" u="sng" dirty="0"/>
              <a:t>minimální parametry“ budou právně závazné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pravidlo, že na ploše s nižším erozním ohrožením je možné použít pro příslušnou plodinu také POT stanovenou pro vyšší erozní ohrožení zapracováno doplněním posledního řádku s odkazem na přílohu</a:t>
            </a:r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24291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32668-502F-1A12-992F-724A153A3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B4837-88DC-754E-FF8C-61AB5389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Texty § 8c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44E7CC41-199A-9F37-94BE-14F34BC652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523" y="2644179"/>
            <a:ext cx="23092877" cy="13438012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vymezuje společné postupy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výjimky: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směs s výskytem max. 20 % erozně rizikové plodiny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DPB, kde je uplatněna PEV (? do budoucna dle dohody o postupu kontrol „certifikovaných postupů“ může být považováno za jeden z nich)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DPB s pásovým střídáním plodin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DPB s ALS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plocha druhově bohatého pokrytí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plocha s čejkou chocholatou 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ustanovení, že porušením podmíněnosti je také zjištění</a:t>
            </a:r>
            <a:r>
              <a:rPr lang="cs-CZ" sz="6600" u="sng" dirty="0"/>
              <a:t> erozní události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odkaz na zákon o SPÚ</a:t>
            </a:r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10629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04F6A-21F7-ACB6-0278-83BFA6534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FB63A-C4DC-59D4-4888-E2C28B11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5" y="1175561"/>
            <a:ext cx="21338283" cy="14686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600" dirty="0"/>
              <a:t>Texty § 8c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8D8C0449-7E38-448C-7F6C-D42A15A3D6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47" y="1909870"/>
            <a:ext cx="23092877" cy="15565330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odkaz na zákon o SPÚ:</a:t>
            </a:r>
          </a:p>
          <a:p>
            <a:pPr lvl="2" algn="just"/>
            <a:r>
              <a:rPr lang="cs-CZ" sz="6600" i="1" u="sng" dirty="0"/>
              <a:t>Státní pozemkový úřad provádí monitoring eroze </a:t>
            </a:r>
            <a:r>
              <a:rPr lang="cs-CZ" sz="6600" i="1" dirty="0"/>
              <a:t>zemědělské půdy. Ministerstvo stanoví </a:t>
            </a:r>
            <a:r>
              <a:rPr lang="cs-CZ" sz="6600" i="1" u="sng" dirty="0"/>
              <a:t>vyhláškou závazný postup </a:t>
            </a:r>
            <a:r>
              <a:rPr lang="cs-CZ" sz="6600" i="1" dirty="0"/>
              <a:t>při monitoringu eroze zemědělské půdy, vymezení odpovědnosti při hlášení a záznamu o vzniku události.</a:t>
            </a:r>
          </a:p>
          <a:p>
            <a:pPr lvl="2" algn="just"/>
            <a:r>
              <a:rPr lang="cs-CZ" sz="6600" i="1" dirty="0"/>
              <a:t>Státní pozemkový úřad </a:t>
            </a:r>
            <a:r>
              <a:rPr lang="cs-CZ" sz="6600" i="1" u="sng" dirty="0"/>
              <a:t>posuzuje prostřednictvím monitoringu eroze zemědělské půdy splnění podmínek standardu</a:t>
            </a:r>
            <a:r>
              <a:rPr lang="cs-CZ" sz="6600" i="1" dirty="0"/>
              <a:t> obhospodařování půdy způsobem, kterým se snižuje riziko degradace půdy a eroze, včetně zohlednění sklonu svahu, podle nařízení vlády č. 73/2023 Sb., o stanovení pravidel podmíněnosti plateb zemědělcům, a přímo použitelného předpisu Evropské unie. Při těchto činnostech spolupracuje se Státním zemědělským intervenčním fondem.</a:t>
            </a:r>
          </a:p>
          <a:p>
            <a:pPr marL="480024" lvl="1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6600" dirty="0"/>
              <a:t>2. 7. k projednání Senátem, účinnost srpen / září</a:t>
            </a:r>
          </a:p>
          <a:p>
            <a:pPr marL="1920096" lvl="4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  <a:p>
            <a:pPr lvl="3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sz="6600" dirty="0"/>
          </a:p>
          <a:p>
            <a:pPr marL="1920096" lvl="4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549991954"/>
      </p:ext>
    </p:extLst>
  </p:cSld>
  <p:clrMapOvr>
    <a:masterClrMapping/>
  </p:clrMapOvr>
</p:sld>
</file>

<file path=ppt/theme/theme1.xml><?xml version="1.0" encoding="utf-8"?>
<a:theme xmlns:a="http://schemas.openxmlformats.org/drawingml/2006/main" name="MZe - Zemědělství - 4:3">
  <a:themeElements>
    <a:clrScheme name="MZe - Zeměděl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804900"/>
      </a:accent1>
      <a:accent2>
        <a:srgbClr val="CDCE00"/>
      </a:accent2>
      <a:accent3>
        <a:srgbClr val="80733D"/>
      </a:accent3>
      <a:accent4>
        <a:srgbClr val="005C2B"/>
      </a:accent4>
      <a:accent5>
        <a:srgbClr val="F49712"/>
      </a:accent5>
      <a:accent6>
        <a:srgbClr val="29B4E9"/>
      </a:accent6>
      <a:hlink>
        <a:srgbClr val="804900"/>
      </a:hlink>
      <a:folHlink>
        <a:srgbClr val="8049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Zemedelstvi_4x3.potx" id="{84037A3B-CF63-455A-A1F8-81847836C013}" vid="{FD051490-395A-4B87-96EB-1699276F501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1701</Words>
  <Application>Microsoft Office PowerPoint</Application>
  <PresentationFormat>Vlastní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Gill Sans MT</vt:lpstr>
      <vt:lpstr>MZe - Zemědělství - 4:3</vt:lpstr>
      <vt:lpstr>Pracovní skupina k novele nařízení vlády   DZES 5  -  24. 6. 2025 </vt:lpstr>
      <vt:lpstr>Obsah prezentace </vt:lpstr>
      <vt:lpstr>Přehled vývoje za 2025 </vt:lpstr>
      <vt:lpstr>Přehled vývoje za 2025 </vt:lpstr>
      <vt:lpstr>Koncept nv</vt:lpstr>
      <vt:lpstr>Texty § 8, § 8a, § 8b </vt:lpstr>
      <vt:lpstr>Texty § 8, § 8a, § 8b</vt:lpstr>
      <vt:lpstr>Texty § 8c</vt:lpstr>
      <vt:lpstr>Texty § 8c</vt:lpstr>
      <vt:lpstr>Texty § 8c</vt:lpstr>
      <vt:lpstr>Sankční systém</vt:lpstr>
      <vt:lpstr>Sankční systém</vt:lpstr>
      <vt:lpstr>Další postup</vt:lpstr>
      <vt:lpstr>Podzim 2025 v praxi - SEO</vt:lpstr>
      <vt:lpstr>Podzim 2025 v praxi – MEO-VR</vt:lpstr>
      <vt:lpstr>připomínky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2017-09-03T22:06:06Z</dcterms:created>
  <dcterms:modified xsi:type="dcterms:W3CDTF">2025-06-24T06:10:55Z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01bb0b-c2f5-4fc4-bac5-774fe7d62679_Enabled">
    <vt:lpwstr>true</vt:lpwstr>
  </property>
  <property fmtid="{D5CDD505-2E9C-101B-9397-08002B2CF9AE}" pid="3" name="MSIP_Label_8d01bb0b-c2f5-4fc4-bac5-774fe7d62679_SetDate">
    <vt:lpwstr>2024-04-15T08:01:06Z</vt:lpwstr>
  </property>
  <property fmtid="{D5CDD505-2E9C-101B-9397-08002B2CF9AE}" pid="4" name="MSIP_Label_8d01bb0b-c2f5-4fc4-bac5-774fe7d62679_Method">
    <vt:lpwstr>Privileged</vt:lpwstr>
  </property>
  <property fmtid="{D5CDD505-2E9C-101B-9397-08002B2CF9AE}" pid="5" name="MSIP_Label_8d01bb0b-c2f5-4fc4-bac5-774fe7d62679_Name">
    <vt:lpwstr>Veřejné</vt:lpwstr>
  </property>
  <property fmtid="{D5CDD505-2E9C-101B-9397-08002B2CF9AE}" pid="6" name="MSIP_Label_8d01bb0b-c2f5-4fc4-bac5-774fe7d62679_SiteId">
    <vt:lpwstr>e84ea0de-38e7-4864-b153-a909a7746ff0</vt:lpwstr>
  </property>
  <property fmtid="{D5CDD505-2E9C-101B-9397-08002B2CF9AE}" pid="7" name="MSIP_Label_8d01bb0b-c2f5-4fc4-bac5-774fe7d62679_ActionId">
    <vt:lpwstr>dd6320e4-f78c-421c-b6bc-4f906dfdfc13</vt:lpwstr>
  </property>
  <property fmtid="{D5CDD505-2E9C-101B-9397-08002B2CF9AE}" pid="8" name="MSIP_Label_8d01bb0b-c2f5-4fc4-bac5-774fe7d62679_ContentBits">
    <vt:lpwstr>0</vt:lpwstr>
  </property>
</Properties>
</file>