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10"/>
  </p:notesMasterIdLst>
  <p:sldIdLst>
    <p:sldId id="257" r:id="rId2"/>
    <p:sldId id="258" r:id="rId3"/>
    <p:sldId id="261" r:id="rId4"/>
    <p:sldId id="267" r:id="rId5"/>
    <p:sldId id="270" r:id="rId6"/>
    <p:sldId id="271" r:id="rId7"/>
    <p:sldId id="259" r:id="rId8"/>
    <p:sldId id="26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B79D4-2B6F-4660-BD37-DB6B19790A2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B4B26-25DC-45C5-8661-1E720CE91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972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B4B26-25DC-45C5-8661-1E720CE9147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966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B4B26-25DC-45C5-8661-1E720CE9147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347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73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6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4261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540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8443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924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864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99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92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76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93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9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23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99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48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28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7EBEC-8539-424B-BDC1-51B9C5027110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154D39-75A3-41C4-B4BA-8E4B611BA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2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074" y="5701004"/>
            <a:ext cx="1156996" cy="115699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193" y="5766318"/>
            <a:ext cx="1039697" cy="109168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86" y="1856791"/>
            <a:ext cx="9054718" cy="267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21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650954" y="591249"/>
            <a:ext cx="7624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chemeClr val="accent3">
                    <a:lumMod val="50000"/>
                  </a:schemeClr>
                </a:solidFill>
              </a:rPr>
              <a:t>O co usilujeme?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1980" y="1450203"/>
            <a:ext cx="888230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Aby </a:t>
            </a:r>
            <a:r>
              <a:rPr lang="cs-CZ" sz="2800" b="1" dirty="0">
                <a:solidFill>
                  <a:schemeClr val="accent1"/>
                </a:solidFill>
              </a:rPr>
              <a:t>30 - 40 %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všech potravin, které školní jídelny odebírají, byly regionálního nebo alespoň českého původu (s ohledem na sortiment).</a:t>
            </a:r>
          </a:p>
          <a:p>
            <a:endParaRPr lang="cs-CZ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Aby vzniknul jednotný</a:t>
            </a:r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1"/>
                </a:solidFill>
              </a:rPr>
              <a:t>objednávkový SW a logistika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zastřešující lokální dodavatele (usnadnění pro vedoucí ŠJ, které nemají kapacity řešit objednávky, fakturace a zavážky od mnoha drobných dodavatelů).</a:t>
            </a:r>
          </a:p>
          <a:p>
            <a:endParaRPr lang="cs-CZ" dirty="0"/>
          </a:p>
          <a:p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Aby veřejnost rozuměla </a:t>
            </a:r>
            <a:r>
              <a:rPr lang="cs-CZ" sz="2800" b="1" dirty="0">
                <a:solidFill>
                  <a:schemeClr val="accent1"/>
                </a:solidFill>
              </a:rPr>
              <a:t>významu a přínosu používání lokálních potravin</a:t>
            </a:r>
            <a:r>
              <a:rPr lang="cs-CZ" sz="2800" dirty="0">
                <a:solidFill>
                  <a:schemeClr val="accent1"/>
                </a:solidFill>
              </a:rPr>
              <a:t>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z hlediska ekonomického, ekologického, zdravotního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424" y="6045371"/>
            <a:ext cx="2747739" cy="81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76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88533" y="771240"/>
            <a:ext cx="8596668" cy="1320800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Pilotní verze projektu od září 2022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3434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Původně bylo v úvaze využít stávající objednávkový systém a logistiku CBA. Tak složitý zásah ale SW neumožňuje. Hledáme zdroje na vytvoření nového SW.</a:t>
            </a:r>
          </a:p>
          <a:p>
            <a:pPr lvl="0"/>
            <a:endParaRPr lang="cs-CZ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Pilotní verze projektu od září 2022 bez SW v tomto formátu:</a:t>
            </a:r>
          </a:p>
          <a:p>
            <a:pPr lvl="1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Zapojení jednotlivých dodavatelů schvaluje </a:t>
            </a:r>
            <a:r>
              <a:rPr lang="cs-CZ" b="1" dirty="0">
                <a:solidFill>
                  <a:schemeClr val="accent1"/>
                </a:solidFill>
              </a:rPr>
              <a:t>výběrová komise</a:t>
            </a:r>
            <a:r>
              <a:rPr lang="cs-CZ" dirty="0"/>
              <a:t>.</a:t>
            </a:r>
          </a:p>
          <a:p>
            <a:pPr lvl="1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Motivované ŠJ lokální produkty objednávají jednotlivě u konkrétních producentů. Jejich </a:t>
            </a:r>
            <a:r>
              <a:rPr lang="cs-CZ" b="1" dirty="0">
                <a:solidFill>
                  <a:schemeClr val="accent1"/>
                </a:solidFill>
              </a:rPr>
              <a:t>seznam a kontakty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postupně rozšiřujeme i na základě doporučení jídelen. </a:t>
            </a:r>
          </a:p>
          <a:p>
            <a:pPr lvl="1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Předpokládáme, že se díky doprovodným aktivitám (hrazeno z dotace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</a:rPr>
              <a:t>Mze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) a 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sdílení dobré praxe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budou postupně zapojovat další jídelny i dodavatelé</a:t>
            </a:r>
          </a:p>
          <a:p>
            <a:pPr lvl="2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kulinářské workshopy pro školní jídelny s Kulinářským uměním</a:t>
            </a:r>
          </a:p>
          <a:p>
            <a:pPr lvl="2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osvětové akce pro veřejnost </a:t>
            </a:r>
          </a:p>
          <a:p>
            <a:pPr lvl="2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edukační spot</a:t>
            </a:r>
          </a:p>
          <a:p>
            <a:pPr lvl="2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sociální sítě…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424" y="6045371"/>
            <a:ext cx="2747739" cy="81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30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3260" y="775567"/>
            <a:ext cx="8596668" cy="757382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3">
                    <a:lumMod val="50000"/>
                  </a:schemeClr>
                </a:solidFill>
              </a:rPr>
              <a:t>Aktuální 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5853" y="1532949"/>
            <a:ext cx="8596668" cy="5939269"/>
          </a:xfrm>
        </p:spPr>
        <p:txBody>
          <a:bodyPr>
            <a:normAutofit/>
          </a:bodyPr>
          <a:lstStyle/>
          <a:p>
            <a:pPr lvl="1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Zapojené motivované školní jídelny, které do jisté míry lokální potraviny už využívají a mají zájem používat je více a spolupracovat na projektu. 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ŠJ Zábřeh, Boženy Němcové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ŠJ Zábřeh, Severovýchod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ZŠ Nový Malín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ZŠ Loučná nad Desnou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ZŠ Dolní Studénky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ZŠ Staré Město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ZŠ Hanušovice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ZŠ Jeseník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SŠ Řemesel, Šumperk ( 6 kantýn)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ZŠ Sudkov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</a:p>
          <a:p>
            <a:pPr lvl="1"/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70" y="6045371"/>
            <a:ext cx="2747739" cy="81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3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3260" y="775567"/>
            <a:ext cx="8596668" cy="757382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3">
                    <a:lumMod val="50000"/>
                  </a:schemeClr>
                </a:solidFill>
              </a:rPr>
              <a:t>Aktuální 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5853" y="1532949"/>
            <a:ext cx="8596668" cy="5939269"/>
          </a:xfrm>
        </p:spPr>
        <p:txBody>
          <a:bodyPr>
            <a:normAutofit/>
          </a:bodyPr>
          <a:lstStyle/>
          <a:p>
            <a:pPr lvl="1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Zapojení dodavatelé: 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Statek Winter, Vysoké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</a:rPr>
              <a:t>Žibřidovice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 – hovězí maso v BIO kvalitě</a:t>
            </a:r>
          </a:p>
          <a:p>
            <a:pPr lvl="2"/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</a:rPr>
              <a:t>Probio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, Staré Město – obiloviny a luštěniny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ÚSOVSKO, Úsov – jablka, hrušky, tyčinky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Pekařství a cukrářství Vašíček, Zábřeh na Moravě – pečivo </a:t>
            </a:r>
          </a:p>
          <a:p>
            <a:pPr lvl="2"/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</a:rPr>
              <a:t>Bludovská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, a.s.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CBA – mlékárenské produkty, možnost zprostředkování dodávek potravin od dalších místních dodavatelů, kteří nejsou schopni dodávat na přímo.</a:t>
            </a:r>
          </a:p>
          <a:p>
            <a:pPr lvl="1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Další dodavatelé k oslovení nebo v jednání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Miroslav Ulrich,– vepřové maso 100% CZ původ</a:t>
            </a:r>
          </a:p>
          <a:p>
            <a:pPr lvl="2"/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</a:rPr>
              <a:t>Lacto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 Morava, česká Ves – mléko, sýry</a:t>
            </a:r>
          </a:p>
          <a:p>
            <a:pPr lvl="2"/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František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</a:rPr>
              <a:t>Hojgr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</a:rPr>
              <a:t> – brambory Chromeč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70" y="6045371"/>
            <a:ext cx="2747739" cy="81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288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3260" y="775567"/>
            <a:ext cx="8596668" cy="757382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3">
                    <a:lumMod val="50000"/>
                  </a:schemeClr>
                </a:solidFill>
              </a:rPr>
              <a:t>Aktuální 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5853" y="1532949"/>
            <a:ext cx="8596668" cy="593926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1"/>
            <a:endParaRPr lang="cs-CZ" sz="1800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cs-CZ" sz="1800" b="1" dirty="0">
                <a:solidFill>
                  <a:schemeClr val="accent3">
                    <a:lumMod val="50000"/>
                  </a:schemeClr>
                </a:solidFill>
              </a:rPr>
              <a:t>Motivační program projektu</a:t>
            </a:r>
          </a:p>
          <a:p>
            <a:pPr marL="457200" lvl="1" indent="0">
              <a:buNone/>
            </a:pPr>
            <a:endParaRPr lang="cs-CZ" sz="18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cs-CZ" sz="18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Zapojení dodavatelé v návaznosti na potřeby školních jídelen připravují motivační program pro školní jídelny.</a:t>
            </a:r>
          </a:p>
          <a:p>
            <a:pPr marL="457200" lvl="1" indent="0">
              <a:buNone/>
            </a:pPr>
            <a:endParaRPr lang="cs-CZ" sz="1800" dirty="0">
              <a:solidFill>
                <a:schemeClr val="accent3">
                  <a:lumMod val="50000"/>
                </a:schemeClr>
              </a:solidFill>
            </a:endParaRPr>
          </a:p>
          <a:p>
            <a:pPr lvl="2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X % (bude stanoveno) z výše obratu dodavatelé investují  do motivačního programu</a:t>
            </a:r>
          </a:p>
          <a:p>
            <a:pPr lvl="2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ŠJ projevily zájem např. o zajištění pracovních oděvů s logem projektu aj..</a:t>
            </a:r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70" y="6045371"/>
            <a:ext cx="2747739" cy="81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453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022" y="858985"/>
            <a:ext cx="8596668" cy="1320800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Cílový stav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187" y="1902692"/>
            <a:ext cx="8596668" cy="382385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Zapojení většiny školních jídelen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v regionu</a:t>
            </a:r>
          </a:p>
          <a:p>
            <a:pPr marL="0" indent="0">
              <a:buNone/>
            </a:pP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Fungující</a:t>
            </a:r>
            <a:r>
              <a:rPr lang="cs-CZ" dirty="0"/>
              <a:t> </a:t>
            </a:r>
            <a:r>
              <a:rPr lang="cs-CZ" b="1" dirty="0">
                <a:solidFill>
                  <a:schemeClr val="accent1"/>
                </a:solidFill>
              </a:rPr>
              <a:t>logistika a zastřešující SW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pro objednávání lokálních potravin školními jídelnami (zjednodušení práce vedoucích ŠJ = motivace pro jinak demotivované).</a:t>
            </a:r>
          </a:p>
          <a:p>
            <a:endParaRPr lang="cs-CZ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dirty="0" err="1">
                <a:solidFill>
                  <a:schemeClr val="accent3">
                    <a:lumMod val="50000"/>
                  </a:schemeClr>
                </a:solidFill>
              </a:rPr>
              <a:t>Edukovaná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1"/>
                </a:solidFill>
              </a:rPr>
              <a:t>podporující samospráva, ředitelé škol, rodiče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Benefity pro školní jídelny ve formě např. </a:t>
            </a:r>
            <a:r>
              <a:rPr lang="cs-CZ" b="1" dirty="0">
                <a:solidFill>
                  <a:schemeClr val="accent1"/>
                </a:solidFill>
              </a:rPr>
              <a:t>exkurzí do provozoven/farem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V úvaze je i </a:t>
            </a:r>
            <a:r>
              <a:rPr lang="cs-CZ" b="1" dirty="0">
                <a:solidFill>
                  <a:schemeClr val="accent1"/>
                </a:solidFill>
              </a:rPr>
              <a:t>finanční benefit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>
              <a:solidFill>
                <a:srgbClr val="00B0F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424" y="6045371"/>
            <a:ext cx="2747739" cy="81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110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22" y="1335692"/>
            <a:ext cx="8596668" cy="411838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800" b="1" dirty="0">
                <a:latin typeface="+mn-lt"/>
              </a:rPr>
            </a:br>
            <a:br>
              <a:rPr lang="cs-CZ" sz="2800" b="1" dirty="0">
                <a:latin typeface="+mn-lt"/>
              </a:rPr>
            </a:br>
            <a:r>
              <a:rPr lang="cs-CZ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Kontakty</a:t>
            </a:r>
            <a:br>
              <a:rPr lang="cs-CZ" b="1" dirty="0">
                <a:latin typeface="+mn-lt"/>
              </a:rPr>
            </a:br>
            <a:br>
              <a:rPr lang="cs-CZ" sz="2800" b="1" dirty="0">
                <a:latin typeface="+mn-lt"/>
              </a:rPr>
            </a:br>
            <a:r>
              <a:rPr lang="cs-CZ" sz="2800" b="1" dirty="0">
                <a:latin typeface="+mn-lt"/>
              </a:rPr>
              <a:t>facebook.com/</a:t>
            </a:r>
            <a:r>
              <a:rPr lang="cs-CZ" sz="2800" b="1" dirty="0" err="1">
                <a:latin typeface="+mn-lt"/>
              </a:rPr>
              <a:t>odvidlipovidlicku</a:t>
            </a:r>
            <a:br>
              <a:rPr lang="cs-CZ" sz="2800" b="1" dirty="0">
                <a:latin typeface="+mn-lt"/>
              </a:rPr>
            </a:br>
            <a:r>
              <a:rPr lang="cs-CZ" sz="2800" b="1" dirty="0">
                <a:latin typeface="+mn-lt"/>
              </a:rPr>
              <a:t>www.odvidlipovidlicku.cz </a:t>
            </a:r>
            <a:br>
              <a:rPr lang="cs-CZ" sz="2800" b="1" dirty="0">
                <a:latin typeface="+mn-lt"/>
              </a:rPr>
            </a:br>
            <a:r>
              <a:rPr lang="cs-CZ" sz="1300" b="1" i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(bude v provozu v následujících dnech)</a:t>
            </a:r>
            <a:br>
              <a:rPr lang="cs-CZ" sz="2800" b="1" dirty="0">
                <a:latin typeface="+mn-lt"/>
              </a:rPr>
            </a:br>
            <a:br>
              <a:rPr lang="cs-CZ" sz="2800" b="1" dirty="0">
                <a:latin typeface="+mn-lt"/>
              </a:rPr>
            </a:br>
            <a:r>
              <a:rPr lang="cs-CZ" sz="18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Lenka </a:t>
            </a:r>
            <a:r>
              <a:rPr lang="cs-CZ" sz="1800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Ehlerová</a:t>
            </a:r>
            <a:br>
              <a:rPr lang="cs-CZ" sz="1800" dirty="0">
                <a:solidFill>
                  <a:schemeClr val="accent3">
                    <a:lumMod val="50000"/>
                  </a:schemeClr>
                </a:solidFill>
                <a:latin typeface="+mn-lt"/>
              </a:rPr>
            </a:br>
            <a:r>
              <a:rPr lang="cs-CZ" sz="18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607 242 186</a:t>
            </a:r>
            <a:br>
              <a:rPr lang="cs-CZ" sz="1800" dirty="0">
                <a:solidFill>
                  <a:schemeClr val="accent3">
                    <a:lumMod val="50000"/>
                  </a:schemeClr>
                </a:solidFill>
                <a:latin typeface="+mn-lt"/>
              </a:rPr>
            </a:br>
            <a:r>
              <a:rPr lang="cs-CZ" sz="18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ehlerova@hornipomoravi.eu</a:t>
            </a:r>
            <a:br>
              <a:rPr lang="cs-CZ" sz="2800" b="1" dirty="0">
                <a:latin typeface="+mn-lt"/>
              </a:rPr>
            </a:br>
            <a:r>
              <a:rPr lang="cs-CZ" sz="2800" b="1" dirty="0">
                <a:latin typeface="+mn-lt"/>
              </a:rPr>
              <a:t>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432" y="6044505"/>
            <a:ext cx="2747739" cy="81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54278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865</TotalTime>
  <Words>505</Words>
  <Application>Microsoft Office PowerPoint</Application>
  <PresentationFormat>Širokoúhlá obrazovka</PresentationFormat>
  <Paragraphs>77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Fazeta</vt:lpstr>
      <vt:lpstr>Prezentace aplikace PowerPoint</vt:lpstr>
      <vt:lpstr>Prezentace aplikace PowerPoint</vt:lpstr>
      <vt:lpstr>Pilotní verze projektu od září 2022</vt:lpstr>
      <vt:lpstr>Aktuální stav</vt:lpstr>
      <vt:lpstr>Aktuální stav</vt:lpstr>
      <vt:lpstr>Aktuální stav</vt:lpstr>
      <vt:lpstr>Cílový stav projektu</vt:lpstr>
      <vt:lpstr>  Kontakty  facebook.com/odvidlipovidlicku www.odvidlipovidlicku.cz  (bude v provozu v následujících dnech)  Lenka Ehlerová 607 242 186 ehlerova@hornipomoravi.eu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zefektivnit a podpořit dosah aktivit na sítích MAS HP</dc:title>
  <dc:creator>MAS</dc:creator>
  <cp:lastModifiedBy>František Winter</cp:lastModifiedBy>
  <cp:revision>71</cp:revision>
  <dcterms:created xsi:type="dcterms:W3CDTF">2022-02-01T09:05:44Z</dcterms:created>
  <dcterms:modified xsi:type="dcterms:W3CDTF">2023-03-03T07:07:58Z</dcterms:modified>
</cp:coreProperties>
</file>