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4" r:id="rId2"/>
    <p:sldId id="320" r:id="rId3"/>
    <p:sldId id="2013" r:id="rId4"/>
    <p:sldId id="326" r:id="rId5"/>
    <p:sldId id="2011" r:id="rId6"/>
    <p:sldId id="2004" r:id="rId7"/>
    <p:sldId id="2010" r:id="rId8"/>
    <p:sldId id="331" r:id="rId9"/>
    <p:sldId id="952" r:id="rId10"/>
    <p:sldId id="2012" r:id="rId11"/>
    <p:sldId id="2015" r:id="rId12"/>
    <p:sldId id="2017" r:id="rId13"/>
    <p:sldId id="948" r:id="rId14"/>
    <p:sldId id="337" r:id="rId15"/>
    <p:sldId id="2016" r:id="rId16"/>
    <p:sldId id="366" r:id="rId17"/>
    <p:sldId id="200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207B5D9-2A8B-4018-86FC-9EDB7BEA42A5}">
          <p14:sldIdLst>
            <p14:sldId id="334"/>
            <p14:sldId id="320"/>
          </p14:sldIdLst>
        </p14:section>
        <p14:section name="Oddíl bez názvu" id="{48682BD0-7AC2-4073-A549-9F5A24462E62}">
          <p14:sldIdLst>
            <p14:sldId id="2013"/>
            <p14:sldId id="326"/>
            <p14:sldId id="2011"/>
            <p14:sldId id="2004"/>
            <p14:sldId id="2010"/>
            <p14:sldId id="331"/>
            <p14:sldId id="952"/>
            <p14:sldId id="2012"/>
            <p14:sldId id="2015"/>
            <p14:sldId id="2017"/>
            <p14:sldId id="948"/>
            <p14:sldId id="337"/>
            <p14:sldId id="2016"/>
            <p14:sldId id="366"/>
            <p14:sldId id="20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92684-3BD6-49C6-A423-928B34423A1E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F44E3-1462-4D23-9DB7-16D30E4D11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60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39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5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950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12E25-B006-4F85-B4EA-907AF006C9B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53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80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20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61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Budapest, 23</a:t>
            </a:r>
            <a:r>
              <a:rPr lang="en-GB" baseline="30000"/>
              <a:t>rd</a:t>
            </a:r>
            <a:r>
              <a:rPr lang="en-GB"/>
              <a:t> September 2013</a:t>
            </a:r>
          </a:p>
          <a:p>
            <a:pPr>
              <a:defRPr/>
            </a:pP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707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951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89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517" y="4059080"/>
            <a:ext cx="8097309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8" y="3429000"/>
            <a:ext cx="8097308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8"/>
            <a:ext cx="8097307" cy="21600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2518" y="5571272"/>
            <a:ext cx="8097307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CCC1AE-3554-419C-8E4D-ACAF934803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1" y="432000"/>
            <a:ext cx="1713673" cy="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01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62518" y="5359350"/>
            <a:ext cx="10875433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12192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915" y="1509712"/>
            <a:ext cx="6114035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62518" y="6327367"/>
            <a:ext cx="8097307" cy="330607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23915" y="357188"/>
            <a:ext cx="6114036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8284" y="5570625"/>
            <a:ext cx="8101541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AF56491-32BB-4DE5-A173-C0E2F5AA0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1" y="432000"/>
            <a:ext cx="1713673" cy="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79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9309" y="354150"/>
            <a:ext cx="9980104" cy="496418"/>
          </a:xfrm>
        </p:spPr>
        <p:txBody>
          <a:bodyPr lIns="0" tIns="0" rIns="0" bIns="0"/>
          <a:lstStyle>
            <a:lvl1pPr>
              <a:defRPr sz="3226" b="1" i="0">
                <a:solidFill>
                  <a:srgbClr val="03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203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24" y="915980"/>
            <a:ext cx="3887753" cy="1000852"/>
          </a:xfrm>
          <a:prstGeom prst="rect">
            <a:avLst/>
          </a:prstGeom>
        </p:spPr>
      </p:pic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29825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31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74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91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10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1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31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9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76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30D7-7F08-45BC-B281-5C39E7B9BE51}" type="datetimeFigureOut">
              <a:rPr lang="cs-CZ" smtClean="0"/>
              <a:t>23.05.2025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39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mze.gov.cz/public/portal/mze/zemedelstvi/rostlinna-vyroba/sezonni-kalendar-ovoce-zeleniny-a-brambor-2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portal-vz.cz/komodity/minimalni-standardy-odpovedneho-verejneho-zadavani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kutecnezdravaskola.cz/kriteria-programu-a-jak-je-splnit" TargetMode="External"/><Relationship Id="rId4" Type="http://schemas.openxmlformats.org/officeDocument/2006/relationships/hyperlink" Target="https://portal-vz.cz/wp-content/uploads/2025/02/NSVZ_PDP_JICIN_strategie-odpovedneho-stravovani_2025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gri.cz/rep" TargetMode="External"/><Relationship Id="rId3" Type="http://schemas.openxmlformats.org/officeDocument/2006/relationships/hyperlink" Target="http://www.eagri.cz/" TargetMode="External"/><Relationship Id="rId7" Type="http://schemas.openxmlformats.org/officeDocument/2006/relationships/hyperlink" Target="https://kde.lovime.bio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amprobio.cz/" TargetMode="External"/><Relationship Id="rId5" Type="http://schemas.openxmlformats.org/officeDocument/2006/relationships/hyperlink" Target="http://www.lovime.bio/" TargetMode="External"/><Relationship Id="rId4" Type="http://schemas.openxmlformats.org/officeDocument/2006/relationships/hyperlink" Target="http://www.myjsmebio.cz/" TargetMode="External"/><Relationship Id="rId9" Type="http://schemas.openxmlformats.org/officeDocument/2006/relationships/hyperlink" Target="https://webgate.ec.europa.eu/tracesnt/directory/publication/organic-operator/index#!#!%3Fsort=-issued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ze.gov.cz/public/portal/mze/zemedelstvi/rostlinna-vyroba/sezonni-kalendar-ovoce-zeleniny-a-brambor-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006997" y="997565"/>
            <a:ext cx="1001835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Udržitelné potraviny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v nemocničním a školním stravování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2956832" y="3800475"/>
            <a:ext cx="7587705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,Sans-Serif" panose="05000000000000000000" pitchFamily="2" charset="2"/>
              <a:buChar char="§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Monika Dobrovodská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Tx/>
              <a:buNone/>
              <a:tabLst/>
              <a:defRPr/>
            </a:pP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Ministerstvo pro místní rozvoj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Tx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141A21-E0C8-44BB-9569-B1EA23981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80" y="2831745"/>
            <a:ext cx="1399035" cy="13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1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494270" y="817478"/>
            <a:ext cx="987716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Minimální standardy odpovědného veřejného zadávání pro dodávky potravin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626076" y="1969608"/>
            <a:ext cx="10764880" cy="4688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1950" marR="0" lvl="0" indent="-36195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minimální podíl potravin pocházejících z ekologického zemědělství (biopotravin): </a:t>
            </a:r>
          </a:p>
          <a:p>
            <a:pPr marL="361950" marR="0" lvl="0" indent="-36195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5 % finančního objemu veřejných zakázek za kalendářní rok, navýšení v souladu s Akčním plánem pro rozvoj ekologického zemědělství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marR="0" lvl="0" indent="-36195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2) 	sezónní produkce ovoce, zeleniny a brambor: podle dostupnosti produkce v daném období   podle </a:t>
            </a:r>
            <a:r>
              <a:rPr lang="cs-CZ" sz="2000" b="1" u="sng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Sezónního kalendáře ovoce, zeleniny a brambor | </a:t>
            </a:r>
            <a:r>
              <a:rPr lang="cs-CZ" sz="2000" b="1" u="sng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MZe</a:t>
            </a:r>
            <a:endParaRPr lang="cs-CZ" sz="2000" b="1" u="sng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lvl="1" indent="-361950" defTabSz="914400" fontAlgn="base">
              <a:lnSpc>
                <a:spcPct val="107000"/>
              </a:lnSpc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rPr>
              <a:t>prosinec - květen 20 % finančního objemu pro dodávky ovoce, zeleniny a brambor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1950" lvl="1" indent="-361950" defTabSz="914400" fontAlgn="base">
              <a:lnSpc>
                <a:spcPct val="107000"/>
              </a:lnSpc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rPr>
              <a:t>	červen - listopad 50 % finančního objemu pro dodávky ovoce, zeleniny a brambor</a:t>
            </a:r>
          </a:p>
          <a:p>
            <a:pPr marL="361950" lvl="1" indent="-361950" defTabSz="914400" fontAlgn="base">
              <a:lnSpc>
                <a:spcPct val="107000"/>
              </a:lnSpc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3"/>
              <a:tabLst/>
              <a:defRPr/>
            </a:pPr>
            <a:r>
              <a:rPr lang="cs-CZ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áva a kakao ze spravedlivého a etického obchodu:  </a:t>
            </a:r>
            <a:r>
              <a:rPr lang="cs-CZ" sz="20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Fairtrade</a:t>
            </a:r>
            <a:r>
              <a:rPr lang="cs-CZ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</a:p>
          <a:p>
            <a:pPr marR="0" lvl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4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vyloučení vajec nosnic z klecového chovu označených kódem 3</a:t>
            </a:r>
            <a:endParaRPr lang="cs-CZ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hlinkClick r:id="rId4"/>
              </a:rPr>
              <a:t>Minimální standardy odpovědného veřejného zadávání - Portál o veřejných zakázkách</a:t>
            </a:r>
            <a:endParaRPr lang="cs-CZ" sz="22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907D99C-BE0D-5BB9-E75A-5A5DE9686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248" y="2678340"/>
            <a:ext cx="1389837" cy="7506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90357C-E5A0-7849-67F8-4FB2FD343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784" y="2727056"/>
            <a:ext cx="1137139" cy="7506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42BBA35-51E6-EAEC-A99A-98137AE4E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265" y="4985823"/>
            <a:ext cx="1054699" cy="10546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7BFAA2E-0645-4CE2-869B-A5C95085E4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4622" y="2678340"/>
            <a:ext cx="292633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0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839971" y="971877"/>
            <a:ext cx="94329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Minimální standardy odpovědného veřejného zadávání pro dodávky potravin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996778" y="2010032"/>
            <a:ext cx="9827741" cy="437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tabLst/>
              <a:defRPr/>
            </a:pP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m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inimální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standardy OVZ pro dodávky potravin:</a:t>
            </a:r>
          </a:p>
          <a:p>
            <a:pPr marL="808038" lvl="1" indent="-271463" algn="just">
              <a:lnSpc>
                <a:spcPct val="115000"/>
              </a:lnSpc>
              <a:buFont typeface="+mj-lt"/>
              <a:buAutoNum type="alphaLcParenR"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Podíl potravin z ekologického zemědělství (biopotravin)</a:t>
            </a:r>
          </a:p>
          <a:p>
            <a:pPr marL="808038" lvl="1" indent="-271463" algn="just">
              <a:lnSpc>
                <a:spcPct val="115000"/>
              </a:lnSpc>
              <a:buFont typeface="+mj-lt"/>
              <a:buAutoNum type="alphaLcParenR"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Sezónní produkce ovoce, zeleniny a brambor</a:t>
            </a:r>
          </a:p>
          <a:p>
            <a:pPr marL="808038" lvl="1" indent="-271463" algn="just">
              <a:lnSpc>
                <a:spcPct val="115000"/>
              </a:lnSpc>
              <a:buFont typeface="+mj-lt"/>
              <a:buAutoNum type="alphaLcParenR"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Káva a kakao ze spravedlivého a etického obchodu (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Fairtrade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)</a:t>
            </a:r>
          </a:p>
          <a:p>
            <a:pPr marL="808038" lvl="1" indent="-271463" algn="just">
              <a:lnSpc>
                <a:spcPct val="115000"/>
              </a:lnSpc>
              <a:buFont typeface="+mj-lt"/>
              <a:buAutoNum type="alphaLcParenR"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vyloučení vajec nosnic z klecového chovu označených kódem 3</a:t>
            </a:r>
          </a:p>
          <a:p>
            <a:pPr marL="808038" lvl="1" indent="-271463" algn="just">
              <a:lnSpc>
                <a:spcPct val="115000"/>
              </a:lnSpc>
              <a:buFont typeface="+mj-lt"/>
              <a:buAutoNum type="alphaLcParenR"/>
              <a:defRPr/>
            </a:pPr>
            <a:endParaRPr lang="cs-CZ" sz="20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95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	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astější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zařazení pokrmů s vyšším podílem luštěnin, zeleniny, ovoce, celozrnných obilnin a ořechů, při zachování potřebného příjmu živin</a:t>
            </a:r>
            <a:endParaRPr lang="cs-CZ" sz="2400" b="1" dirty="0">
              <a:solidFill>
                <a:srgbClr val="00B050"/>
              </a:solidFill>
              <a:latin typeface="Calibri" panose="020F0502020204030204" pitchFamily="34" charset="0"/>
              <a:cs typeface="Calibri"/>
            </a:endParaRPr>
          </a:p>
          <a:p>
            <a:pPr marL="361950" marR="0" lvl="0" indent="-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3. 	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patření ke snížení plýtvání potravinami a minimalizaci odpadů 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	p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oskytování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kohoutkové pitné vody zdarma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21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714704" y="971877"/>
            <a:ext cx="95582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Biopotraviny v DNS Nemocnice Na Homolce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714704" y="2010032"/>
            <a:ext cx="10109816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tabLst/>
              <a:defRPr/>
            </a:pP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indent="0" algn="l" rtl="0" fontAlgn="t" latinLnBrk="0">
              <a:spcBef>
                <a:spcPts val="0"/>
              </a:spcBef>
              <a:spcAft>
                <a:spcPts val="0"/>
              </a:spcAft>
            </a:pPr>
            <a:endParaRPr lang="cs-CZ" sz="2800" b="0" i="0" u="none" strike="noStrike" spc="0" baseline="0" dirty="0">
              <a:solidFill>
                <a:srgbClr val="00B050"/>
              </a:solidFill>
              <a:effectLst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l" rtl="0" fontAlgn="t" latinLnBrk="0">
              <a:spcBef>
                <a:spcPts val="0"/>
              </a:spcBef>
              <a:spcAft>
                <a:spcPts val="0"/>
              </a:spcAft>
            </a:pPr>
            <a:endParaRPr lang="cs-CZ" sz="2800" dirty="0">
              <a:solidFill>
                <a:srgbClr val="00B050"/>
              </a:solidFill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l" rtl="0" fontAlgn="t" latinLnBrk="0">
              <a:spcBef>
                <a:spcPts val="0"/>
              </a:spcBef>
              <a:spcAft>
                <a:spcPts val="0"/>
              </a:spcAft>
            </a:pPr>
            <a:r>
              <a:rPr lang="cs-CZ" sz="2800" b="0" i="0" u="none" strike="noStrike" spc="0" baseline="0" dirty="0">
                <a:solidFill>
                  <a:srgbClr val="00B050"/>
                </a:solidFill>
                <a:effectLst/>
                <a:ea typeface="Helvetica" panose="020B0604020202020204" pitchFamily="34" charset="0"/>
                <a:cs typeface="Helvetica" panose="020B0604020202020204" pitchFamily="34" charset="0"/>
              </a:rPr>
              <a:t>2024 červenec:</a:t>
            </a:r>
            <a:r>
              <a:rPr lang="cs-CZ" sz="2800" b="1" i="0" u="none" strike="noStrike" spc="0" baseline="0" dirty="0">
                <a:solidFill>
                  <a:srgbClr val="00B050"/>
                </a:solidFill>
                <a:effectLst/>
                <a:ea typeface="Helvetica" panose="020B0604020202020204" pitchFamily="34" charset="0"/>
                <a:cs typeface="Helvetica" panose="020B0604020202020204" pitchFamily="34" charset="0"/>
              </a:rPr>
              <a:t> 0,05 % biopotravin</a:t>
            </a:r>
            <a:endParaRPr lang="cs-CZ" sz="2800" b="0" i="0" u="none" strike="noStrike" dirty="0">
              <a:solidFill>
                <a:srgbClr val="00B050"/>
              </a:solidFill>
              <a:effectLst/>
            </a:endParaRPr>
          </a:p>
          <a:p>
            <a:pPr marL="0" marR="0" indent="0" algn="l" rtl="0" fontAlgn="t" latinLnBrk="0">
              <a:spcBef>
                <a:spcPts val="0"/>
              </a:spcBef>
              <a:spcAft>
                <a:spcPts val="0"/>
              </a:spcAft>
            </a:pPr>
            <a:endParaRPr lang="cs-CZ" sz="2800" b="0" i="0" u="none" strike="noStrike" spc="0" baseline="0" dirty="0">
              <a:solidFill>
                <a:srgbClr val="00B050"/>
              </a:solidFill>
              <a:effectLst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l" rtl="0" fontAlgn="t" latinLnBrk="0">
              <a:spcBef>
                <a:spcPts val="0"/>
              </a:spcBef>
              <a:spcAft>
                <a:spcPts val="0"/>
              </a:spcAft>
            </a:pPr>
            <a:endParaRPr lang="cs-CZ" sz="2800" dirty="0">
              <a:solidFill>
                <a:srgbClr val="00B050"/>
              </a:solidFill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l" rtl="0" fontAlgn="t" latinLnBrk="0">
              <a:spcBef>
                <a:spcPts val="0"/>
              </a:spcBef>
              <a:spcAft>
                <a:spcPts val="0"/>
              </a:spcAft>
            </a:pPr>
            <a:r>
              <a:rPr lang="cs-CZ" sz="2800" b="0" i="0" u="none" strike="noStrike" spc="0" baseline="0" dirty="0">
                <a:solidFill>
                  <a:srgbClr val="00B050"/>
                </a:solidFill>
                <a:effectLst/>
                <a:ea typeface="Helvetica" panose="020B0604020202020204" pitchFamily="34" charset="0"/>
                <a:cs typeface="Helvetica" panose="020B0604020202020204" pitchFamily="34" charset="0"/>
              </a:rPr>
              <a:t>2025 březen: </a:t>
            </a:r>
            <a:r>
              <a:rPr lang="cs-CZ" sz="2800" b="1" i="0" u="none" strike="noStrike" spc="0" baseline="0" dirty="0">
                <a:solidFill>
                  <a:schemeClr val="accent1">
                    <a:lumMod val="75000"/>
                  </a:schemeClr>
                </a:solidFill>
                <a:effectLst/>
                <a:ea typeface="Helvetica" panose="020B0604020202020204" pitchFamily="34" charset="0"/>
                <a:cs typeface="Helvetica" panose="020B0604020202020204" pitchFamily="34" charset="0"/>
              </a:rPr>
              <a:t>8,54 biopotravin</a:t>
            </a:r>
            <a:endParaRPr lang="cs-CZ" sz="2800" b="0" i="0" u="none" strike="noStrike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596B64-B25B-D48D-1DFC-52A416E5E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951" y="2366636"/>
            <a:ext cx="5742930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8F82D-2CF0-4700-A798-EDDF6FEB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Kritéria hodnocení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1CC67CEB-B845-34D7-0A9E-193E07731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2192194"/>
            <a:ext cx="10391775" cy="43000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OMÁČKA SÝROVÁ</a:t>
            </a:r>
          </a:p>
        </p:txBody>
      </p:sp>
      <p:sp>
        <p:nvSpPr>
          <p:cNvPr id="4" name="Lorem ipsum dolor sit amet">
            <a:extLst>
              <a:ext uri="{FF2B5EF4-FFF2-40B4-BE49-F238E27FC236}">
                <a16:creationId xmlns:a16="http://schemas.microsoft.com/office/drawing/2014/main" id="{07461661-A7C3-759E-A209-2CA8E431EA0A}"/>
              </a:ext>
            </a:extLst>
          </p:cNvPr>
          <p:cNvSpPr txBox="1">
            <a:spLocks/>
          </p:cNvSpPr>
          <p:nvPr/>
        </p:nvSpPr>
        <p:spPr>
          <a:xfrm>
            <a:off x="342900" y="1006303"/>
            <a:ext cx="11849100" cy="958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Biopotraviny v DNS Nemocnice Na Homolce</a:t>
            </a:r>
            <a:endParaRPr lang="da-DK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539B1D9-C884-5B84-6976-170928213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828030"/>
            <a:ext cx="5438775" cy="341634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4050D88-BCCA-A193-5456-F0D0E011F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181" y="2828030"/>
            <a:ext cx="5426330" cy="341634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2BD9A26-62F3-CF85-8EC5-345D73DB6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90500"/>
            <a:ext cx="8343901" cy="5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8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735724" y="781662"/>
            <a:ext cx="9432966" cy="7232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Tipy nad rámec Minimálních standardů OVZ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574375" y="1767696"/>
            <a:ext cx="11449459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63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koncepce logistiky, včetně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zvýhodnění potravin z blízka: produkce co nejblíže spotřebě v kritériích hodnocení</a:t>
            </a:r>
          </a:p>
          <a:p>
            <a:pPr marL="463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potraviny z krátkého dodavatelského řetězce</a:t>
            </a:r>
          </a:p>
          <a:p>
            <a:pPr marL="463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zvýhodnění v kritériích hodnocení: </a:t>
            </a:r>
          </a:p>
          <a:p>
            <a:pPr marL="1182688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dodávky určitých potravin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sociálním podnikem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182688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biopotraviny nad rámec závazného podílu</a:t>
            </a:r>
          </a:p>
          <a:p>
            <a:pPr marL="463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požadavek na </a:t>
            </a:r>
          </a:p>
          <a:p>
            <a:pPr marL="118268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4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vejce nosnic z volného výběhu </a:t>
            </a:r>
            <a:r>
              <a:rPr kumimoji="0" lang="cs-CZ" sz="2400" b="0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 </a:t>
            </a:r>
            <a:r>
              <a:rPr kumimoji="0" lang="cs-CZ" sz="2400" b="0" i="0" u="none" strike="noStrike" kern="1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biovejce</a:t>
            </a:r>
            <a:endParaRPr kumimoji="0" lang="cs-CZ" sz="2400" b="0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8268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4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čerstvou sezónní produkci</a:t>
            </a:r>
          </a:p>
          <a:p>
            <a:pPr marL="463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častější zařazení pokrmů s vyšším podílem luštěnin, zeleniny, ovoce, celozrnných obilnin </a:t>
            </a:r>
          </a:p>
          <a:p>
            <a:pPr marL="4445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 ořechů, při zachování potřebného příjmu živin i ve vlastním provozu </a:t>
            </a:r>
          </a:p>
          <a:p>
            <a:pPr marL="463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opatření ke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snížení plýtvání potravinami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minimalizaci odpadů i ve vlastním provozu šetří veřejné finance (metodika pro zamezení plýtvání a checklist)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1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998482" y="1075951"/>
            <a:ext cx="9256417" cy="7232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Příklady udržitelných nákupů potravin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998482" y="1933903"/>
            <a:ext cx="10633345" cy="48168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975" fontAlgn="base">
              <a:lnSpc>
                <a:spcPct val="107000"/>
              </a:lnSpc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ZŠ a 5 MŠ města Jičín nakupují v souladu se Strategií odpovědného stravování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případová studie 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975" marR="0" lvl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fontAlgn="base">
              <a:lnSpc>
                <a:spcPct val="107000"/>
              </a:lnSpc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ZŠ a MŠ s certifikací Skutečně zdravá škola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kritéria programu zde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80975" marR="0" lvl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škol – stříbrná certifikace (5 % biopotravin) </a:t>
            </a:r>
          </a:p>
          <a:p>
            <a:pPr marL="180975" marR="0" lvl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školy - zlatá certifikace (10 % biopotravin)</a:t>
            </a:r>
          </a:p>
          <a:p>
            <a:pPr marL="180975" marR="0" lvl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marR="0" lvl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Jídelna ZŠ a MŠ Hvožďany nakupuje 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cca 110 strávníků od září 2024 v biokvalitě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obiloviny, těstoviny a některé luštěniny</a:t>
            </a:r>
          </a:p>
          <a:p>
            <a:pPr marL="180975" marR="0" lvl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marR="0" lvl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Nemocnice na Homolce</a:t>
            </a:r>
          </a:p>
          <a:p>
            <a:pPr marL="180975" marR="0" lvl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červenec 2024 0,05 % biopotravin ... březen 2025 8,54 % biopotravin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43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81405" y="1287187"/>
            <a:ext cx="94329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Biopotraviny – kde najít informace?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861848" y="1901988"/>
            <a:ext cx="10384221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tabLst/>
              <a:defRPr/>
            </a:pP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,Sans-Serif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Webové stránky Ministerstva zemědělství ČR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www.eagri.cz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​ -&gt; Témata -&gt; Zemědělství -&gt; Ekologické zemědělství</a:t>
            </a:r>
          </a:p>
          <a:p>
            <a:pPr marL="800100" lvl="1" indent="-342900">
              <a:buClr>
                <a:srgbClr val="009543"/>
              </a:buClr>
              <a:buFont typeface="Wingdings,Sans-Serif" panose="05000000000000000000" pitchFamily="2" charset="2"/>
              <a:buChar char="§"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 biopotravinách pro spotřebitele: </a:t>
            </a:r>
            <a:r>
              <a:rPr kumimoji="0" lang="cs-CZ" sz="2400" b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www.myjsmebio.cz</a:t>
            </a:r>
            <a:r>
              <a:rPr kumimoji="0" lang="cs-CZ" sz="24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cs-CZ" sz="2400" b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www.Lovime.bio</a:t>
            </a:r>
            <a:endParaRPr kumimoji="0" lang="cs-CZ" sz="2400" b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,Sans-Serif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Mapy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bioproducentů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: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,Sans-Serif" panose="05000000000000000000" pitchFamily="2" charset="2"/>
              <a:buChar char="§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https://www.kamprobio.cz/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,Sans-Serif" panose="05000000000000000000" pitchFamily="2" charset="2"/>
              <a:buChar char="§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Mapa českých biopotravin - Kde-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lovime.bio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tabLst/>
              <a:defRPr/>
            </a:pPr>
            <a:endParaRPr lang="cs-CZ" sz="2400" b="1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tabLst/>
              <a:defRPr/>
            </a:pPr>
            <a:endParaRPr lang="cs-CZ" sz="2400" b="1" dirty="0">
              <a:solidFill>
                <a:srgbClr val="0070C0"/>
              </a:solidFill>
              <a:latin typeface="Calibri" panose="020F0502020204030204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,Sans-Serif" panose="05000000000000000000" pitchFamily="2" charset="2"/>
              <a:buChar char="§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Registr ekologických podnikatelů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www.eagri.cz/rep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,Sans-Serif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Certifikáty ekologických hospodářských subjektů na webu Evropské komise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Certifikát ekologického hospodářského subjektu - TRACES NT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47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367479" y="1469696"/>
            <a:ext cx="10383361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Děkuji za pozornost</a:t>
            </a:r>
            <a:endParaRPr lang="cs-CZ" sz="4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Monika Dobrovodská</a:t>
            </a:r>
          </a:p>
          <a:p>
            <a:r>
              <a:rPr lang="cs-CZ" sz="2400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monika.dobrovodska@mmr.gov.cz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>
              <a:solidFill>
                <a:srgbClr val="00954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9543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60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747956" y="949038"/>
            <a:ext cx="1015070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Veřejná správa může (a měla by) svou kupní silou přispívat k udržitelným potravinovým systémům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807575" y="2022766"/>
            <a:ext cx="10636469" cy="45520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„Jako </a:t>
            </a:r>
            <a:r>
              <a:rPr kumimoji="0" lang="cs-CZ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udržitelné stravování </a:t>
            </a:r>
            <a:r>
              <a:rPr kumimoji="0" lang="cs-CZ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můžeme označit formy stravování mající </a:t>
            </a:r>
            <a:r>
              <a:rPr kumimoji="0" lang="cs-CZ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nízkou environmentální zátěž</a:t>
            </a:r>
            <a:r>
              <a:rPr kumimoji="0" lang="cs-CZ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které </a:t>
            </a:r>
            <a:r>
              <a:rPr kumimoji="0" lang="cs-CZ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přispívají k potravinové a výživové bezpečnosti a zdravému životu </a:t>
            </a:r>
            <a:r>
              <a:rPr kumimoji="0" lang="cs-CZ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generací přítomných i budoucích.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Udržitelné stravování vychází z optimálního využití přírodních a lidských zdrojů, přičemž respektuje a pomáhá ochraňovat </a:t>
            </a:r>
            <a:r>
              <a:rPr kumimoji="0" lang="cs-CZ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biodiverzitu</a:t>
            </a:r>
            <a:r>
              <a:rPr kumimoji="0" lang="cs-CZ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kumimoji="0" lang="cs-CZ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přírodní ekosystémy</a:t>
            </a:r>
            <a:r>
              <a:rPr kumimoji="0" lang="cs-CZ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je </a:t>
            </a:r>
            <a:r>
              <a:rPr kumimoji="0" lang="cs-CZ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kulturně přijatelné</a:t>
            </a:r>
            <a:r>
              <a:rPr kumimoji="0" lang="cs-CZ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cs-CZ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přístupné, ekonomicky spravedlivé a dostupné </a:t>
            </a:r>
            <a:r>
              <a:rPr kumimoji="0" lang="cs-CZ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kumimoji="0" lang="cs-CZ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nutričně vyhovující, bezpečné a zdravé</a:t>
            </a:r>
            <a:r>
              <a:rPr kumimoji="0" lang="cs-CZ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“,</a:t>
            </a:r>
            <a:r>
              <a:rPr kumimoji="0" lang="cs-CZ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Organizace pro výživu a zemědělství (</a:t>
            </a:r>
            <a:r>
              <a:rPr kumimoji="0" lang="cs-CZ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FAO) 2010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9543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954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Cíl: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34988" marR="0" lvl="0" indent="-263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standardní nákupy udržitelných potravin</a:t>
            </a:r>
          </a:p>
          <a:p>
            <a:pPr marL="534988" marR="0" lvl="0" indent="-263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j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ednoduchá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pravidla pro veřejnou správu</a:t>
            </a:r>
          </a:p>
          <a:p>
            <a:pPr marL="10588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připravená s odborníky</a:t>
            </a:r>
          </a:p>
          <a:p>
            <a:pPr marL="10588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konzultovaná se zadavateli</a:t>
            </a:r>
          </a:p>
          <a:p>
            <a:pPr marL="10588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ověřená se zástupci trhu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70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451536"/>
            <a:ext cx="869608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Zahraniční inspirace: biopotraviny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427017" y="2335059"/>
            <a:ext cx="9892623" cy="36891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marR="0" lvl="1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Slovinsko: 15 % (10 % do 2020, 12% do 2023)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Francie: 20% do 2022</a:t>
            </a:r>
          </a:p>
          <a:p>
            <a:pPr marL="800100" marR="0" lvl="1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Rakousko: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30 % od 2025 (25 % od 2023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 minimálně 55 % od 2030)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Švédsko: 25 % do 2006</a:t>
            </a:r>
          </a:p>
          <a:p>
            <a:pPr marL="800100" marR="0" lvl="1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Dánsko: 60 % do 2020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Tx/>
              <a:buNone/>
              <a:tabLst/>
              <a:defRPr/>
            </a:pPr>
            <a:endParaRPr kumimoji="0" lang="cs-CZ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Tx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26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828952" y="996588"/>
            <a:ext cx="869608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Proč biopotraviny?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828952" y="1715699"/>
            <a:ext cx="9892623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rgbClr val="00B050"/>
                </a:solidFill>
              </a:rPr>
              <a:t>nákup biopotravin podpoří </a:t>
            </a:r>
            <a:r>
              <a:rPr lang="cs-CZ" sz="2000" b="1" dirty="0">
                <a:solidFill>
                  <a:srgbClr val="00B050"/>
                </a:solidFill>
              </a:rPr>
              <a:t>velmi šetrného ekologického zemědělství</a:t>
            </a:r>
          </a:p>
          <a:p>
            <a:pPr marL="1365138" lvl="1" indent="-831738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B050"/>
                </a:solidFill>
              </a:rPr>
              <a:t>produkce potravin trvale udržitelným způsobem</a:t>
            </a:r>
          </a:p>
          <a:p>
            <a:pPr marL="1365138" lvl="1" indent="-831738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B050"/>
                </a:solidFill>
              </a:rPr>
              <a:t>zdravé a kvalitní produkty </a:t>
            </a:r>
            <a:r>
              <a:rPr lang="cs-CZ" sz="2000" b="1" dirty="0">
                <a:solidFill>
                  <a:srgbClr val="00B050"/>
                </a:solidFill>
              </a:rPr>
              <a:t>bez reziduí agrochemických látek, hormonů a léčiv</a:t>
            </a:r>
          </a:p>
          <a:p>
            <a:pPr marL="1365138" lvl="1" indent="-831738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B050"/>
                </a:solidFill>
              </a:rPr>
              <a:t>biopotraviny vyráběné </a:t>
            </a:r>
            <a:r>
              <a:rPr lang="cs-CZ" sz="2000" b="1" dirty="0">
                <a:solidFill>
                  <a:srgbClr val="00B050"/>
                </a:solidFill>
              </a:rPr>
              <a:t>bez nepřírodních konzervantů, barviv a dochucovadel</a:t>
            </a:r>
          </a:p>
          <a:p>
            <a:pPr marL="2327275" lvl="2" indent="-714375" algn="just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B050"/>
                </a:solidFill>
              </a:rPr>
              <a:t>biomléko s více omega-3-mastnými kyselinami</a:t>
            </a:r>
          </a:p>
          <a:p>
            <a:pPr marL="2327275" lvl="2" indent="-714375" algn="just">
              <a:buFont typeface="Wingdings" panose="05000000000000000000" pitchFamily="2" charset="2"/>
              <a:buChar char="ü"/>
            </a:pPr>
            <a:r>
              <a:rPr lang="cs-CZ" sz="2000" dirty="0" err="1">
                <a:solidFill>
                  <a:srgbClr val="00B050"/>
                </a:solidFill>
              </a:rPr>
              <a:t>bioovoce</a:t>
            </a:r>
            <a:r>
              <a:rPr lang="cs-CZ" sz="2000" dirty="0">
                <a:solidFill>
                  <a:srgbClr val="00B050"/>
                </a:solidFill>
              </a:rPr>
              <a:t> s vyšším obsahem </a:t>
            </a:r>
            <a:r>
              <a:rPr lang="cs-CZ" sz="2000" dirty="0" err="1">
                <a:solidFill>
                  <a:srgbClr val="00B050"/>
                </a:solidFill>
              </a:rPr>
              <a:t>flavonoidů</a:t>
            </a:r>
            <a:r>
              <a:rPr lang="cs-CZ" sz="2000" dirty="0">
                <a:solidFill>
                  <a:srgbClr val="00B050"/>
                </a:solidFill>
              </a:rPr>
              <a:t> a jiných polyfenolů a s o 50 % méně dusičnany </a:t>
            </a:r>
          </a:p>
          <a:p>
            <a:pPr marL="2327275" lvl="2" indent="-714375" algn="just">
              <a:buFont typeface="Wingdings" panose="05000000000000000000" pitchFamily="2" charset="2"/>
              <a:buChar char="ü"/>
            </a:pPr>
            <a:r>
              <a:rPr lang="cs-CZ" sz="2000" dirty="0" err="1">
                <a:solidFill>
                  <a:srgbClr val="00B050"/>
                </a:solidFill>
              </a:rPr>
              <a:t>biovejce</a:t>
            </a:r>
            <a:r>
              <a:rPr lang="cs-CZ" sz="2000" dirty="0">
                <a:solidFill>
                  <a:srgbClr val="00B050"/>
                </a:solidFill>
              </a:rPr>
              <a:t> s vyšším obsahem vitaminů a karotenoidů</a:t>
            </a:r>
          </a:p>
          <a:p>
            <a:pPr marL="1365138" lvl="1" indent="-831738"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</a:rPr>
              <a:t>spojení moderních poznatků s osvědčenými tradičními postupy</a:t>
            </a:r>
          </a:p>
          <a:p>
            <a:pPr marL="2327275" lvl="2" indent="-798513" algn="just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B050"/>
                </a:solidFill>
              </a:rPr>
              <a:t>péče o půdu</a:t>
            </a:r>
          </a:p>
          <a:p>
            <a:pPr marL="2327275" lvl="2" indent="-798513" algn="just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B050"/>
                </a:solidFill>
              </a:rPr>
              <a:t>péče o biodiverzitu v krajině</a:t>
            </a:r>
          </a:p>
          <a:p>
            <a:pPr marL="2327275" lvl="2" indent="-798513" algn="just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B050"/>
                </a:solidFill>
              </a:rPr>
              <a:t>agrochemikálie nezatěžují životní prostředí, vyloučeny jsou GMO</a:t>
            </a:r>
          </a:p>
          <a:p>
            <a:pPr marL="2327275" lvl="2" indent="-798513" algn="just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B050"/>
                </a:solidFill>
              </a:rPr>
              <a:t>zvyšování retence vody v krajině a snižování nákladů na čištění vod</a:t>
            </a:r>
          </a:p>
          <a:p>
            <a:pPr marL="2327275" lvl="2" indent="-798513" algn="just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B050"/>
                </a:solidFill>
              </a:rPr>
              <a:t>podmínky chovaných zvířat odpovídají jejich přirozeným potřebám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Tx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48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038155" y="1369158"/>
            <a:ext cx="972046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Zahraniční inspirace: sezónní produkce zeleniny a ovoce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038155" y="2046735"/>
            <a:ext cx="9892623" cy="40549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9388" algn="just">
              <a:lnSpc>
                <a:spcPct val="107000"/>
              </a:lnSpc>
              <a:spcAft>
                <a:spcPts val="800"/>
              </a:spcAft>
            </a:pPr>
            <a:r>
              <a:rPr lang="cs-CZ" sz="22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Ottignies</a:t>
            </a:r>
            <a:r>
              <a:rPr lang="cs-CZ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22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Louvain</a:t>
            </a:r>
            <a:r>
              <a:rPr lang="cs-CZ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-la-</a:t>
            </a:r>
            <a:r>
              <a:rPr lang="cs-CZ" sz="22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Neuve</a:t>
            </a:r>
            <a:r>
              <a:rPr lang="cs-CZ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v Belgii: sezónní produkce podle </a:t>
            </a:r>
            <a:r>
              <a:rPr lang="cs-CZ" sz="22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Wallonského</a:t>
            </a:r>
            <a:r>
              <a:rPr lang="cs-CZ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sezónního kalendáře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  <a:tab pos="914400" algn="l"/>
              </a:tabLst>
            </a:pPr>
            <a:r>
              <a:rPr lang="cs-CZ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září – listopad	80 %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  <a:tab pos="914400" algn="l"/>
              </a:tabLst>
            </a:pPr>
            <a:r>
              <a:rPr lang="cs-CZ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prosinec		75 %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  <a:tab pos="914400" algn="l"/>
              </a:tabLst>
            </a:pPr>
            <a:r>
              <a:rPr lang="cs-CZ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leden		50 %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  <a:tab pos="914400" algn="l"/>
              </a:tabLst>
            </a:pPr>
            <a:r>
              <a:rPr lang="cs-CZ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únor – březen	25 %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  <a:tab pos="914400" algn="l"/>
              </a:tabLst>
            </a:pPr>
            <a:r>
              <a:rPr lang="cs-CZ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duben		15 %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  <a:tab pos="914400" algn="l"/>
              </a:tabLst>
            </a:pPr>
            <a:r>
              <a:rPr lang="cs-CZ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květen		25 %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  <a:tab pos="914400" algn="l"/>
              </a:tabLst>
            </a:pPr>
            <a:r>
              <a:rPr lang="cs-CZ" sz="2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červen		40 %</a:t>
            </a: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56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497840" y="892391"/>
            <a:ext cx="100805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Novela vyhlášky č.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č. 107/2005 Sb. o školním stravování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497839" y="1757680"/>
            <a:ext cx="10582053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 fontAlgn="base"/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Průměrná měsíční spotřeba potravin provozovatele stravovacích služeb, který má zapsaných více než 180 strávníků, obsahuje minimálně</a:t>
            </a:r>
          </a:p>
          <a:p>
            <a:pPr lvl="0" algn="just" fontAlgn="base"/>
            <a:endParaRPr lang="cs-CZ" sz="22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7400" indent="-342900" algn="just" fontAlgn="base"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2 % hrubé hmotnosti potravin (jak nakoupeno) biopotravin </a:t>
            </a:r>
            <a:r>
              <a:rPr lang="cs-CZ" sz="22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vyrobených v souladu  s požadavky nařízení EP a Rady (EU) 2018/848, o ekologické produkci                          a o označování ekologických produktů  s účinností od 1. 9. 2026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(je možné tak postupovat už od 1. 9. 2025)</a:t>
            </a:r>
            <a:endParaRPr lang="cs-CZ" sz="2200" b="1" dirty="0">
              <a:solidFill>
                <a:srgbClr val="00B050"/>
              </a:solidFill>
              <a:effectLst/>
              <a:ea typeface="Times New Roman" panose="02020603050405020304" pitchFamily="18" charset="0"/>
            </a:endParaRPr>
          </a:p>
          <a:p>
            <a:pPr marL="808038" algn="just" fontAlgn="base"/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5 %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hrubé hmotnosti potravin (jak nakoupeno) biopotravin </a:t>
            </a:r>
            <a:r>
              <a:rPr lang="cs-CZ" sz="22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s účinností od 1. 9. 2028</a:t>
            </a:r>
            <a:endParaRPr lang="cs-CZ" sz="22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444500" algn="just" fontAlgn="base"/>
            <a:endParaRPr lang="cs-CZ" sz="22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444500" algn="just" fontAlgn="base"/>
            <a:endParaRPr lang="cs-CZ" sz="22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444500" algn="just" fontAlgn="base"/>
            <a:endParaRPr lang="cs-CZ" sz="22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87400" indent="-342900" algn="just" fontAlgn="base"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10 % hrubé hmotnosti sezónního ovoce, zeleniny nebo brambor </a:t>
            </a:r>
            <a:r>
              <a:rPr lang="cs-CZ" sz="22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s účinností            od 1. 9. 2026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(je možné tak postupovat už od 1. 9. 2025)</a:t>
            </a:r>
          </a:p>
          <a:p>
            <a:pPr marL="809625" indent="-365125" algn="just" fontAlgn="base"/>
            <a:r>
              <a:rPr lang="cs-CZ" sz="220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	</a:t>
            </a:r>
            <a:r>
              <a:rPr lang="cs-CZ" sz="220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Sezónní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kalendář ovoce, zeleniny a brambor | </a:t>
            </a:r>
            <a:r>
              <a:rPr lang="cs-CZ" sz="2200" dirty="0" err="1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Mze</a:t>
            </a:r>
            <a:endParaRPr lang="cs-CZ" sz="22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907D99C-BE0D-5BB9-E75A-5A5DE9686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154" y="4556339"/>
            <a:ext cx="1389837" cy="7506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90357C-E5A0-7849-67F8-4FB2FD343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555" y="4511008"/>
            <a:ext cx="1137139" cy="7506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1DC6C6C-273F-51DD-4A9F-192CF33D5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0291" y="4511008"/>
            <a:ext cx="292633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7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32016" y="923765"/>
            <a:ext cx="943296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Strategie odpovědného stravování města Jičína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427018" y="1697686"/>
            <a:ext cx="9337964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Město Jičín bude podporovat: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,Sans-Serif" panose="05000000000000000000" pitchFamily="2" charset="2"/>
              <a:buChar char="§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Osvětu a propagaci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 používání sezónních, čerstvých, lokálních a udržitelně vyrobených surovin používaných pro výrobu stravy vč. podpory účasti malých či sociálních podniků;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,Sans-Serif" panose="05000000000000000000" pitchFamily="2" charset="2"/>
              <a:buChar char="§"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,Sans-Serif" panose="05000000000000000000" pitchFamily="2" charset="2"/>
              <a:buChar char="§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Vyhledávání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sezónních, čerstvých, lokálních a udržitelně vyrobených surovin používaných pro výrobu stravy vč. podpory účasti malých či sociálních podniků;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,Sans-Serif" panose="05000000000000000000" pitchFamily="2" charset="2"/>
              <a:buChar char="§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Nákup produktů ekologického zemědělství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8B7F45F-DF6C-4368-0667-7774D4D72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23" y="5627507"/>
            <a:ext cx="1906270" cy="1049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97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218436" y="330595"/>
            <a:ext cx="943296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Osvěta a propagace v praxi Jičína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249810" y="2091090"/>
            <a:ext cx="9337964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,Sans-Serif" panose="05000000000000000000" pitchFamily="2" charset="2"/>
              <a:buChar char="§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4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27DAF57-4C2F-3830-65F0-78D703C12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52" y="1162780"/>
            <a:ext cx="4435618" cy="381867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D27D91C-51FC-0301-5C91-1278A722A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72" y="2054378"/>
            <a:ext cx="3257796" cy="33266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49B0C5E-500E-478A-FD1B-962611349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608" y="3224710"/>
            <a:ext cx="4013238" cy="431258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AEDE609-1043-1C16-FC33-2CD4F4372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230796"/>
            <a:ext cx="5791200" cy="56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4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8F82D-2CF0-4700-A798-EDDF6FEB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69" y="365126"/>
            <a:ext cx="10514862" cy="60316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Kritéria hodnocení</a:t>
            </a:r>
          </a:p>
        </p:txBody>
      </p:sp>
      <p:sp>
        <p:nvSpPr>
          <p:cNvPr id="4" name="Lorem ipsum dolor sit amet">
            <a:extLst>
              <a:ext uri="{FF2B5EF4-FFF2-40B4-BE49-F238E27FC236}">
                <a16:creationId xmlns:a16="http://schemas.microsoft.com/office/drawing/2014/main" id="{07461661-A7C3-759E-A209-2CA8E431EA0A}"/>
              </a:ext>
            </a:extLst>
          </p:cNvPr>
          <p:cNvSpPr txBox="1">
            <a:spLocks/>
          </p:cNvSpPr>
          <p:nvPr/>
        </p:nvSpPr>
        <p:spPr>
          <a:xfrm>
            <a:off x="228600" y="953887"/>
            <a:ext cx="11734800" cy="958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1" i="0" u="none" strike="noStrike" cap="none" spc="0" baseline="0">
                <a:solidFill>
                  <a:srgbClr val="F4BA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Biopotraviny v ZŠ Jičín, Husova</a:t>
            </a:r>
            <a:endParaRPr lang="da-DK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Zástupný text 13">
            <a:extLst>
              <a:ext uri="{FF2B5EF4-FFF2-40B4-BE49-F238E27FC236}">
                <a16:creationId xmlns:a16="http://schemas.microsoft.com/office/drawing/2014/main" id="{9AC11AC7-4D54-BE63-83E2-5F864BBD9F17}"/>
              </a:ext>
            </a:extLst>
          </p:cNvPr>
          <p:cNvSpPr txBox="1">
            <a:spLocks/>
          </p:cNvSpPr>
          <p:nvPr/>
        </p:nvSpPr>
        <p:spPr>
          <a:xfrm>
            <a:off x="361950" y="2109442"/>
            <a:ext cx="10372725" cy="430009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20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6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400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5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000"/>
              </a:spcBef>
              <a:defRPr/>
            </a:pPr>
            <a:r>
              <a:rPr lang="cs-CZ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/>
              </a:rPr>
              <a:t>ŽEMLOVKA S JABLKY A S TVAROHEM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E67BB43-CAED-1EF4-B1D0-533E508715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1950" y="2877446"/>
            <a:ext cx="5645591" cy="35684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2A11189-6FD5-6490-2124-DD6EEF96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459" y="2877447"/>
            <a:ext cx="5645591" cy="356844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9A1FCAE-E005-9F84-BDCF-2F062A4C2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90500"/>
            <a:ext cx="8343901" cy="5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11433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1112</Words>
  <Application>Microsoft Office PowerPoint</Application>
  <PresentationFormat>Širokoúhlá obrazovka</PresentationFormat>
  <Paragraphs>163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Helvetica</vt:lpstr>
      <vt:lpstr>Montserrat</vt:lpstr>
      <vt:lpstr>Times New Roman</vt:lpstr>
      <vt:lpstr>Verdana</vt:lpstr>
      <vt:lpstr>Wingdings</vt:lpstr>
      <vt:lpstr>Wingdings,Sans-Serif</vt:lpstr>
      <vt:lpstr>1_Motiv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Kritéria hodnocení</vt:lpstr>
      <vt:lpstr>Prezentace aplikace PowerPoint</vt:lpstr>
      <vt:lpstr>Prezentace aplikace PowerPoint</vt:lpstr>
      <vt:lpstr>Prezentace aplikace PowerPoint</vt:lpstr>
      <vt:lpstr>Kritéria hodnocení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Dobrovodská Monika</dc:creator>
  <cp:lastModifiedBy>Dobrovodská Monika</cp:lastModifiedBy>
  <cp:revision>26</cp:revision>
  <dcterms:created xsi:type="dcterms:W3CDTF">2024-12-04T15:54:44Z</dcterms:created>
  <dcterms:modified xsi:type="dcterms:W3CDTF">2025-05-23T15:04:27Z</dcterms:modified>
</cp:coreProperties>
</file>