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327" r:id="rId6"/>
    <p:sldId id="260" r:id="rId7"/>
    <p:sldId id="263" r:id="rId8"/>
    <p:sldId id="261" r:id="rId9"/>
    <p:sldId id="264" r:id="rId10"/>
    <p:sldId id="266" r:id="rId11"/>
    <p:sldId id="265" r:id="rId12"/>
    <p:sldId id="268" r:id="rId13"/>
    <p:sldId id="300" r:id="rId14"/>
    <p:sldId id="30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23" r:id="rId44"/>
    <p:sldId id="324" r:id="rId45"/>
    <p:sldId id="325" r:id="rId46"/>
    <p:sldId id="326" r:id="rId47"/>
    <p:sldId id="299" r:id="rId48"/>
    <p:sldId id="303" r:id="rId49"/>
    <p:sldId id="304" r:id="rId50"/>
    <p:sldId id="305" r:id="rId51"/>
    <p:sldId id="306" r:id="rId52"/>
    <p:sldId id="307" r:id="rId53"/>
    <p:sldId id="302" r:id="rId54"/>
    <p:sldId id="308" r:id="rId55"/>
    <p:sldId id="309" r:id="rId56"/>
    <p:sldId id="310" r:id="rId57"/>
    <p:sldId id="311" r:id="rId58"/>
    <p:sldId id="313" r:id="rId59"/>
    <p:sldId id="315" r:id="rId60"/>
    <p:sldId id="314" r:id="rId61"/>
    <p:sldId id="316" r:id="rId62"/>
    <p:sldId id="317" r:id="rId63"/>
    <p:sldId id="318" r:id="rId64"/>
    <p:sldId id="319" r:id="rId65"/>
    <p:sldId id="321" r:id="rId66"/>
    <p:sldId id="320" r:id="rId67"/>
    <p:sldId id="322" r:id="rId6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15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00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33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0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38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8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90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92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81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EB9-6C31-4888-A177-09651A452E80}" type="datetimeFigureOut">
              <a:rPr lang="cs-CZ" smtClean="0"/>
              <a:t>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6FBF-3647-45D8-9CA1-F4ADCCCBC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0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emf"/><Relationship Id="rId7" Type="http://schemas.openxmlformats.org/officeDocument/2006/relationships/image" Target="../media/image30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2.wmf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image" Target="../media/image32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www.safetyshop.cz/safetyshop/images/znacky/190003.gi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4.jpeg"/><Relationship Id="rId4" Type="http://schemas.openxmlformats.org/officeDocument/2006/relationships/image" Target="../media/image52.png"/><Relationship Id="rId9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3" y="0"/>
            <a:ext cx="9741405" cy="73060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101" name="Skupina 100"/>
          <p:cNvGrpSpPr/>
          <p:nvPr/>
        </p:nvGrpSpPr>
        <p:grpSpPr>
          <a:xfrm>
            <a:off x="1653472" y="309244"/>
            <a:ext cx="8951776" cy="6193706"/>
            <a:chOff x="-413646" y="-124907"/>
            <a:chExt cx="9973447" cy="6900596"/>
          </a:xfrm>
        </p:grpSpPr>
        <p:sp>
          <p:nvSpPr>
            <p:cNvPr id="103" name="Nadpis 1"/>
            <p:cNvSpPr txBox="1">
              <a:spLocks/>
            </p:cNvSpPr>
            <p:nvPr/>
          </p:nvSpPr>
          <p:spPr>
            <a:xfrm>
              <a:off x="604604" y="2541878"/>
              <a:ext cx="7772400" cy="1470025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3600" b="1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NEBEZPEČNÉ CHEMICKÉ LÁTKY A</a:t>
              </a:r>
              <a:r>
                <a:rPr kumimoji="0" lang="cs-CZ" sz="3600" b="1" i="0" u="none" strike="noStrike" kern="1200" cap="none" spc="0" normalizeH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 </a:t>
              </a:r>
              <a:r>
                <a:rPr kumimoji="0" lang="cs-CZ" sz="3600" b="1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SMĚSI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3600" b="1" dirty="0" smtClean="0">
                  <a:ln w="28575">
                    <a:solidFill>
                      <a:schemeClr val="tx1"/>
                    </a:solidFill>
                  </a:ln>
                  <a:solidFill>
                    <a:srgbClr val="FFC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+mj-ea"/>
                  <a:cs typeface="+mj-cs"/>
                </a:rPr>
                <a:t>DOHODA </a:t>
              </a:r>
              <a:r>
                <a:rPr lang="cs-CZ" sz="3600" b="1" dirty="0" err="1" smtClean="0">
                  <a:ln w="28575">
                    <a:solidFill>
                      <a:schemeClr val="tx1"/>
                    </a:solidFill>
                  </a:ln>
                  <a:solidFill>
                    <a:srgbClr val="FFC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+mj-ea"/>
                  <a:cs typeface="+mj-cs"/>
                </a:rPr>
                <a:t>ADR</a:t>
              </a:r>
              <a:endParaRPr lang="cs-CZ" sz="36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cs-CZ" sz="3600" b="1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ODPADY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600" b="1" i="0" u="none" strike="noStrike" kern="120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endParaRPr>
            </a:p>
          </p:txBody>
        </p:sp>
        <p:pic>
          <p:nvPicPr>
            <p:cNvPr id="104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86138" y="2487946"/>
              <a:ext cx="1079998" cy="94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5719" y="5518191"/>
              <a:ext cx="908856" cy="125749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0635" y="5512777"/>
              <a:ext cx="908856" cy="122535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1751" y="-124907"/>
              <a:ext cx="1160496" cy="116049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8" name="Picture 1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413646" y="5729362"/>
              <a:ext cx="900000" cy="90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9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33017" y="5581014"/>
              <a:ext cx="900000" cy="90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0" name="Podnadpis 2"/>
            <p:cNvSpPr txBox="1">
              <a:spLocks/>
            </p:cNvSpPr>
            <p:nvPr/>
          </p:nvSpPr>
          <p:spPr>
            <a:xfrm>
              <a:off x="2896996" y="6207681"/>
              <a:ext cx="3571900" cy="3571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cs-CZ" sz="1600" b="1" i="0" u="none" strike="noStrike" kern="1200" normalizeH="0" baseline="0" noProof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</a:rPr>
                <a:t>Ing. Rudolf HECL </a:t>
              </a:r>
              <a:r>
                <a:rPr lang="cs-CZ" sz="1600" b="1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anose="020B0A04020102020204" pitchFamily="34" charset="0"/>
                </a:rPr>
                <a:t>© 2024</a:t>
              </a:r>
              <a:endParaRPr kumimoji="0" lang="cs-CZ" sz="1600" b="1" i="0" u="none" strike="noStrike" kern="1200" normalizeH="0" baseline="0" noProof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endParaRPr>
            </a:p>
          </p:txBody>
        </p:sp>
        <p:pic>
          <p:nvPicPr>
            <p:cNvPr id="111" name="Obrázek 110" descr="ohrožení zdraví.bmp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6314" y="4546383"/>
              <a:ext cx="1260000" cy="1260000"/>
            </a:xfrm>
            <a:prstGeom prst="diamond">
              <a:avLst/>
            </a:prstGeom>
          </p:spPr>
        </p:pic>
        <p:pic>
          <p:nvPicPr>
            <p:cNvPr id="112" name="Obrázek 111" descr="hořlavost.bm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8896" y="4602455"/>
              <a:ext cx="1260000" cy="1260000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3" name="Zástupný symbol pro obsah 4" descr="toxicita.bmp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328162" y="191993"/>
              <a:ext cx="1663179" cy="1663178"/>
            </a:xfrm>
            <a:prstGeom prst="diamond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4" name="Obrázek 113" descr="žíravost.bmp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08982" y="134185"/>
              <a:ext cx="1748664" cy="1748663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5" name="Picture 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90918" y="2500656"/>
              <a:ext cx="1068883" cy="92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6" name="Obrázek 1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147843" y="3635237"/>
              <a:ext cx="1146892" cy="11403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7" name="Obrázek 1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31199" y="3705548"/>
              <a:ext cx="1182209" cy="1182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444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Bezpečnostní list – Příloha II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Nařízení (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ES) č. 1907/2006 -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00" b="1" dirty="0">
              <a:latin typeface="+mn-lt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53921" y="4992414"/>
            <a:ext cx="10210800" cy="165496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b="1" dirty="0" smtClean="0"/>
              <a:t>Od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ledna 2023 </a:t>
            </a:r>
            <a:r>
              <a:rPr lang="cs-CZ" b="1" dirty="0" smtClean="0"/>
              <a:t>musí být všechny bezpečnostní listy ve formátu stanoveném 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Nařízením komise (EU) č. 2020/878</a:t>
            </a:r>
          </a:p>
          <a:p>
            <a:pPr marL="0" indent="0">
              <a:buFont typeface="Arial" pitchFamily="34" charset="0"/>
              <a:buNone/>
            </a:pP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053921" y="1572015"/>
            <a:ext cx="10084157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Článek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</a:p>
          <a:p>
            <a:pPr>
              <a:lnSpc>
                <a:spcPct val="107000"/>
              </a:lnSpc>
            </a:pP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Dodavatel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látky nebo směsi </a:t>
            </a: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poskytne příjemci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látky nebo směsi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bezpečnostní list sestavený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v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souladu s přílohou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</a:p>
          <a:p>
            <a:pPr>
              <a:lnSpc>
                <a:spcPct val="107000"/>
              </a:lnSpc>
            </a:pPr>
            <a:endParaRPr lang="cs-CZ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Nerozhodne-li daný členský stát jinak, dodává se bezpečnostní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úředním jazyce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jednom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úředních jazyků každého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členského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státu, v němž je látka nebo směs uvedena na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trh</a:t>
            </a:r>
          </a:p>
          <a:p>
            <a:pPr>
              <a:lnSpc>
                <a:spcPct val="107000"/>
              </a:lnSpc>
            </a:pP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Bezpečnostní list se poskytuje </a:t>
            </a: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zdarma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tištěné nebo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elektronické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podobě nejpozději v den,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kdy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látka nebo směs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poprvé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dodána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Bezpečnostní list</a:t>
            </a:r>
            <a:endParaRPr lang="cs-CZ" sz="2400" b="1" dirty="0"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64" y="1304969"/>
            <a:ext cx="3949936" cy="566379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994" y="1308438"/>
            <a:ext cx="3765006" cy="56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Údaje na etiketě</a:t>
            </a:r>
            <a:endParaRPr lang="cs-CZ" sz="2400" b="1" dirty="0">
              <a:latin typeface="+mn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51" y="1361230"/>
            <a:ext cx="5328592" cy="5496770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>
          <a:xfrm>
            <a:off x="637665" y="1403958"/>
            <a:ext cx="4984221" cy="5454042"/>
            <a:chOff x="2928515" y="1403958"/>
            <a:chExt cx="4984221" cy="545404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572" y="1403958"/>
              <a:ext cx="3815067" cy="5454042"/>
            </a:xfrm>
            <a:prstGeom prst="rect">
              <a:avLst/>
            </a:prstGeom>
          </p:spPr>
        </p:pic>
        <p:sp>
          <p:nvSpPr>
            <p:cNvPr id="6" name="Zástupný symbol pro obsah 2"/>
            <p:cNvSpPr txBox="1">
              <a:spLocks/>
            </p:cNvSpPr>
            <p:nvPr/>
          </p:nvSpPr>
          <p:spPr>
            <a:xfrm>
              <a:off x="4644263" y="1876891"/>
              <a:ext cx="864096" cy="3485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800" b="1" dirty="0" smtClean="0">
                  <a:solidFill>
                    <a:srgbClr val="FF0000"/>
                  </a:solidFill>
                </a:rPr>
                <a:t>NÁZEV</a:t>
              </a:r>
              <a:endParaRPr lang="cs-CZ" sz="1800" dirty="0"/>
            </a:p>
          </p:txBody>
        </p:sp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5788499" y="3230692"/>
              <a:ext cx="864096" cy="3485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800" b="1" dirty="0" smtClean="0">
                  <a:solidFill>
                    <a:srgbClr val="FF0000"/>
                  </a:solidFill>
                </a:rPr>
                <a:t>H věty</a:t>
              </a:r>
              <a:endParaRPr lang="cs-CZ" sz="1800" dirty="0"/>
            </a:p>
          </p:txBody>
        </p:sp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2928515" y="3624704"/>
              <a:ext cx="864096" cy="3485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800" b="1" dirty="0">
                  <a:solidFill>
                    <a:srgbClr val="FF0000"/>
                  </a:solidFill>
                </a:rPr>
                <a:t>P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věty</a:t>
              </a:r>
              <a:endParaRPr lang="cs-CZ" sz="1800" dirty="0"/>
            </a:p>
          </p:txBody>
        </p:sp>
        <p:sp>
          <p:nvSpPr>
            <p:cNvPr id="9" name="Zástupný symbol pro obsah 2"/>
            <p:cNvSpPr txBox="1">
              <a:spLocks/>
            </p:cNvSpPr>
            <p:nvPr/>
          </p:nvSpPr>
          <p:spPr>
            <a:xfrm>
              <a:off x="3520270" y="4598943"/>
              <a:ext cx="2357704" cy="3434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2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Chemický název nebezpečné složky</a:t>
              </a:r>
              <a:endParaRPr lang="cs-CZ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Zástupný symbol pro obsah 2"/>
            <p:cNvSpPr txBox="1">
              <a:spLocks/>
            </p:cNvSpPr>
            <p:nvPr/>
          </p:nvSpPr>
          <p:spPr>
            <a:xfrm>
              <a:off x="3432572" y="3374807"/>
              <a:ext cx="1266550" cy="2093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2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SIGNÁLNÍ SLOVO</a:t>
              </a:r>
              <a:endParaRPr lang="cs-CZ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Zástupný symbol pro obsah 2"/>
            <p:cNvSpPr txBox="1">
              <a:spLocks/>
            </p:cNvSpPr>
            <p:nvPr/>
          </p:nvSpPr>
          <p:spPr>
            <a:xfrm>
              <a:off x="3144539" y="5130412"/>
              <a:ext cx="2230892" cy="2401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200" b="1" dirty="0" smtClean="0">
                  <a:solidFill>
                    <a:srgbClr val="FF0000"/>
                  </a:solidFill>
                </a:rPr>
                <a:t>Výrobce / Dovozce / Distributor</a:t>
              </a:r>
              <a:endParaRPr lang="cs-CZ" sz="1200" dirty="0"/>
            </a:p>
          </p:txBody>
        </p:sp>
        <p:sp>
          <p:nvSpPr>
            <p:cNvPr id="12" name="Zástupný symbol pro obsah 2"/>
            <p:cNvSpPr txBox="1">
              <a:spLocks/>
            </p:cNvSpPr>
            <p:nvPr/>
          </p:nvSpPr>
          <p:spPr>
            <a:xfrm>
              <a:off x="5447440" y="5013808"/>
              <a:ext cx="1546215" cy="23320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Symbol nebezpečnosti</a:t>
              </a:r>
              <a:endPara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" name="Zástupný symbol pro obsah 2"/>
            <p:cNvSpPr txBox="1">
              <a:spLocks/>
            </p:cNvSpPr>
            <p:nvPr/>
          </p:nvSpPr>
          <p:spPr>
            <a:xfrm>
              <a:off x="7158608" y="6367648"/>
              <a:ext cx="754128" cy="3434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cs-CZ" sz="12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Množství</a:t>
              </a:r>
              <a:endParaRPr lang="cs-CZ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7560327" y="6223632"/>
            <a:ext cx="19442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4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Skladování</a:t>
            </a:r>
            <a:endParaRPr lang="cs-CZ" sz="2400" b="1" dirty="0">
              <a:latin typeface="+mn-lt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90352" y="1436908"/>
            <a:ext cx="8811296" cy="5169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cs-CZ" dirty="0" smtClean="0"/>
              <a:t>nebezpečné chemické látek a směsi skladujte v </a:t>
            </a:r>
            <a:r>
              <a:rPr lang="cs-CZ" b="1" dirty="0" smtClean="0"/>
              <a:t>originálních  </a:t>
            </a:r>
          </a:p>
          <a:p>
            <a:pPr algn="l">
              <a:spcBef>
                <a:spcPts val="0"/>
              </a:spcBef>
            </a:pPr>
            <a:r>
              <a:rPr lang="cs-CZ" b="1" dirty="0"/>
              <a:t> </a:t>
            </a:r>
            <a:r>
              <a:rPr lang="cs-CZ" b="1" dirty="0" smtClean="0"/>
              <a:t>    označených a uzavřených obalech maximálně do výšky 1,80 m </a:t>
            </a:r>
            <a:endParaRPr lang="cs-CZ" dirty="0" smtClean="0"/>
          </a:p>
          <a:p>
            <a:pPr algn="l">
              <a:spcBef>
                <a:spcPts val="0"/>
              </a:spcBef>
            </a:pPr>
            <a:endParaRPr lang="cs-CZ" sz="1000" dirty="0" smtClean="0"/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cs-CZ" dirty="0" smtClean="0"/>
              <a:t>dodržujte </a:t>
            </a:r>
            <a:r>
              <a:rPr lang="cs-CZ" b="1" dirty="0" smtClean="0"/>
              <a:t>skladovací pokyny </a:t>
            </a:r>
            <a:r>
              <a:rPr lang="cs-CZ" dirty="0" smtClean="0"/>
              <a:t>uvedené na etiketě nebo v    </a:t>
            </a:r>
          </a:p>
          <a:p>
            <a:pPr algn="l"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 bezpečnostním listě </a:t>
            </a:r>
            <a:r>
              <a:rPr lang="cs-CZ" sz="1800" dirty="0" smtClean="0"/>
              <a:t>(formát dle nařízení Komise č. 2020/878)</a:t>
            </a:r>
          </a:p>
          <a:p>
            <a:pPr algn="l">
              <a:spcBef>
                <a:spcPts val="0"/>
              </a:spcBef>
            </a:pPr>
            <a:endParaRPr lang="cs-CZ" sz="1000" b="1" dirty="0" smtClean="0"/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cs-CZ" b="1" dirty="0" smtClean="0"/>
              <a:t>prázdné obaly </a:t>
            </a:r>
            <a:r>
              <a:rPr lang="cs-CZ" dirty="0" smtClean="0"/>
              <a:t>od nebezpečných chemických látek skladujte </a:t>
            </a:r>
            <a:r>
              <a:rPr lang="cs-CZ" b="1" dirty="0" smtClean="0"/>
              <a:t>odděleně od plných nádob </a:t>
            </a:r>
          </a:p>
          <a:p>
            <a:pPr algn="l">
              <a:spcBef>
                <a:spcPts val="0"/>
              </a:spcBef>
            </a:pPr>
            <a:endParaRPr lang="cs-CZ" sz="1000" b="1" dirty="0" smtClean="0"/>
          </a:p>
          <a:p>
            <a:pPr algn="l">
              <a:spcBef>
                <a:spcPts val="0"/>
              </a:spcBef>
            </a:pPr>
            <a:r>
              <a:rPr lang="cs-CZ" dirty="0" smtClean="0"/>
              <a:t>-   z hlediska prevence nebezpečné reakce při havarijním smíchání   </a:t>
            </a:r>
          </a:p>
          <a:p>
            <a:pPr algn="l"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chemikálií, musí být vzájemně nekompatibilní produkty   </a:t>
            </a:r>
          </a:p>
          <a:p>
            <a:pPr algn="l"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uchovávány </a:t>
            </a:r>
            <a:r>
              <a:rPr lang="cs-CZ" b="1" dirty="0" smtClean="0"/>
              <a:t>odděleně od sebe</a:t>
            </a:r>
            <a:r>
              <a:rPr lang="cs-CZ" dirty="0" smtClean="0"/>
              <a:t>. Za minimální opatření se     </a:t>
            </a:r>
          </a:p>
          <a:p>
            <a:pPr algn="l"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považuje jejich prostorové oddělení. Na základě obecně </a:t>
            </a:r>
          </a:p>
          <a:p>
            <a:pPr algn="l"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platných pravidel se doporučuje v závislosti na jejich </a:t>
            </a:r>
          </a:p>
          <a:p>
            <a:pPr algn="l"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vlastnostech uložit neslučitelné produkty alespoň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b="1" dirty="0" smtClean="0"/>
              <a:t> metry od sebe</a:t>
            </a:r>
            <a:r>
              <a:rPr lang="cs-CZ" dirty="0" smtClean="0"/>
              <a:t>.   </a:t>
            </a:r>
          </a:p>
          <a:p>
            <a:pPr algn="l"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V případě, že by nebezpečné chemikálie spolu mohly </a:t>
            </a:r>
            <a:r>
              <a:rPr lang="cs-CZ" b="1" dirty="0" smtClean="0"/>
              <a:t>při smíchání  </a:t>
            </a:r>
          </a:p>
          <a:p>
            <a:pPr algn="l">
              <a:spcBef>
                <a:spcPts val="0"/>
              </a:spcBef>
            </a:pPr>
            <a:r>
              <a:rPr lang="cs-CZ" b="1" dirty="0"/>
              <a:t> </a:t>
            </a:r>
            <a:r>
              <a:rPr lang="cs-CZ" b="1" dirty="0" smtClean="0"/>
              <a:t>   prudce reagovat</a:t>
            </a:r>
            <a:r>
              <a:rPr lang="cs-CZ" dirty="0" smtClean="0"/>
              <a:t>, považuje se za bezpečnou vzdálenost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cs-CZ" b="1" dirty="0" smtClean="0"/>
              <a:t> m</a:t>
            </a:r>
            <a:r>
              <a:rPr lang="cs-CZ" dirty="0" smtClean="0"/>
              <a:t>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8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Skladování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015544" y="1415693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/>
              <a:t>Skladovací místo </a:t>
            </a:r>
            <a:r>
              <a:rPr lang="cs-CZ" sz="2500" b="1" dirty="0" smtClean="0"/>
              <a:t>musí být zajištěno proti vstupu nepovolaným osobám, viditelně označeno na zevní straně dveří a vybaveno: </a:t>
            </a:r>
            <a:endParaRPr lang="cs-CZ" sz="2500" dirty="0" smtClean="0"/>
          </a:p>
          <a:p>
            <a:r>
              <a:rPr lang="cs-CZ" sz="2500" b="1" dirty="0" smtClean="0"/>
              <a:t>výstražnými symboly </a:t>
            </a:r>
            <a:r>
              <a:rPr lang="cs-CZ" sz="2500" dirty="0" smtClean="0"/>
              <a:t>(piktogramy) – </a:t>
            </a:r>
            <a:r>
              <a:rPr lang="cs-CZ" sz="2500" dirty="0" err="1" smtClean="0"/>
              <a:t>NV</a:t>
            </a:r>
            <a:r>
              <a:rPr lang="cs-CZ" sz="2500" dirty="0" smtClean="0"/>
              <a:t> č. 375/2017 Sb. </a:t>
            </a:r>
          </a:p>
          <a:p>
            <a:r>
              <a:rPr lang="cs-CZ" sz="2500" dirty="0" smtClean="0"/>
              <a:t>značkou </a:t>
            </a:r>
            <a:r>
              <a:rPr lang="cs-CZ" sz="2500" b="1" dirty="0" smtClean="0"/>
              <a:t>zákaz vstupu nepovolaným osobám</a:t>
            </a:r>
            <a:endParaRPr lang="cs-CZ" sz="2500" dirty="0" smtClean="0"/>
          </a:p>
          <a:p>
            <a:r>
              <a:rPr lang="cs-CZ" sz="2500" dirty="0" smtClean="0"/>
              <a:t>značkou </a:t>
            </a:r>
            <a:r>
              <a:rPr lang="cs-CZ" sz="2500" b="1" dirty="0" smtClean="0"/>
              <a:t>zákaz kouření a vstupu s otevřeným ohněm</a:t>
            </a:r>
            <a:endParaRPr lang="cs-CZ" sz="2500" dirty="0" smtClean="0"/>
          </a:p>
          <a:p>
            <a:r>
              <a:rPr lang="cs-CZ" sz="2500" dirty="0" smtClean="0"/>
              <a:t>účinným </a:t>
            </a:r>
            <a:r>
              <a:rPr lang="cs-CZ" sz="2500" b="1" dirty="0" smtClean="0"/>
              <a:t>odvětráním</a:t>
            </a:r>
            <a:r>
              <a:rPr lang="cs-CZ" sz="2500" dirty="0" smtClean="0"/>
              <a:t> skladovacího prostoru a </a:t>
            </a:r>
            <a:r>
              <a:rPr lang="cs-CZ" sz="2500" b="1" dirty="0" smtClean="0"/>
              <a:t>zastíněním</a:t>
            </a:r>
            <a:r>
              <a:rPr lang="cs-CZ" sz="2500" dirty="0" smtClean="0"/>
              <a:t> před tepelným a slunečním zářením</a:t>
            </a:r>
          </a:p>
          <a:p>
            <a:r>
              <a:rPr lang="cs-CZ" sz="2500" dirty="0" smtClean="0"/>
              <a:t>technickým opatřením k </a:t>
            </a:r>
            <a:r>
              <a:rPr lang="cs-CZ" sz="2500" b="1" dirty="0" smtClean="0"/>
              <a:t>ochraně vod </a:t>
            </a:r>
            <a:r>
              <a:rPr lang="cs-CZ" sz="2500" dirty="0" smtClean="0"/>
              <a:t>(záchytné jímky, ...)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2328" y="5379454"/>
            <a:ext cx="1288587" cy="11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7379" y="5470529"/>
            <a:ext cx="1293694" cy="111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455" y="5493622"/>
            <a:ext cx="1236669" cy="107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3025" y="5502016"/>
            <a:ext cx="1165175" cy="101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35" y="5502016"/>
            <a:ext cx="981697" cy="9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70" y="5550558"/>
            <a:ext cx="933153" cy="9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55" y="5402478"/>
            <a:ext cx="788757" cy="11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endParaRPr lang="cs-CZ" sz="2400" b="1" dirty="0">
              <a:latin typeface="+mn-lt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81200" y="1627781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Dohoda o mezinárodní silniční přepravě nebezpečných věcí </a:t>
            </a:r>
            <a:r>
              <a:rPr lang="cs-CZ" dirty="0" smtClean="0"/>
              <a:t>– </a:t>
            </a:r>
            <a:r>
              <a:rPr lang="cs-CZ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fr-FR" dirty="0" smtClean="0"/>
              <a:t>ccord </a:t>
            </a:r>
            <a:r>
              <a:rPr lang="cs-CZ" dirty="0" err="1" smtClean="0"/>
              <a:t>relatif</a:t>
            </a:r>
            <a:r>
              <a:rPr lang="cs-CZ" dirty="0" smtClean="0"/>
              <a:t> au</a:t>
            </a:r>
            <a:r>
              <a:rPr lang="fr-FR" dirty="0" smtClean="0"/>
              <a:t> transport des marchandises </a:t>
            </a:r>
            <a:r>
              <a:rPr lang="cs-CZ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fr-FR" dirty="0" smtClean="0"/>
              <a:t>angereuses par </a:t>
            </a:r>
            <a:r>
              <a:rPr lang="cs-CZ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fr-FR" dirty="0" smtClean="0"/>
              <a:t>oute</a:t>
            </a:r>
            <a:r>
              <a:rPr lang="cs-CZ" i="1" dirty="0" smtClean="0"/>
              <a:t> </a:t>
            </a:r>
            <a:r>
              <a:rPr lang="cs-CZ" sz="2600" dirty="0" smtClean="0"/>
              <a:t>(</a:t>
            </a:r>
            <a:r>
              <a:rPr lang="cs-CZ" sz="26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cs-CZ" sz="2600" dirty="0" err="1" smtClean="0"/>
              <a:t>greement</a:t>
            </a:r>
            <a:r>
              <a:rPr lang="cs-CZ" sz="2600" dirty="0" smtClean="0"/>
              <a:t>  </a:t>
            </a:r>
            <a:r>
              <a:rPr lang="cs-CZ" sz="2600" dirty="0" err="1" smtClean="0"/>
              <a:t>concerning</a:t>
            </a:r>
            <a:r>
              <a:rPr lang="cs-CZ" sz="2600" dirty="0" smtClean="0"/>
              <a:t>  </a:t>
            </a:r>
            <a:r>
              <a:rPr lang="cs-CZ" sz="2600" dirty="0" err="1" smtClean="0"/>
              <a:t>the</a:t>
            </a:r>
            <a:r>
              <a:rPr lang="cs-CZ" sz="2600" dirty="0" smtClean="0"/>
              <a:t>  </a:t>
            </a:r>
            <a:r>
              <a:rPr lang="cs-CZ" sz="2600" dirty="0" err="1" smtClean="0"/>
              <a:t>international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carriage</a:t>
            </a:r>
            <a:r>
              <a:rPr lang="cs-CZ" sz="2600" dirty="0" smtClean="0"/>
              <a:t>  </a:t>
            </a:r>
            <a:r>
              <a:rPr lang="cs-CZ" sz="2600" dirty="0" err="1" smtClean="0"/>
              <a:t>of</a:t>
            </a:r>
            <a:r>
              <a:rPr lang="cs-CZ" sz="2600" dirty="0" smtClean="0"/>
              <a:t>  </a:t>
            </a:r>
            <a:r>
              <a:rPr lang="cs-CZ" sz="26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cs-CZ" sz="2600" dirty="0" err="1" smtClean="0"/>
              <a:t>angerous</a:t>
            </a:r>
            <a:r>
              <a:rPr lang="cs-CZ" sz="2600" dirty="0" smtClean="0"/>
              <a:t>  </a:t>
            </a:r>
            <a:r>
              <a:rPr lang="cs-CZ" sz="2600" dirty="0" err="1" smtClean="0"/>
              <a:t>goods</a:t>
            </a:r>
            <a:r>
              <a:rPr lang="cs-CZ" sz="2600" dirty="0" smtClean="0"/>
              <a:t>  by  </a:t>
            </a:r>
            <a:r>
              <a:rPr lang="cs-CZ" sz="26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cs-CZ" sz="2600" dirty="0" err="1" smtClean="0"/>
              <a:t>oad</a:t>
            </a:r>
            <a:r>
              <a:rPr lang="cs-CZ" sz="2600" dirty="0" smtClean="0"/>
              <a:t>)</a:t>
            </a:r>
            <a:r>
              <a:rPr lang="cs-CZ" dirty="0" smtClean="0"/>
              <a:t> </a:t>
            </a:r>
          </a:p>
          <a:p>
            <a:r>
              <a:rPr lang="cs-CZ" sz="2600" dirty="0" smtClean="0"/>
              <a:t>platné znění </a:t>
            </a:r>
            <a:r>
              <a:rPr lang="cs-CZ" sz="2600" dirty="0" err="1" smtClean="0"/>
              <a:t>ADR</a:t>
            </a:r>
            <a:r>
              <a:rPr lang="cs-CZ" sz="2600" dirty="0" smtClean="0"/>
              <a:t> - Sdělení MZV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č.15/2023</a:t>
            </a:r>
            <a:r>
              <a:rPr lang="cs-CZ" sz="2600" dirty="0" smtClean="0"/>
              <a:t> </a:t>
            </a:r>
            <a:r>
              <a:rPr lang="cs-CZ" sz="2600" dirty="0" err="1" smtClean="0"/>
              <a:t>Sb.m.s</a:t>
            </a:r>
            <a:r>
              <a:rPr lang="cs-CZ" sz="2600" dirty="0" smtClean="0"/>
              <a:t>.   </a:t>
            </a:r>
          </a:p>
          <a:p>
            <a:r>
              <a:rPr lang="cs-CZ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  </a:t>
            </a:r>
            <a:r>
              <a:rPr lang="cs-CZ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ČSSR se stalo řádným členem Dohody v roce 1986  </a:t>
            </a:r>
            <a:r>
              <a:rPr lang="cs-CZ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</a:t>
            </a:r>
          </a:p>
          <a:p>
            <a:r>
              <a:rPr lang="cs-CZ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(1993 oznámila ČR nástupnictví z hlediska plnění Dohody)</a:t>
            </a:r>
          </a:p>
          <a:p>
            <a:r>
              <a:rPr lang="cs-CZ" sz="3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sz="30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Pravidly </a:t>
            </a:r>
            <a:r>
              <a:rPr lang="cs-CZ" sz="3000" b="1" dirty="0" err="1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</a:t>
            </a:r>
            <a:r>
              <a:rPr lang="cs-CZ" sz="30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řídí i vnitrostátní přeprava nebezpečných věcí členských států Dohody</a:t>
            </a:r>
            <a:endParaRPr lang="cs-CZ" sz="3000" dirty="0" smtClean="0"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smtClean="0"/>
              <a:t>ČR převzala podmínky </a:t>
            </a:r>
            <a:r>
              <a:rPr lang="cs-CZ" sz="2800" dirty="0" err="1" smtClean="0"/>
              <a:t>ADR</a:t>
            </a:r>
            <a:r>
              <a:rPr lang="cs-CZ" sz="2800" dirty="0" smtClean="0"/>
              <a:t> pro vnitrostátní přepravu zákonem č. </a:t>
            </a:r>
            <a:r>
              <a:rPr lang="cs-CZ" sz="2800" b="1" dirty="0" smtClean="0"/>
              <a:t>111/1994 Sb., o silniční dopravě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7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Klasifikace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53921" y="1303190"/>
            <a:ext cx="7571184" cy="4983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b="1" dirty="0" smtClean="0"/>
          </a:p>
          <a:p>
            <a:pPr algn="l"/>
            <a:r>
              <a:rPr lang="cs-CZ" b="1" dirty="0" smtClean="0"/>
              <a:t>Třída 1		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Výbušné látky a předměty</a:t>
            </a:r>
          </a:p>
          <a:p>
            <a:pPr algn="l"/>
            <a:r>
              <a:rPr lang="cs-CZ" b="1" dirty="0" smtClean="0"/>
              <a:t>Třída 2		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Plyny</a:t>
            </a:r>
          </a:p>
          <a:p>
            <a:pPr algn="l"/>
            <a:r>
              <a:rPr lang="cs-CZ" b="1" dirty="0" smtClean="0"/>
              <a:t>Třída 3		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Hořlavé kapaliny</a:t>
            </a:r>
          </a:p>
          <a:p>
            <a:pPr algn="l"/>
            <a:r>
              <a:rPr lang="cs-CZ" b="1" dirty="0" smtClean="0"/>
              <a:t>Třída 4.1 	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Hořlavé tuhé látky, samovolně se rozkládající látky a   </a:t>
            </a:r>
          </a:p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znecitlivělé tuhé výbušné látky</a:t>
            </a:r>
          </a:p>
          <a:p>
            <a:pPr algn="l"/>
            <a:r>
              <a:rPr lang="cs-CZ" b="1" dirty="0" smtClean="0"/>
              <a:t>Třída 4.2	               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Samozápalné látky</a:t>
            </a:r>
          </a:p>
          <a:p>
            <a:pPr algn="l"/>
            <a:r>
              <a:rPr lang="cs-CZ" b="1" dirty="0" smtClean="0"/>
              <a:t>Třída 4.3	               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Látky, které ve styku s vodou vyvíjejí hořlavé plyny</a:t>
            </a:r>
          </a:p>
          <a:p>
            <a:pPr algn="l"/>
            <a:r>
              <a:rPr lang="cs-CZ" b="1" dirty="0" smtClean="0"/>
              <a:t>Třída 5.1	               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podporující hoření</a:t>
            </a:r>
          </a:p>
          <a:p>
            <a:pPr algn="l"/>
            <a:r>
              <a:rPr lang="cs-CZ" b="1" dirty="0" smtClean="0"/>
              <a:t>Třída 5.2	               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Organické peroxidy</a:t>
            </a:r>
          </a:p>
          <a:p>
            <a:pPr algn="l"/>
            <a:r>
              <a:rPr lang="cs-CZ" b="1" dirty="0" smtClean="0"/>
              <a:t>Třída 6.1	               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Toxické látky</a:t>
            </a:r>
          </a:p>
          <a:p>
            <a:pPr algn="l"/>
            <a:r>
              <a:rPr lang="cs-CZ" b="1" dirty="0" smtClean="0"/>
              <a:t>Třída 6.2	               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Infekční látky</a:t>
            </a:r>
          </a:p>
          <a:p>
            <a:pPr algn="l"/>
            <a:r>
              <a:rPr lang="cs-CZ" b="1" dirty="0" smtClean="0"/>
              <a:t>Třída 7		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Radioaktivní látky</a:t>
            </a:r>
          </a:p>
          <a:p>
            <a:pPr algn="l"/>
            <a:r>
              <a:rPr lang="cs-CZ" b="1" dirty="0" smtClean="0"/>
              <a:t>Třída 8		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Žíravé látky</a:t>
            </a:r>
          </a:p>
          <a:p>
            <a:pPr algn="l"/>
            <a:r>
              <a:rPr lang="cs-CZ" b="1" dirty="0" smtClean="0"/>
              <a:t>Třída 9		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Jiné nebezpečné látky a předměty</a:t>
            </a:r>
            <a:r>
              <a:rPr lang="cs-CZ" b="1" dirty="0" smtClean="0"/>
              <a:t>	</a:t>
            </a:r>
          </a:p>
          <a:p>
            <a:pPr algn="l"/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490564" y="4171167"/>
            <a:ext cx="3745283" cy="2592940"/>
            <a:chOff x="119357" y="2797315"/>
            <a:chExt cx="4971069" cy="3515854"/>
          </a:xfrm>
        </p:grpSpPr>
        <p:pic>
          <p:nvPicPr>
            <p:cNvPr id="5" name="Picture 4" descr="3_cern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8726" y="2804023"/>
              <a:ext cx="1580973" cy="157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ázek 1" descr="4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7302" y="2804023"/>
              <a:ext cx="1588027" cy="1588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3" descr="4_3_cern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89525" y="3845417"/>
              <a:ext cx="1556292" cy="155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357" y="4726141"/>
              <a:ext cx="1584030" cy="156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7880" y="4746298"/>
              <a:ext cx="1572546" cy="1566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2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516" y="2797315"/>
              <a:ext cx="1594353" cy="158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ázek 8" descr="6_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23917" y="3790635"/>
              <a:ext cx="1602136" cy="160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645785"/>
                </p:ext>
              </p:extLst>
            </p:nvPr>
          </p:nvGraphicFramePr>
          <p:xfrm>
            <a:off x="1836389" y="4788360"/>
            <a:ext cx="1508455" cy="1524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Designer 4.1 Drawing" r:id="rId10" imgW="1137600" imgH="1143720" progId="MgxDesigner">
                    <p:embed/>
                  </p:oleObj>
                </mc:Choice>
                <mc:Fallback>
                  <p:oleObj name="Designer 4.1 Drawing" r:id="rId10" imgW="1137600" imgH="1143720" progId="MgxDesign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389" y="4788360"/>
                          <a:ext cx="1508455" cy="15248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69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UN číslo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81200" y="1678545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Čtyřmístné identifikační číslo látky nebo předmětu převzaté ze Vzorových předpisů OSN.</a:t>
            </a:r>
            <a:endParaRPr lang="cs-CZ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81200" y="2940684"/>
            <a:ext cx="8229600" cy="3533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b="1" dirty="0" smtClean="0"/>
              <a:t>A.</a:t>
            </a:r>
            <a:r>
              <a:rPr lang="cs-CZ" dirty="0" smtClean="0"/>
              <a:t>	</a:t>
            </a:r>
            <a:r>
              <a:rPr 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Samostatné položky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cs-CZ" dirty="0" smtClean="0"/>
              <a:t>    UN 1090 ACETON</a:t>
            </a:r>
          </a:p>
          <a:p>
            <a:pPr>
              <a:buFont typeface="Arial" pitchFamily="34" charset="0"/>
              <a:buNone/>
            </a:pPr>
            <a:r>
              <a:rPr lang="cs-CZ" b="1" dirty="0" smtClean="0"/>
              <a:t>B.</a:t>
            </a:r>
            <a:r>
              <a:rPr lang="cs-CZ" dirty="0" smtClean="0"/>
              <a:t>	</a:t>
            </a:r>
            <a:r>
              <a:rPr 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Druhové položky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cs-CZ" dirty="0" smtClean="0"/>
              <a:t>    UN 2777 PESTICID NA BÁZI RTUTI, TUHÝ, TOXICKÝ</a:t>
            </a:r>
          </a:p>
          <a:p>
            <a:pPr>
              <a:buFont typeface="Arial" pitchFamily="34" charset="0"/>
              <a:buNone/>
            </a:pPr>
            <a:r>
              <a:rPr lang="cs-CZ" b="1" dirty="0" smtClean="0"/>
              <a:t>C.</a:t>
            </a:r>
            <a:r>
              <a:rPr lang="cs-CZ" dirty="0" smtClean="0"/>
              <a:t>	</a:t>
            </a:r>
            <a:r>
              <a:rPr 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Specifické </a:t>
            </a:r>
            <a:r>
              <a:rPr lang="cs-CZ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J.N</a:t>
            </a:r>
            <a:r>
              <a:rPr 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položky</a:t>
            </a:r>
            <a:r>
              <a:rPr lang="cs-CZ" dirty="0" smtClean="0"/>
              <a:t>   </a:t>
            </a:r>
            <a:r>
              <a:rPr lang="cs-CZ" sz="1800" dirty="0" smtClean="0"/>
              <a:t>   </a:t>
            </a:r>
            <a:r>
              <a:rPr lang="cs-CZ" sz="2200" b="1" i="1" dirty="0" err="1" smtClean="0">
                <a:solidFill>
                  <a:schemeClr val="accent2">
                    <a:lumMod val="75000"/>
                  </a:schemeClr>
                </a:solidFill>
              </a:rPr>
              <a:t>J.N</a:t>
            </a:r>
            <a:r>
              <a:rPr lang="cs-CZ" sz="2200" b="1" i="1" dirty="0" smtClean="0">
                <a:solidFill>
                  <a:schemeClr val="accent2">
                    <a:lumMod val="75000"/>
                  </a:schemeClr>
                </a:solidFill>
              </a:rPr>
              <a:t>. = JINDE NEJMENOVANÉ</a:t>
            </a:r>
            <a:endParaRPr lang="cs-CZ" sz="2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cs-CZ" dirty="0" smtClean="0"/>
              <a:t>	UN 1851 LÉČIVA, KAPALNÁ, TOXICKÁ, </a:t>
            </a:r>
            <a:r>
              <a:rPr lang="cs-CZ" dirty="0" err="1" smtClean="0"/>
              <a:t>J.N</a:t>
            </a:r>
            <a:r>
              <a:rPr lang="cs-CZ" dirty="0" smtClean="0"/>
              <a:t>.</a:t>
            </a:r>
          </a:p>
          <a:p>
            <a:pPr>
              <a:buFont typeface="Arial" pitchFamily="34" charset="0"/>
              <a:buNone/>
            </a:pPr>
            <a:r>
              <a:rPr lang="cs-CZ" b="1" dirty="0" smtClean="0"/>
              <a:t>D.</a:t>
            </a:r>
            <a:r>
              <a:rPr lang="cs-CZ" dirty="0" smtClean="0"/>
              <a:t>	</a:t>
            </a:r>
            <a:r>
              <a:rPr 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Všeobecné </a:t>
            </a:r>
            <a:r>
              <a:rPr lang="cs-CZ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J.N</a:t>
            </a:r>
            <a:r>
              <a:rPr 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položky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</a:pPr>
            <a:r>
              <a:rPr lang="cs-CZ" dirty="0" smtClean="0"/>
              <a:t>	UN 1759 LÁTKA ŽÍRAVÁ, TUHÁ, </a:t>
            </a:r>
            <a:r>
              <a:rPr lang="cs-CZ" dirty="0" err="1" smtClean="0"/>
              <a:t>J.N</a:t>
            </a:r>
            <a:r>
              <a:rPr lang="cs-CZ" dirty="0" smtClean="0"/>
              <a:t>. </a:t>
            </a:r>
            <a:r>
              <a:rPr lang="cs-CZ" sz="2600" dirty="0" smtClean="0"/>
              <a:t>(obsahuje hydroxid sodný)</a:t>
            </a:r>
          </a:p>
        </p:txBody>
      </p:sp>
    </p:spTree>
    <p:extLst>
      <p:ext uri="{BB962C8B-B14F-4D97-AF65-F5344CB8AC3E}">
        <p14:creationId xmlns:p14="http://schemas.microsoft.com/office/powerpoint/2010/main" val="9500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Identifikační číslo nebezpečnosti (</a:t>
            </a:r>
            <a:r>
              <a:rPr lang="cs-CZ" sz="2400" b="1" dirty="0" err="1" smtClean="0">
                <a:latin typeface="+mn-lt"/>
              </a:rPr>
              <a:t>Kemlerův</a:t>
            </a:r>
            <a:r>
              <a:rPr lang="cs-CZ" sz="2400" b="1" dirty="0" smtClean="0">
                <a:latin typeface="+mn-lt"/>
              </a:rPr>
              <a:t> kód)</a:t>
            </a:r>
            <a:endParaRPr lang="cs-CZ" sz="2400" b="1" dirty="0"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81200" y="1577677"/>
            <a:ext cx="8229600" cy="19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Identifikační číslo nebezpečnosti (označované někdy jako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Kemlerovo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číslo nebo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Kemler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kód)</a:t>
            </a:r>
          </a:p>
          <a:p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sestává ze dvou nebo tří číslic, které označují druh a intenzitu nebezpečí:</a:t>
            </a:r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110636" y="3576231"/>
            <a:ext cx="8229600" cy="285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cs-CZ" sz="2600" b="1" dirty="0" smtClean="0"/>
              <a:t>2</a:t>
            </a:r>
            <a:r>
              <a:rPr lang="cs-CZ" sz="2200" dirty="0" smtClean="0"/>
              <a:t>	Únik </a:t>
            </a:r>
            <a:r>
              <a:rPr lang="cs-CZ" sz="2200" dirty="0"/>
              <a:t>plynu tlakem nebo chemickou reakcí</a:t>
            </a:r>
          </a:p>
          <a:p>
            <a:pPr lvl="0"/>
            <a:r>
              <a:rPr lang="cs-CZ" sz="2600" b="1" dirty="0" smtClean="0"/>
              <a:t>3</a:t>
            </a:r>
            <a:r>
              <a:rPr lang="cs-CZ" sz="2200" dirty="0" smtClean="0"/>
              <a:t>	Hořlavost </a:t>
            </a:r>
            <a:r>
              <a:rPr lang="cs-CZ" sz="2200" dirty="0"/>
              <a:t>kapalin (par) a plynů nebo kapalin schopných </a:t>
            </a:r>
            <a:r>
              <a:rPr lang="cs-CZ" sz="2200" dirty="0" err="1"/>
              <a:t>samoohřevu</a:t>
            </a:r>
            <a:endParaRPr lang="cs-CZ" sz="2200" dirty="0"/>
          </a:p>
          <a:p>
            <a:pPr lvl="0"/>
            <a:r>
              <a:rPr lang="cs-CZ" sz="2600" b="1" dirty="0" smtClean="0"/>
              <a:t>4</a:t>
            </a:r>
            <a:r>
              <a:rPr lang="cs-CZ" sz="2200" dirty="0" smtClean="0"/>
              <a:t>	Hořlavost </a:t>
            </a:r>
            <a:r>
              <a:rPr lang="cs-CZ" sz="2200" dirty="0"/>
              <a:t>tuhých látek nebo tuhých látek schopných </a:t>
            </a:r>
            <a:r>
              <a:rPr lang="cs-CZ" sz="2200" dirty="0" err="1"/>
              <a:t>samoohřevu</a:t>
            </a:r>
            <a:endParaRPr lang="cs-CZ" sz="2200" dirty="0"/>
          </a:p>
          <a:p>
            <a:pPr lvl="0"/>
            <a:r>
              <a:rPr lang="cs-CZ" sz="2600" b="1" dirty="0" smtClean="0"/>
              <a:t>5</a:t>
            </a:r>
            <a:r>
              <a:rPr lang="cs-CZ" sz="2200" dirty="0" smtClean="0"/>
              <a:t>	Podpora </a:t>
            </a:r>
            <a:r>
              <a:rPr lang="cs-CZ" sz="2200" dirty="0"/>
              <a:t>hoření</a:t>
            </a:r>
          </a:p>
          <a:p>
            <a:pPr lvl="0"/>
            <a:r>
              <a:rPr lang="cs-CZ" sz="2600" b="1" dirty="0" smtClean="0"/>
              <a:t>6</a:t>
            </a:r>
            <a:r>
              <a:rPr lang="cs-CZ" sz="2200" dirty="0" smtClean="0"/>
              <a:t>	Toxicita </a:t>
            </a:r>
            <a:r>
              <a:rPr lang="cs-CZ" sz="2200" dirty="0"/>
              <a:t>nebo nebezpečí infekce</a:t>
            </a:r>
          </a:p>
          <a:p>
            <a:pPr lvl="0"/>
            <a:r>
              <a:rPr lang="cs-CZ" sz="2600" b="1" dirty="0" smtClean="0"/>
              <a:t>7</a:t>
            </a:r>
            <a:r>
              <a:rPr lang="cs-CZ" sz="2200" dirty="0" smtClean="0"/>
              <a:t>	Radioaktivita</a:t>
            </a:r>
            <a:endParaRPr lang="cs-CZ" sz="2200" dirty="0"/>
          </a:p>
          <a:p>
            <a:pPr lvl="0"/>
            <a:r>
              <a:rPr lang="cs-CZ" sz="2600" b="1" dirty="0" smtClean="0"/>
              <a:t>8</a:t>
            </a:r>
            <a:r>
              <a:rPr lang="cs-CZ" sz="2200" dirty="0" smtClean="0"/>
              <a:t>	Žíravost</a:t>
            </a:r>
            <a:endParaRPr lang="cs-CZ" sz="2200" dirty="0"/>
          </a:p>
          <a:p>
            <a:pPr lvl="0"/>
            <a:r>
              <a:rPr lang="cs-CZ" sz="2600" b="1" dirty="0" smtClean="0"/>
              <a:t>9</a:t>
            </a:r>
            <a:r>
              <a:rPr lang="cs-CZ" sz="2200" dirty="0" smtClean="0"/>
              <a:t>	Nebezpečí </a:t>
            </a:r>
            <a:r>
              <a:rPr lang="cs-CZ" sz="2200" dirty="0"/>
              <a:t>prudké samovolné reakce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Identifikační číslo nebezpečnosti (</a:t>
            </a:r>
            <a:r>
              <a:rPr lang="cs-CZ" sz="2400" b="1" dirty="0" err="1" smtClean="0">
                <a:latin typeface="+mn-lt"/>
              </a:rPr>
              <a:t>Kemlerův</a:t>
            </a:r>
            <a:r>
              <a:rPr lang="cs-CZ" sz="2400" b="1" dirty="0" smtClean="0">
                <a:latin typeface="+mn-lt"/>
              </a:rPr>
              <a:t> kód)</a:t>
            </a:r>
            <a:endParaRPr lang="cs-CZ" sz="2400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526087" y="1556574"/>
            <a:ext cx="9139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Postačuje-li k označení nebezpečnosti látky </a:t>
            </a:r>
            <a:r>
              <a:rPr lang="cs-CZ" sz="2400" b="1" dirty="0"/>
              <a:t>jediná číslice,</a:t>
            </a:r>
            <a:r>
              <a:rPr lang="cs-CZ" sz="2400" dirty="0"/>
              <a:t> doplní se tato číslice na </a:t>
            </a:r>
            <a:r>
              <a:rPr lang="cs-CZ" sz="2400" b="1" dirty="0"/>
              <a:t>druhém místě nulou</a:t>
            </a:r>
            <a:r>
              <a:rPr lang="cs-CZ" sz="2400" dirty="0"/>
              <a:t>  - např. 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30</a:t>
            </a:r>
            <a:r>
              <a:rPr lang="cs-CZ" sz="2400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hořlavá </a:t>
            </a:r>
            <a:r>
              <a:rPr lang="cs-CZ" sz="2400" b="1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kapalina</a:t>
            </a:r>
          </a:p>
          <a:p>
            <a:endParaRPr lang="cs-CZ" sz="24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cs-CZ" sz="2400" b="1" dirty="0"/>
              <a:t>Zdvojení číslice</a:t>
            </a:r>
            <a:r>
              <a:rPr lang="cs-CZ" sz="2400" dirty="0"/>
              <a:t>  - představuje </a:t>
            </a:r>
            <a:r>
              <a:rPr lang="cs-CZ" sz="2400" b="1" dirty="0"/>
              <a:t>vyšší intenzitu</a:t>
            </a:r>
            <a:r>
              <a:rPr lang="cs-CZ" sz="2400" dirty="0"/>
              <a:t> příslušného nebezpečí např. 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33 - velmi hořlavá kapalina</a:t>
            </a:r>
          </a:p>
          <a:p>
            <a:endParaRPr lang="cs-CZ" sz="2400" b="1" dirty="0">
              <a:solidFill>
                <a:schemeClr val="accent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cs-CZ" sz="2400" b="1" dirty="0"/>
              <a:t>Speciální </a:t>
            </a:r>
            <a:r>
              <a:rPr lang="cs-CZ" sz="2400" dirty="0"/>
              <a:t>např</a:t>
            </a:r>
            <a:r>
              <a:rPr lang="cs-CZ" sz="2400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.: 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333 – </a:t>
            </a:r>
            <a:r>
              <a:rPr lang="cs-CZ" sz="2400" b="1" dirty="0" err="1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pyroformní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kapalina</a:t>
            </a:r>
            <a:r>
              <a:rPr lang="cs-CZ" sz="2400" dirty="0"/>
              <a:t>,</a:t>
            </a:r>
            <a:r>
              <a:rPr lang="cs-CZ" sz="2400" b="1" dirty="0"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606 – infekční látka </a:t>
            </a:r>
            <a:endParaRPr lang="cs-CZ" sz="2400" b="1" dirty="0" smtClean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cs-CZ" sz="2400" dirty="0" smtClean="0"/>
              <a:t>nebo</a:t>
            </a:r>
            <a:r>
              <a:rPr lang="cs-CZ" sz="2400" b="1" dirty="0" smtClean="0"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99 – jiné nebezpečné látky přepravované v zahřátém </a:t>
            </a:r>
            <a:r>
              <a:rPr lang="cs-CZ" sz="2400" b="1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stavu</a:t>
            </a:r>
          </a:p>
          <a:p>
            <a:endParaRPr lang="cs-CZ" sz="24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cs-CZ" sz="2400" dirty="0" smtClean="0"/>
              <a:t>Pokud </a:t>
            </a:r>
            <a:r>
              <a:rPr lang="cs-CZ" sz="2400" dirty="0"/>
              <a:t>je </a:t>
            </a:r>
            <a:r>
              <a:rPr lang="cs-CZ" sz="2400" b="1" dirty="0"/>
              <a:t>před identifikačním číslem nebezpečnosti</a:t>
            </a:r>
            <a:r>
              <a:rPr lang="cs-CZ" sz="2400" dirty="0"/>
              <a:t> uvedeno písmeno „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</a:t>
            </a:r>
            <a:r>
              <a:rPr lang="cs-CZ" sz="2400" dirty="0"/>
              <a:t>“ znamená to, že </a:t>
            </a:r>
            <a:r>
              <a:rPr lang="cs-CZ" sz="2400" b="1" dirty="0"/>
              <a:t>látka nebezpečně reaguje s vodou</a:t>
            </a:r>
            <a:r>
              <a:rPr lang="cs-CZ" sz="2400" dirty="0"/>
              <a:t>. </a:t>
            </a:r>
          </a:p>
          <a:p>
            <a:pPr>
              <a:buNone/>
            </a:pPr>
            <a:r>
              <a:rPr lang="cs-CZ" sz="2400" dirty="0"/>
              <a:t>    např.: 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X886 silně žíravá látka, toxická, nebezpečně reagující s vodou</a:t>
            </a:r>
          </a:p>
        </p:txBody>
      </p:sp>
    </p:spTree>
    <p:extLst>
      <p:ext uri="{BB962C8B-B14F-4D97-AF65-F5344CB8AC3E}">
        <p14:creationId xmlns:p14="http://schemas.microsoft.com/office/powerpoint/2010/main" val="11257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 doprava 12"/>
          <p:cNvSpPr/>
          <p:nvPr/>
        </p:nvSpPr>
        <p:spPr>
          <a:xfrm>
            <a:off x="7105023" y="2041336"/>
            <a:ext cx="1519707" cy="6764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3554748" y="2091812"/>
            <a:ext cx="1519707" cy="6764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402448"/>
            <a:ext cx="10084158" cy="83464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SCHÉMA UŽIVATELSKÉHO ŘETĚZCE</a:t>
            </a:r>
            <a:endParaRPr lang="cs-CZ" sz="2400" b="1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48673" y="2214264"/>
            <a:ext cx="173864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NCHLS</a:t>
            </a:r>
            <a:r>
              <a:rPr lang="cs-CZ" sz="2400" b="1" dirty="0" smtClean="0"/>
              <a:t> / </a:t>
            </a:r>
            <a:r>
              <a:rPr lang="cs-CZ" sz="2400" b="1" dirty="0" err="1" smtClean="0"/>
              <a:t>ZL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93762" y="2248190"/>
            <a:ext cx="1738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přeprava </a:t>
            </a:r>
            <a:r>
              <a:rPr lang="cs-CZ" b="1" dirty="0" err="1" smtClean="0"/>
              <a:t>ADR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48673" y="1844932"/>
            <a:ext cx="1738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DODAVATEL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9001" y="1787862"/>
            <a:ext cx="173864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NCHLS</a:t>
            </a:r>
            <a:r>
              <a:rPr lang="cs-CZ" sz="2400" b="1" dirty="0" smtClean="0"/>
              <a:t> / </a:t>
            </a:r>
            <a:r>
              <a:rPr lang="cs-CZ" sz="2400" b="1" dirty="0" err="1" smtClean="0"/>
              <a:t>ZL</a:t>
            </a:r>
            <a:endParaRPr lang="cs-CZ" sz="2400" b="1" dirty="0" smtClean="0"/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NO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89130" y="1429803"/>
            <a:ext cx="22441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UŽIVATEL / PŮVODCE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852257" y="2143069"/>
            <a:ext cx="173864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NO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24730" y="1758885"/>
            <a:ext cx="21937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OPRÁVNĚNÁ  OSOBA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50476" y="2186335"/>
            <a:ext cx="1738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přeprava </a:t>
            </a:r>
            <a:r>
              <a:rPr lang="cs-CZ" b="1" dirty="0" err="1" smtClean="0"/>
              <a:t>ADR</a:t>
            </a:r>
            <a:endParaRPr lang="cs-CZ" b="1" dirty="0"/>
          </a:p>
        </p:txBody>
      </p:sp>
      <p:sp>
        <p:nvSpPr>
          <p:cNvPr id="14" name="Šipka dolů 13"/>
          <p:cNvSpPr/>
          <p:nvPr/>
        </p:nvSpPr>
        <p:spPr>
          <a:xfrm>
            <a:off x="5993147" y="2225068"/>
            <a:ext cx="193183" cy="3693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6014611" y="3061224"/>
            <a:ext cx="193183" cy="3693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393762" y="3507139"/>
            <a:ext cx="545977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smtClean="0"/>
              <a:t>Nařízení (ES) </a:t>
            </a:r>
            <a:r>
              <a:rPr lang="cs-CZ" dirty="0" smtClean="0"/>
              <a:t>č. 1907/2006 </a:t>
            </a:r>
            <a:r>
              <a:rPr lang="cs-CZ" b="1" dirty="0" err="1" smtClean="0"/>
              <a:t>REACH</a:t>
            </a:r>
            <a:r>
              <a:rPr lang="cs-CZ" b="1" dirty="0" smtClean="0"/>
              <a:t> </a:t>
            </a:r>
            <a:r>
              <a:rPr lang="cs-CZ" dirty="0" smtClean="0"/>
              <a:t>a 1272/2008 </a:t>
            </a:r>
            <a:r>
              <a:rPr lang="cs-CZ" b="1" dirty="0" err="1" smtClean="0"/>
              <a:t>CLP</a:t>
            </a:r>
            <a:r>
              <a:rPr lang="cs-CZ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cs-CZ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3406462" y="4823898"/>
            <a:ext cx="5459774" cy="37135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/>
              <a:t>Havarijní plán </a:t>
            </a:r>
            <a:r>
              <a:rPr lang="cs-CZ" dirty="0" smtClean="0"/>
              <a:t>– 254/2001 Sb., 450/2005 Sb.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12903" y="5274997"/>
            <a:ext cx="5464935" cy="37135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/>
              <a:t>Zařazení objektu </a:t>
            </a:r>
            <a:r>
              <a:rPr lang="cs-CZ" dirty="0" smtClean="0"/>
              <a:t>– 224/2015 </a:t>
            </a:r>
            <a:r>
              <a:rPr lang="cs-CZ" dirty="0" err="1" smtClean="0"/>
              <a:t>Sbs</a:t>
            </a:r>
            <a:r>
              <a:rPr lang="cs-CZ" dirty="0" smtClean="0"/>
              <a:t>..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412903" y="5710636"/>
            <a:ext cx="5468011" cy="37135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/>
              <a:t>Zhodnocení rizik ekologické újmy </a:t>
            </a:r>
            <a:r>
              <a:rPr lang="cs-CZ" dirty="0" smtClean="0"/>
              <a:t>– 167/2008 Sb.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12903" y="6220313"/>
            <a:ext cx="5468011" cy="37135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/>
              <a:t> ... školení, skladování, bezpečnostní poradce, ...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406462" y="3937576"/>
            <a:ext cx="545977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/>
              <a:t>Evidence odpadů/hlášení </a:t>
            </a:r>
            <a:r>
              <a:rPr lang="cs-CZ" dirty="0" smtClean="0"/>
              <a:t>– 541/2020 Sb., 273/2021 Sb.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406462" y="4377813"/>
            <a:ext cx="545977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/>
              <a:t>Dohoda </a:t>
            </a:r>
            <a:r>
              <a:rPr lang="cs-CZ" b="1" dirty="0" err="1" smtClean="0"/>
              <a:t>ADR</a:t>
            </a:r>
            <a:r>
              <a:rPr lang="cs-CZ" b="1" dirty="0" smtClean="0"/>
              <a:t> </a:t>
            </a:r>
            <a:r>
              <a:rPr lang="cs-CZ" dirty="0" smtClean="0"/>
              <a:t>– Sdělení MZV č. 15/2023 </a:t>
            </a:r>
            <a:r>
              <a:rPr lang="cs-CZ" dirty="0" err="1" smtClean="0"/>
              <a:t>Sb.m.s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Značení dopravních jednotek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53921" y="1543220"/>
            <a:ext cx="10084158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    </a:t>
            </a:r>
            <a:r>
              <a:rPr lang="cs-CZ" sz="2800" dirty="0" smtClean="0"/>
              <a:t>Tabulky se umísťují </a:t>
            </a:r>
            <a:r>
              <a:rPr lang="cs-CZ" sz="2800" b="1" dirty="0" smtClean="0"/>
              <a:t>kolmo k podélné ose dopravní jednotky </a:t>
            </a:r>
            <a:r>
              <a:rPr lang="cs-CZ" sz="2800" dirty="0" smtClean="0"/>
              <a:t>jedna na </a:t>
            </a:r>
            <a:r>
              <a:rPr lang="cs-CZ" sz="2800" b="1" dirty="0" smtClean="0"/>
              <a:t>přední</a:t>
            </a:r>
            <a:r>
              <a:rPr lang="cs-CZ" sz="2800" dirty="0" smtClean="0"/>
              <a:t>, druhá na </a:t>
            </a:r>
            <a:r>
              <a:rPr lang="cs-CZ" sz="2800" b="1" dirty="0" smtClean="0"/>
              <a:t>zdaní stranu</a:t>
            </a:r>
            <a:r>
              <a:rPr lang="cs-CZ" sz="2800" dirty="0" smtClean="0"/>
              <a:t> dopravní jednotky tak, aby byly </a:t>
            </a:r>
            <a:r>
              <a:rPr lang="cs-CZ" sz="2800" b="1" dirty="0" smtClean="0"/>
              <a:t>zřetelně viditelné.</a:t>
            </a:r>
            <a:endParaRPr lang="cs-CZ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330" y="3217429"/>
            <a:ext cx="42453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53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Značení dopravních jednotek</a:t>
            </a:r>
            <a:endParaRPr lang="cs-CZ" sz="2400" b="1" dirty="0"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257822" y="1657067"/>
            <a:ext cx="9676356" cy="101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    Při označení vozidla nebo kontejneru velkými bezpečnostními značkami se umisťují na </a:t>
            </a:r>
            <a:r>
              <a:rPr lang="cs-CZ" sz="2800" b="1" dirty="0" smtClean="0"/>
              <a:t>obě boční</a:t>
            </a:r>
            <a:r>
              <a:rPr lang="cs-CZ" sz="2800" dirty="0" smtClean="0"/>
              <a:t> strany a </a:t>
            </a:r>
            <a:r>
              <a:rPr lang="cs-CZ" sz="2800" b="1" dirty="0" smtClean="0"/>
              <a:t>dozadu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319" y="2886933"/>
            <a:ext cx="43640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28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Přepravní obaly</a:t>
            </a:r>
            <a:endParaRPr lang="cs-CZ" sz="2400" b="1" dirty="0"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346547" y="1637779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    </a:t>
            </a:r>
            <a:r>
              <a:rPr lang="cs-CZ" sz="2800" dirty="0" smtClean="0"/>
              <a:t>Každý přepravní obal musí odpovídat konstrukčním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dirty="0"/>
              <a:t> </a:t>
            </a:r>
            <a:r>
              <a:rPr lang="cs-CZ" sz="2800" dirty="0" smtClean="0"/>
              <a:t>   provedením typu </a:t>
            </a:r>
            <a:r>
              <a:rPr lang="cs-CZ" sz="2800" b="1" dirty="0" smtClean="0"/>
              <a:t>úspěšně vyzkoušenému</a:t>
            </a:r>
            <a:r>
              <a:rPr lang="cs-CZ" sz="2800" dirty="0" smtClean="0"/>
              <a:t> v souladu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dirty="0"/>
              <a:t> </a:t>
            </a:r>
            <a:r>
              <a:rPr lang="cs-CZ" sz="2800" dirty="0" smtClean="0"/>
              <a:t>   s </a:t>
            </a:r>
            <a:r>
              <a:rPr lang="cs-CZ" sz="2800" dirty="0" err="1" smtClean="0"/>
              <a:t>ADR</a:t>
            </a:r>
            <a:r>
              <a:rPr lang="cs-CZ" sz="2800" dirty="0" smtClean="0"/>
              <a:t>.  </a:t>
            </a:r>
            <a:endParaRPr lang="cs-CZ" sz="2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317943" y="3323702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cs-CZ" sz="2800" dirty="0" smtClean="0"/>
              <a:t>Takový </a:t>
            </a:r>
            <a:r>
              <a:rPr lang="cs-CZ" sz="2800" dirty="0"/>
              <a:t>obal </a:t>
            </a:r>
            <a:r>
              <a:rPr lang="cs-CZ" sz="2800" dirty="0" smtClean="0"/>
              <a:t>je opatřen </a:t>
            </a:r>
            <a:r>
              <a:rPr lang="cs-CZ" sz="2800" dirty="0"/>
              <a:t>označením, které je trvanlivé, dobře viditelné, v rozměru přiměřeném velikosti obalu např.: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317943" y="4966776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lang="cs-CZ" sz="2800" b="1" dirty="0" smtClean="0"/>
              <a:t>1A1/Y1,4/150/98/CZ/MV-IMET 4026</a:t>
            </a:r>
            <a:endParaRPr lang="cs-CZ" sz="2800" b="1" dirty="0"/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r>
              <a:rPr lang="cs-CZ" sz="2800" b="1" dirty="0" smtClean="0"/>
              <a:t>           3H1/X1,9/250/02/B/AST-905304</a:t>
            </a:r>
            <a:r>
              <a:rPr lang="cs-CZ" sz="2800" dirty="0" smtClean="0"/>
              <a:t>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31026"/>
              </p:ext>
            </p:extLst>
          </p:nvPr>
        </p:nvGraphicFramePr>
        <p:xfrm>
          <a:off x="1960885" y="5966908"/>
          <a:ext cx="6429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esigner 4.1 Drawing" r:id="rId3" imgW="552240" imgH="552240" progId="MgxDesigner">
                  <p:embed/>
                </p:oleObj>
              </mc:Choice>
              <mc:Fallback>
                <p:oleObj name="Designer 4.1 Drawing" r:id="rId3" imgW="552240" imgH="552240" progId="MgxDesign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885" y="5966908"/>
                        <a:ext cx="6429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51715"/>
              </p:ext>
            </p:extLst>
          </p:nvPr>
        </p:nvGraphicFramePr>
        <p:xfrm>
          <a:off x="1960885" y="5095363"/>
          <a:ext cx="6429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Designer 4.1 Drawing" r:id="rId5" imgW="552240" imgH="552240" progId="MgxDesigner">
                  <p:embed/>
                </p:oleObj>
              </mc:Choice>
              <mc:Fallback>
                <p:oleObj name="Designer 4.1 Drawing" r:id="rId5" imgW="552240" imgH="552240" progId="MgxDesign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885" y="5095363"/>
                        <a:ext cx="6429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9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Přepravní obaly</a:t>
            </a:r>
            <a:endParaRPr lang="cs-CZ" sz="2400" b="1" dirty="0">
              <a:latin typeface="+mn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1" y="1751190"/>
            <a:ext cx="3493328" cy="30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ástupný symbol pro obsah 2"/>
          <p:cNvSpPr txBox="1">
            <a:spLocks/>
          </p:cNvSpPr>
          <p:nvPr/>
        </p:nvSpPr>
        <p:spPr>
          <a:xfrm>
            <a:off x="1053921" y="1366861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 značení kusů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užívají malé bezpečnostní značky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053921" y="1994367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Na kus se umísťuje i 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příslušný UN kód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/>
              <a:t>    přepravované položky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např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UN 12O3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3306"/>
              </p:ext>
            </p:extLst>
          </p:nvPr>
        </p:nvGraphicFramePr>
        <p:xfrm>
          <a:off x="3839912" y="3226871"/>
          <a:ext cx="4512176" cy="355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esigner 4.1 Drawing" r:id="rId4" imgW="5691240" imgH="4490280" progId="MgxDesigner">
                  <p:embed/>
                </p:oleObj>
              </mc:Choice>
              <mc:Fallback>
                <p:oleObj name="Designer 4.1 Drawing" r:id="rId4" imgW="5691240" imgH="4490280" progId="MgxDesign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912" y="3226871"/>
                        <a:ext cx="4512176" cy="35543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Přepravní obaly</a:t>
            </a:r>
            <a:endParaRPr lang="cs-CZ" sz="2400" b="1" dirty="0">
              <a:latin typeface="+mn-lt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81200" y="1414650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dirty="0" smtClean="0"/>
              <a:t>Pro účely balení jsou nebezpečné látky zpravidla   zařazovány do </a:t>
            </a:r>
            <a:r>
              <a:rPr lang="cs-CZ" sz="2800" b="1" dirty="0" smtClean="0"/>
              <a:t>obalových skupin</a:t>
            </a:r>
            <a:r>
              <a:rPr lang="cs-CZ" sz="2800" dirty="0" smtClean="0"/>
              <a:t>:</a:t>
            </a:r>
          </a:p>
          <a:p>
            <a:pPr algn="l"/>
            <a:r>
              <a:rPr lang="cs-CZ" sz="2800" b="1" dirty="0" smtClean="0"/>
              <a:t>Obalová skupina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dirty="0" smtClean="0"/>
              <a:t>:		Látky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velmi</a:t>
            </a:r>
            <a:r>
              <a:rPr lang="cs-CZ" sz="2800" dirty="0" smtClean="0"/>
              <a:t> nebezpečné</a:t>
            </a:r>
          </a:p>
          <a:p>
            <a:pPr algn="l"/>
            <a:r>
              <a:rPr lang="cs-CZ" sz="2800" b="1" dirty="0" smtClean="0"/>
              <a:t>Obalová skupina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sz="2800" dirty="0" smtClean="0"/>
              <a:t>:	Látky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středně</a:t>
            </a:r>
            <a:r>
              <a:rPr lang="cs-CZ" sz="2800" dirty="0" smtClean="0"/>
              <a:t> nebezpečné</a:t>
            </a:r>
          </a:p>
          <a:p>
            <a:pPr algn="l"/>
            <a:r>
              <a:rPr lang="cs-CZ" sz="2800" b="1" dirty="0" smtClean="0"/>
              <a:t>Obalová skupina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cs-CZ" sz="2800" dirty="0" smtClean="0"/>
              <a:t>:	Látky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málo</a:t>
            </a:r>
            <a:r>
              <a:rPr lang="cs-CZ" sz="2800" b="1" dirty="0" smtClean="0"/>
              <a:t> </a:t>
            </a:r>
            <a:r>
              <a:rPr lang="cs-CZ" sz="2800" dirty="0" smtClean="0"/>
              <a:t>nebezpečné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839532" y="4248716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800" dirty="0"/>
              <a:t> </a:t>
            </a:r>
            <a:r>
              <a:rPr lang="cs-CZ" sz="2800" dirty="0" smtClean="0"/>
              <a:t> Písmena X, Y, Z v kódu obalu označují obalovou  </a:t>
            </a:r>
          </a:p>
          <a:p>
            <a:r>
              <a:rPr lang="cs-CZ" sz="2800" dirty="0" smtClean="0"/>
              <a:t>  skupinu, pro kterou byl obal odzkoušen:</a:t>
            </a:r>
          </a:p>
          <a:p>
            <a:pPr>
              <a:buNone/>
            </a:pPr>
            <a:r>
              <a:rPr lang="cs-CZ" sz="2800" dirty="0" smtClean="0">
                <a:effectLst/>
              </a:rPr>
              <a:t>             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2800" b="1" dirty="0" smtClean="0">
                <a:effectLst/>
              </a:rPr>
              <a:t>  </a:t>
            </a:r>
            <a:r>
              <a:rPr lang="cs-CZ" sz="2800" dirty="0" smtClean="0">
                <a:effectLst/>
              </a:rPr>
              <a:t>pro obalovou skupinu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dirty="0" smtClean="0">
                <a:effectLst/>
              </a:rPr>
              <a:t>,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sz="2800" dirty="0" smtClean="0">
                <a:effectLst/>
              </a:rPr>
              <a:t>,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cs-CZ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sz="2800" b="1" dirty="0" smtClean="0">
                <a:effectLst/>
              </a:rPr>
              <a:t>             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effectLst/>
              </a:rPr>
              <a:t> </a:t>
            </a:r>
            <a:r>
              <a:rPr lang="cs-CZ" sz="2800" dirty="0" smtClean="0">
                <a:effectLst/>
              </a:rPr>
              <a:t>pro obalovou skupinu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sz="2800" dirty="0" smtClean="0">
                <a:effectLst/>
              </a:rPr>
              <a:t> a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cs-CZ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sz="2800" b="1" dirty="0" smtClean="0">
                <a:effectLst/>
              </a:rPr>
              <a:t>             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2800" b="1" dirty="0" smtClean="0">
                <a:effectLst/>
              </a:rPr>
              <a:t> </a:t>
            </a:r>
            <a:r>
              <a:rPr lang="cs-CZ" sz="2800" dirty="0" smtClean="0">
                <a:effectLst/>
              </a:rPr>
              <a:t>pouze pro obalovou skupinu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cs-CZ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1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Přeprava kusových zásilek – „</a:t>
            </a:r>
            <a:r>
              <a:rPr lang="cs-CZ" sz="2400" b="1" dirty="0" err="1" smtClean="0">
                <a:latin typeface="+mn-lt"/>
              </a:rPr>
              <a:t>PODLIMIT</a:t>
            </a:r>
            <a:r>
              <a:rPr lang="cs-CZ" sz="2400" b="1" dirty="0" smtClean="0">
                <a:latin typeface="+mn-lt"/>
              </a:rPr>
              <a:t>“</a:t>
            </a:r>
            <a:endParaRPr lang="cs-CZ" sz="2400" b="1" dirty="0">
              <a:latin typeface="+mn-lt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81200" y="154251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Vynětí z platnosti pro množství přepravované jednou dopravní jednotkou – tzv. přeprava </a:t>
            </a:r>
            <a:r>
              <a:rPr lang="cs-CZ" b="1" dirty="0" smtClean="0"/>
              <a:t>podlimitního množství </a:t>
            </a:r>
            <a:r>
              <a:rPr lang="cs-CZ" dirty="0" smtClean="0"/>
              <a:t>se vztahuje pouze na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kusovou</a:t>
            </a:r>
            <a:r>
              <a:rPr lang="cs-CZ" dirty="0" smtClean="0"/>
              <a:t> přepravu nebezpečných věcí.</a:t>
            </a:r>
          </a:p>
          <a:p>
            <a:pPr algn="l"/>
            <a:endParaRPr lang="cs-CZ" sz="1600" dirty="0" smtClean="0"/>
          </a:p>
          <a:p>
            <a:pPr algn="l"/>
            <a:r>
              <a:rPr lang="cs-CZ" dirty="0" smtClean="0"/>
              <a:t>Nebezpečné věci jsou pro tento účel zařazeny do přepravních kategorií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  <a:r>
              <a:rPr lang="cs-CZ" dirty="0" smtClean="0"/>
              <a:t>,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cs-CZ" dirty="0" smtClean="0"/>
              <a:t>, a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dirty="0" smtClean="0"/>
              <a:t> , jak je uvedeno ve sloupci (15) tabulky A kapitoly 3.2.</a:t>
            </a:r>
          </a:p>
          <a:p>
            <a:pPr algn="l"/>
            <a:endParaRPr lang="cs-CZ" sz="1500" dirty="0" smtClean="0"/>
          </a:p>
          <a:p>
            <a:pPr algn="l"/>
            <a:r>
              <a:rPr lang="cs-CZ" dirty="0" smtClean="0"/>
              <a:t>Je-li nebezpečná věc zařazena do kategorie </a:t>
            </a:r>
            <a:r>
              <a:rPr lang="cs-CZ" b="1" dirty="0" smtClean="0"/>
              <a:t>0</a:t>
            </a:r>
            <a:r>
              <a:rPr lang="cs-CZ" dirty="0" smtClean="0"/>
              <a:t>, </a:t>
            </a:r>
            <a:r>
              <a:rPr lang="cs-CZ" u="sng" dirty="0" smtClean="0"/>
              <a:t>nelze tento způsob přepravy uplatnit</a:t>
            </a:r>
            <a:r>
              <a:rPr lang="cs-CZ" dirty="0" smtClean="0"/>
              <a:t> a dohoda </a:t>
            </a:r>
            <a:r>
              <a:rPr lang="cs-CZ" b="1" dirty="0" err="1" smtClean="0"/>
              <a:t>ADR</a:t>
            </a:r>
            <a:r>
              <a:rPr lang="cs-CZ" b="1" dirty="0" smtClean="0"/>
              <a:t> zde platí v plném rozsahu</a:t>
            </a:r>
            <a:r>
              <a:rPr lang="cs-CZ" dirty="0" smtClean="0"/>
              <a:t>. Kategorie </a:t>
            </a:r>
            <a:r>
              <a:rPr lang="cs-CZ" b="1" dirty="0" smtClean="0"/>
              <a:t>4 </a:t>
            </a:r>
            <a:r>
              <a:rPr lang="cs-CZ" dirty="0" smtClean="0"/>
              <a:t>je tzv. </a:t>
            </a:r>
            <a:r>
              <a:rPr lang="cs-CZ" b="1" dirty="0" smtClean="0"/>
              <a:t>„ bez omezení“</a:t>
            </a:r>
          </a:p>
          <a:p>
            <a:pPr algn="l"/>
            <a:endParaRPr lang="cs-CZ" sz="1600" dirty="0" smtClean="0"/>
          </a:p>
          <a:p>
            <a:pPr algn="l"/>
            <a:r>
              <a:rPr lang="cs-CZ" dirty="0" smtClean="0"/>
              <a:t>Pro ostatní kategorie jsou stanoveny množstevní limity.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Přeprava kusových zásilek – „</a:t>
            </a:r>
            <a:r>
              <a:rPr lang="cs-CZ" sz="2400" b="1" dirty="0" err="1" smtClean="0">
                <a:latin typeface="+mn-lt"/>
              </a:rPr>
              <a:t>PODLIMIT</a:t>
            </a:r>
            <a:r>
              <a:rPr lang="cs-CZ" sz="2400" b="1" dirty="0" smtClean="0">
                <a:latin typeface="+mn-lt"/>
              </a:rPr>
              <a:t>“</a:t>
            </a:r>
            <a:endParaRPr lang="cs-CZ" sz="2400" b="1" dirty="0">
              <a:latin typeface="+mn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81550"/>
              </p:ext>
            </p:extLst>
          </p:nvPr>
        </p:nvGraphicFramePr>
        <p:xfrm>
          <a:off x="2279576" y="1654577"/>
          <a:ext cx="7632848" cy="484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Přepravní kategorie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Stanovený limit [ l nebo kg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]</a:t>
                      </a:r>
                      <a:endParaRPr lang="cs-CZ" sz="2000" dirty="0"/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333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1000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Bez omezení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1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Povinnosti hlavních účastníků přepravního řetězce</a:t>
            </a:r>
            <a:endParaRPr lang="cs-CZ" sz="2400" b="1" dirty="0"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81199" y="21903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cs-CZ" sz="2000" dirty="0" smtClean="0"/>
              <a:t> přesvědčit se, že </a:t>
            </a:r>
            <a:r>
              <a:rPr lang="cs-CZ" sz="2000" b="1" dirty="0" smtClean="0"/>
              <a:t>nebezpečné věci jsou zařazeny a připuštěny k přepravě podle </a:t>
            </a:r>
            <a:r>
              <a:rPr lang="cs-CZ" sz="2000" b="1" dirty="0" err="1" smtClean="0"/>
              <a:t>ADR</a:t>
            </a:r>
            <a:r>
              <a:rPr lang="cs-CZ" sz="2000" b="1" dirty="0" smtClean="0"/>
              <a:t>;</a:t>
            </a:r>
            <a:endParaRPr lang="cs-CZ" sz="2000" dirty="0" smtClean="0"/>
          </a:p>
          <a:p>
            <a:pPr algn="l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r>
              <a:rPr lang="cs-CZ" sz="2000" dirty="0" smtClean="0"/>
              <a:t> </a:t>
            </a:r>
            <a:r>
              <a:rPr lang="cs-CZ" sz="2000" b="1" dirty="0" smtClean="0"/>
              <a:t>předat dopravci </a:t>
            </a:r>
            <a:r>
              <a:rPr lang="cs-CZ" sz="2000" b="1" u="sng" dirty="0" smtClean="0"/>
              <a:t>ve sledovatelné formě </a:t>
            </a:r>
            <a:r>
              <a:rPr lang="cs-CZ" sz="2000" b="1" dirty="0" smtClean="0"/>
              <a:t>informace a údaje </a:t>
            </a:r>
            <a:r>
              <a:rPr lang="cs-CZ" sz="2000" dirty="0" smtClean="0"/>
              <a:t>a popřípadě přepravní a průvodní doklady (povolení, schválení, oznámení, osvědčení atd.), zejména s ohledem na ustanovení kapitoly 5.4 a tabulek v části 3</a:t>
            </a:r>
          </a:p>
          <a:p>
            <a:pPr algn="l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r>
              <a:rPr lang="cs-CZ" sz="2000" dirty="0" smtClean="0"/>
              <a:t> </a:t>
            </a:r>
            <a:r>
              <a:rPr lang="cs-CZ" sz="2000" b="1" dirty="0" smtClean="0"/>
              <a:t>použít pouze obaly, cisterny a vozidla schválené a vhodné pro přepravu dotyčných látek a označené podle </a:t>
            </a:r>
            <a:r>
              <a:rPr lang="cs-CZ" sz="2000" b="1" dirty="0" err="1" smtClean="0"/>
              <a:t>ADR</a:t>
            </a:r>
            <a:r>
              <a:rPr lang="cs-CZ" sz="2000" b="1" dirty="0" smtClean="0"/>
              <a:t>;</a:t>
            </a:r>
            <a:endParaRPr lang="cs-CZ" sz="2000" dirty="0" smtClean="0"/>
          </a:p>
          <a:p>
            <a:pPr algn="l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r>
              <a:rPr lang="cs-CZ" sz="2000" dirty="0" smtClean="0"/>
              <a:t> splnit požadavky týkající se </a:t>
            </a:r>
            <a:r>
              <a:rPr lang="cs-CZ" sz="2000" b="1" dirty="0" smtClean="0"/>
              <a:t>způsobu odesílání a omezení přepravy</a:t>
            </a:r>
            <a:r>
              <a:rPr lang="cs-CZ" sz="2000" dirty="0" smtClean="0"/>
              <a:t>;</a:t>
            </a:r>
          </a:p>
          <a:p>
            <a:pPr algn="l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2000" dirty="0" smtClean="0"/>
              <a:t>ajistit aby i </a:t>
            </a:r>
            <a:r>
              <a:rPr lang="cs-CZ" sz="2000" b="1" dirty="0" smtClean="0"/>
              <a:t>prázdné nevyčištěné kontejnery, cisterny a vozidla </a:t>
            </a:r>
            <a:r>
              <a:rPr lang="cs-CZ" sz="2000" dirty="0" smtClean="0"/>
              <a:t>byly příslušně </a:t>
            </a:r>
            <a:r>
              <a:rPr lang="cs-CZ" sz="2000" b="1" dirty="0" smtClean="0"/>
              <a:t>označeny a opatřeny bezpečnostními značkami;</a:t>
            </a:r>
          </a:p>
          <a:p>
            <a:pPr algn="l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používá služeb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jiných účastníků </a:t>
            </a:r>
            <a:r>
              <a:rPr lang="cs-CZ" sz="2000" dirty="0" smtClean="0"/>
              <a:t>(balič, nakládce, plnič atd.) učinit přiměřená opatření, aby zásilka splňovala předpisy </a:t>
            </a:r>
            <a:r>
              <a:rPr lang="cs-CZ" sz="2000" dirty="0" err="1" smtClean="0"/>
              <a:t>ADR</a:t>
            </a:r>
            <a:endParaRPr lang="cs-CZ" sz="2000" dirty="0" smtClean="0"/>
          </a:p>
          <a:p>
            <a:pPr algn="l"/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4876210" y="1445434"/>
            <a:ext cx="243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ODESILATEL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Povinnosti hlavních účastníků přepravního řetězce</a:t>
            </a:r>
            <a:endParaRPr lang="cs-CZ" sz="2400" b="1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54019" y="1376266"/>
            <a:ext cx="228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DOPRAVCE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81198" y="2022597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smtClean="0"/>
              <a:t>a) ověřit si</a:t>
            </a:r>
            <a:r>
              <a:rPr lang="cs-CZ" sz="2000" smtClean="0"/>
              <a:t>, nebezpečné věci, které se mají přepravovat, </a:t>
            </a:r>
            <a:r>
              <a:rPr lang="cs-CZ" sz="2000" b="1" smtClean="0"/>
              <a:t>je dovoleno přepravovat podle ADR</a:t>
            </a:r>
            <a:r>
              <a:rPr lang="cs-CZ" sz="2000" smtClean="0"/>
              <a:t>;</a:t>
            </a:r>
          </a:p>
          <a:p>
            <a:pPr algn="l"/>
            <a:r>
              <a:rPr lang="cs-CZ" sz="2000" b="1" smtClean="0"/>
              <a:t>b)</a:t>
            </a:r>
            <a:r>
              <a:rPr lang="cs-CZ" sz="2000" smtClean="0"/>
              <a:t> přesvědčit se, že </a:t>
            </a:r>
            <a:r>
              <a:rPr lang="cs-CZ" sz="2000" b="1" smtClean="0"/>
              <a:t>předepsané předpisy jsou v dopravní jednotce </a:t>
            </a:r>
            <a:r>
              <a:rPr lang="cs-CZ" sz="2000" smtClean="0"/>
              <a:t>(u písemných pokynů se musí přesvědčit, že jim osádka porozuměla a je schopna podle nich správně postupovat);</a:t>
            </a:r>
          </a:p>
          <a:p>
            <a:pPr algn="l"/>
            <a:r>
              <a:rPr lang="cs-CZ" sz="2000" b="1" smtClean="0"/>
              <a:t>c) </a:t>
            </a:r>
            <a:r>
              <a:rPr lang="cs-CZ" sz="2000" smtClean="0"/>
              <a:t>vizuálně se přesvědčit, že </a:t>
            </a:r>
            <a:r>
              <a:rPr lang="cs-CZ" sz="2000" b="1" smtClean="0"/>
              <a:t>vozidla a náklad jsou bez viditelných závad</a:t>
            </a:r>
            <a:r>
              <a:rPr lang="cs-CZ" sz="2000" smtClean="0"/>
              <a:t>, ….</a:t>
            </a:r>
          </a:p>
          <a:p>
            <a:pPr algn="l"/>
            <a:r>
              <a:rPr lang="cs-CZ" sz="2000" b="1" smtClean="0"/>
              <a:t>d)</a:t>
            </a:r>
            <a:r>
              <a:rPr lang="cs-CZ" sz="2000" smtClean="0"/>
              <a:t> přesvědčit se, že cisterny a bateriová vozidla mají </a:t>
            </a:r>
            <a:r>
              <a:rPr lang="cs-CZ" sz="2000" b="1" smtClean="0"/>
              <a:t>platnou zkoušku </a:t>
            </a:r>
            <a:r>
              <a:rPr lang="cs-CZ" sz="2000" smtClean="0"/>
              <a:t>(neprošlo datum)</a:t>
            </a:r>
          </a:p>
          <a:p>
            <a:pPr algn="l"/>
            <a:r>
              <a:rPr lang="cs-CZ" sz="2000" b="1" smtClean="0"/>
              <a:t>e) </a:t>
            </a:r>
            <a:r>
              <a:rPr lang="cs-CZ" sz="2000" smtClean="0"/>
              <a:t>přesvědčit se, že </a:t>
            </a:r>
            <a:r>
              <a:rPr lang="cs-CZ" sz="2000" b="1" smtClean="0"/>
              <a:t>vozidla nejsou přetížena</a:t>
            </a:r>
          </a:p>
          <a:p>
            <a:pPr algn="l"/>
            <a:r>
              <a:rPr lang="cs-CZ" sz="2000" b="1" smtClean="0"/>
              <a:t>f)</a:t>
            </a:r>
            <a:r>
              <a:rPr lang="cs-CZ" sz="2000" smtClean="0"/>
              <a:t> přesvědčit se, že na vozidle jsou předepsané </a:t>
            </a:r>
            <a:r>
              <a:rPr lang="cs-CZ" sz="2000" b="1" smtClean="0"/>
              <a:t>velké bezpečnostní značky a označení</a:t>
            </a:r>
          </a:p>
          <a:p>
            <a:pPr algn="l"/>
            <a:r>
              <a:rPr lang="cs-CZ" sz="2000" b="1" smtClean="0"/>
              <a:t>g)</a:t>
            </a:r>
            <a:r>
              <a:rPr lang="cs-CZ" sz="2000" smtClean="0"/>
              <a:t> přesvědčit se, že ve vozidle je </a:t>
            </a:r>
            <a:r>
              <a:rPr lang="cs-CZ" sz="2000" b="1" smtClean="0"/>
              <a:t>výbava předepsaná </a:t>
            </a:r>
            <a:r>
              <a:rPr lang="cs-CZ" sz="2000" smtClean="0"/>
              <a:t>v písemných pokynech pro řidiče</a:t>
            </a:r>
          </a:p>
          <a:p>
            <a:pPr algn="l"/>
            <a:r>
              <a:rPr lang="cs-CZ" sz="2000" b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dopravce zjistí porušení předpisů ADR, nesmí zásilku přepravit</a:t>
            </a:r>
          </a:p>
          <a:p>
            <a:pPr algn="l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524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Povinnosti hlavních účastníků přepravního řetězce</a:t>
            </a:r>
            <a:endParaRPr lang="cs-CZ" sz="2400" b="1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65108" y="1270500"/>
            <a:ext cx="206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PŘÍJEMCE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921" y="1978837"/>
            <a:ext cx="8229600" cy="195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/>
              <a:t>     Musí zejména:</a:t>
            </a:r>
          </a:p>
          <a:p>
            <a:pPr algn="l"/>
            <a:r>
              <a:rPr lang="cs-CZ" sz="2000" dirty="0" smtClean="0"/>
              <a:t>nezdržovat bez pádných důvodů </a:t>
            </a:r>
            <a:r>
              <a:rPr lang="cs-CZ" sz="2000" b="1" dirty="0" smtClean="0"/>
              <a:t>převzetí věcí </a:t>
            </a:r>
            <a:r>
              <a:rPr lang="cs-CZ" sz="2000" dirty="0" smtClean="0"/>
              <a:t>a po vykládce ověřit, že jsou dodrženy předpisy </a:t>
            </a:r>
            <a:r>
              <a:rPr lang="cs-CZ" sz="2000" dirty="0" err="1" smtClean="0"/>
              <a:t>ADR</a:t>
            </a:r>
            <a:r>
              <a:rPr lang="cs-CZ" sz="2000" dirty="0" smtClean="0"/>
              <a:t>, které se ho týkají</a:t>
            </a:r>
            <a:endParaRPr lang="cs-CZ" sz="2000" b="1" dirty="0" smtClean="0"/>
          </a:p>
          <a:p>
            <a:pPr algn="l"/>
            <a:r>
              <a:rPr lang="cs-CZ" sz="2000" dirty="0" smtClean="0"/>
              <a:t>zajistit, aby z kontejneru poté, co byl vyložen, vyčištěn a dekontaminován byla </a:t>
            </a:r>
            <a:r>
              <a:rPr lang="cs-CZ" sz="2000" b="1" dirty="0" smtClean="0"/>
              <a:t>odstraněna označení nebezpečnosti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053921" y="4361161"/>
            <a:ext cx="8229600" cy="111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/>
              <a:t> Všichni hlavní účastnící přepravy nebezpečných věcí v plném režimu </a:t>
            </a:r>
            <a:r>
              <a:rPr lang="cs-CZ" sz="2000" dirty="0" err="1" smtClean="0"/>
              <a:t>ADR</a:t>
            </a:r>
            <a:endParaRPr lang="cs-CZ" sz="2000" dirty="0" smtClean="0"/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/>
              <a:t>musí mít jmenovat </a:t>
            </a:r>
            <a:r>
              <a:rPr lang="cs-CZ" sz="2000" b="1" dirty="0" smtClean="0"/>
              <a:t>bezpečnostního poradce pro přepravu nebezpečných věcí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97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legislativa</a:t>
            </a:r>
            <a:endParaRPr lang="cs-CZ" sz="2400" b="1" dirty="0">
              <a:latin typeface="+mn-lt"/>
            </a:endParaRP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3360604" y="1960734"/>
            <a:ext cx="6829444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5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Nařízení (ES) č. 1907/2006 </a:t>
            </a:r>
            <a:r>
              <a:rPr lang="cs-CZ" sz="3500" dirty="0" smtClean="0"/>
              <a:t>o registraci, hodnocení, povolování a omezování chemických látek – </a:t>
            </a:r>
            <a:r>
              <a:rPr lang="cs-CZ" sz="35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REACH</a:t>
            </a:r>
            <a:endParaRPr lang="cs-CZ" sz="35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endParaRPr lang="cs-CZ" sz="9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cs-CZ" sz="35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Nařízení (ES) č. 1272/2008 </a:t>
            </a:r>
            <a:r>
              <a:rPr lang="cs-CZ" sz="3500" dirty="0" smtClean="0"/>
              <a:t>o klasifikaci, označování a balení látek a směsí  - </a:t>
            </a:r>
            <a:r>
              <a:rPr lang="cs-CZ" sz="35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CLP</a:t>
            </a:r>
            <a:endParaRPr lang="cs-CZ" sz="35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endParaRPr lang="cs-CZ" sz="10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cs-CZ" sz="35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Zákon č. 258/2000 Sb</a:t>
            </a:r>
            <a:r>
              <a:rPr lang="cs-CZ" sz="3500" b="1" dirty="0" smtClean="0"/>
              <a:t>.</a:t>
            </a:r>
            <a:r>
              <a:rPr lang="cs-CZ" sz="3500" dirty="0" smtClean="0"/>
              <a:t>, o ochraně veřejného zdraví v platném znění</a:t>
            </a:r>
          </a:p>
          <a:p>
            <a:pPr algn="l"/>
            <a:endParaRPr lang="cs-CZ" sz="11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cs-CZ" sz="35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Zákon č. 350/2011 Sb</a:t>
            </a:r>
            <a:r>
              <a:rPr lang="cs-CZ" sz="3500" b="1" dirty="0" smtClean="0"/>
              <a:t>.</a:t>
            </a:r>
            <a:r>
              <a:rPr lang="cs-CZ" sz="3500" dirty="0" smtClean="0"/>
              <a:t>, o chemických látkách a chemických směsích</a:t>
            </a:r>
          </a:p>
          <a:p>
            <a:pPr algn="l"/>
            <a:endParaRPr lang="cs-CZ" sz="3800" dirty="0" smtClean="0">
              <a:latin typeface="Arial CE MT Black" pitchFamily="2" charset="0"/>
            </a:endParaRPr>
          </a:p>
          <a:p>
            <a:pPr algn="l"/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596980" y="2307895"/>
            <a:ext cx="1763624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18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§</a:t>
            </a:r>
            <a:endParaRPr lang="cs-CZ" sz="18200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Povinnosti hlavních účastníků přepravního řetězce</a:t>
            </a:r>
            <a:endParaRPr lang="cs-CZ" sz="2400" b="1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81200" y="3796957"/>
            <a:ext cx="8229600" cy="2628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400" dirty="0" smtClean="0"/>
              <a:t> </a:t>
            </a:r>
            <a:r>
              <a:rPr lang="cs-CZ" sz="2400" dirty="0"/>
              <a:t>Každý podnik, jehož činnosti </a:t>
            </a:r>
            <a:r>
              <a:rPr lang="cs-CZ" sz="2400" b="1" dirty="0"/>
              <a:t>zahrnují silniční přepravu nebezpečných věcí nebo s touto přepravou související operace</a:t>
            </a:r>
            <a:r>
              <a:rPr lang="cs-CZ" sz="2400" dirty="0"/>
              <a:t> balení, nakládky, plnění nebo vykládky nebezpečných věcí, musí jmenovat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bezpečnostního poradce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smtClean="0"/>
              <a:t>pro </a:t>
            </a:r>
            <a:r>
              <a:rPr lang="cs-CZ" sz="2400" dirty="0"/>
              <a:t>přepravu nebezpečných věcí, odpovědných za pomoc při zabránění rizikům při těchto činnostech s ohledem na osoby, majetek a životní prostředí.</a:t>
            </a:r>
          </a:p>
          <a:p>
            <a:pPr>
              <a:buFont typeface="Arial" pitchFamily="34" charset="0"/>
              <a:buNone/>
            </a:pPr>
            <a:endParaRPr lang="cs-CZ" sz="24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81200" y="1505419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2400" dirty="0" smtClean="0"/>
              <a:t> 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Řidič</a:t>
            </a:r>
            <a:r>
              <a:rPr lang="cs-CZ" sz="2400" b="1" dirty="0" smtClean="0"/>
              <a:t> </a:t>
            </a:r>
            <a:r>
              <a:rPr lang="cs-CZ" sz="2400" dirty="0" smtClean="0"/>
              <a:t>dopravní jednotky přepravující nebezpečné věci v plném režimu ADR musí mít u sebe </a:t>
            </a:r>
            <a:r>
              <a:rPr lang="cs-CZ" sz="2400" b="1" dirty="0" smtClean="0"/>
              <a:t>platné osvědčení o absolvování předepsaného školení </a:t>
            </a:r>
            <a:r>
              <a:rPr lang="cs-CZ" sz="2400" dirty="0" smtClean="0"/>
              <a:t>řidičů.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81200" y="2738556"/>
            <a:ext cx="8229600" cy="9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2400" dirty="0" smtClean="0"/>
              <a:t> 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podílející se na přepravě </a:t>
            </a:r>
            <a:r>
              <a:rPr lang="cs-CZ" sz="2400" dirty="0" smtClean="0"/>
              <a:t>nebezpečných věcí musí mít </a:t>
            </a:r>
            <a:r>
              <a:rPr lang="cs-CZ" sz="2400" b="1" dirty="0" smtClean="0"/>
              <a:t>absolvovat předepsaného školení</a:t>
            </a:r>
            <a:r>
              <a:rPr lang="cs-CZ" sz="2400" dirty="0" smtClean="0"/>
              <a:t>.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321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>
                <a:latin typeface="+mn-lt"/>
              </a:rPr>
              <a:t>PŘEPRAVA V REŽIMU DOHODY </a:t>
            </a:r>
            <a:r>
              <a:rPr lang="cs-CZ" sz="2400" b="1" dirty="0" err="1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Požadavky na dopravní jednotku, její osádku a vybavení</a:t>
            </a:r>
            <a:endParaRPr lang="cs-CZ" sz="2400" b="1" dirty="0"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81200" y="156156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Průvodní doklady </a:t>
            </a:r>
          </a:p>
          <a:p>
            <a:pPr algn="l"/>
            <a:r>
              <a:rPr lang="cs-CZ" dirty="0" smtClean="0"/>
              <a:t>     Kromě dokladů vyžadovaných jinými předpisy musí být dopravní jednotka vybavena těmito doklady:  </a:t>
            </a:r>
          </a:p>
          <a:p>
            <a:pPr algn="l"/>
            <a:endParaRPr lang="cs-CZ" b="1" dirty="0" smtClean="0"/>
          </a:p>
          <a:p>
            <a:pPr algn="l"/>
            <a:r>
              <a:rPr lang="cs-CZ" b="1" dirty="0" smtClean="0"/>
              <a:t>- přepravní doklad</a:t>
            </a:r>
            <a:r>
              <a:rPr lang="cs-CZ" dirty="0" smtClean="0"/>
              <a:t>, který zahrnuje všechny přepravované nebezpečné věci</a:t>
            </a:r>
            <a:endParaRPr lang="cs-CZ" b="1" dirty="0" smtClean="0"/>
          </a:p>
          <a:p>
            <a:pPr algn="l"/>
            <a:r>
              <a:rPr lang="cs-CZ" b="1" dirty="0" smtClean="0"/>
              <a:t>- písemné pokyny</a:t>
            </a:r>
            <a:r>
              <a:rPr lang="cs-CZ" dirty="0" smtClean="0"/>
              <a:t>, které se vztahují na všechny přepravované nebezpečné věci</a:t>
            </a:r>
            <a:endParaRPr lang="cs-CZ" b="1" dirty="0" smtClean="0"/>
          </a:p>
          <a:p>
            <a:pPr algn="l"/>
            <a:r>
              <a:rPr lang="cs-CZ" b="1" dirty="0" smtClean="0"/>
              <a:t>- osvědčení o naložení velkého kontejneru nebo vozidla </a:t>
            </a:r>
            <a:r>
              <a:rPr lang="cs-CZ" dirty="0" smtClean="0"/>
              <a:t>pokud silniční přeprava předchází přepravě po moři</a:t>
            </a:r>
            <a:endParaRPr lang="cs-CZ" b="1" dirty="0" smtClean="0"/>
          </a:p>
          <a:p>
            <a:pPr algn="l"/>
            <a:r>
              <a:rPr lang="cs-CZ" b="1" dirty="0" smtClean="0"/>
              <a:t>- průkazy totožnosti s fotografií </a:t>
            </a:r>
            <a:r>
              <a:rPr lang="cs-CZ" dirty="0" smtClean="0"/>
              <a:t>každého člena osádky</a:t>
            </a:r>
            <a:endParaRPr lang="cs-CZ" b="1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4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00" y="1339402"/>
            <a:ext cx="4632400" cy="55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 rot="16200000">
            <a:off x="437882" y="3812146"/>
            <a:ext cx="5100033" cy="79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 smtClean="0">
                <a:latin typeface="+mn-lt"/>
              </a:rPr>
              <a:t>P</a:t>
            </a:r>
            <a:r>
              <a:rPr lang="cs-CZ" sz="2400" b="1" dirty="0" smtClean="0">
                <a:latin typeface="+mn-lt"/>
              </a:rPr>
              <a:t>řepravní doklad předává osádce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ODESILATEL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16200000">
            <a:off x="373488" y="3635060"/>
            <a:ext cx="5100033" cy="79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 smtClean="0">
                <a:latin typeface="+mn-lt"/>
              </a:rPr>
              <a:t>P</a:t>
            </a:r>
            <a:r>
              <a:rPr lang="cs-CZ" sz="2400" b="1" dirty="0" smtClean="0">
                <a:latin typeface="+mn-lt"/>
              </a:rPr>
              <a:t>ísemné pokyny předává osádce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DOPRAVCE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82" y="1484288"/>
            <a:ext cx="5912763" cy="53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16200000">
            <a:off x="373488" y="3635060"/>
            <a:ext cx="5100033" cy="79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 smtClean="0">
                <a:latin typeface="+mn-lt"/>
              </a:rPr>
              <a:t>P</a:t>
            </a:r>
            <a:r>
              <a:rPr lang="cs-CZ" sz="2400" b="1" dirty="0" smtClean="0">
                <a:latin typeface="+mn-lt"/>
              </a:rPr>
              <a:t>ísemné pokyny předává osádce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DOPRAVCE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540" y="1484289"/>
            <a:ext cx="3677295" cy="519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86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16200000">
            <a:off x="373488" y="3635060"/>
            <a:ext cx="5100033" cy="79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 smtClean="0">
                <a:latin typeface="+mn-lt"/>
              </a:rPr>
              <a:t>P</a:t>
            </a:r>
            <a:r>
              <a:rPr lang="cs-CZ" sz="2400" b="1" dirty="0" smtClean="0">
                <a:latin typeface="+mn-lt"/>
              </a:rPr>
              <a:t>ísemné pokyny předává osádce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DOPRAVCE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540" y="1484288"/>
            <a:ext cx="3774268" cy="53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82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16200000">
            <a:off x="373488" y="3635060"/>
            <a:ext cx="5100033" cy="79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cap="all" dirty="0" smtClean="0">
                <a:latin typeface="+mn-lt"/>
              </a:rPr>
              <a:t>P</a:t>
            </a:r>
            <a:r>
              <a:rPr lang="cs-CZ" sz="2400" b="1" dirty="0" smtClean="0">
                <a:latin typeface="+mn-lt"/>
              </a:rPr>
              <a:t>ísemné pokyny předává osádce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DOPRAVCE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802" y="1484288"/>
            <a:ext cx="4226816" cy="496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91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82521" y="1587322"/>
            <a:ext cx="9855558" cy="5148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Hasicí přístroje </a:t>
            </a:r>
            <a:r>
              <a:rPr lang="cs-CZ" sz="3800" dirty="0" smtClean="0"/>
              <a:t>(funkční, se značkou osvědčující platnou revizi, s nepoškozenou plombou)</a:t>
            </a:r>
            <a:endParaRPr lang="cs-CZ" sz="3800" b="1" dirty="0" smtClean="0"/>
          </a:p>
          <a:p>
            <a:pPr algn="l"/>
            <a:endParaRPr lang="cs-CZ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dirty="0" smtClean="0"/>
              <a:t>Každá dopravní jednotka musí být vybavena </a:t>
            </a:r>
            <a:r>
              <a:rPr lang="cs-CZ" sz="3800" b="1" dirty="0" smtClean="0"/>
              <a:t>alespoň jedním </a:t>
            </a:r>
            <a:r>
              <a:rPr lang="cs-CZ" sz="3800" dirty="0" smtClean="0"/>
              <a:t>přenosným hasicím  přístrojem pro třídy hořlavosti A, B a C s obsahem </a:t>
            </a:r>
            <a:r>
              <a:rPr lang="cs-CZ" sz="3800" b="1" dirty="0" smtClean="0"/>
              <a:t>nejméně 2 kg suchého prášku</a:t>
            </a:r>
            <a:r>
              <a:rPr lang="cs-CZ" sz="3800" dirty="0" smtClean="0"/>
              <a:t> (nebo s odpovídajícím obsahem jiné vhodné hasicí látky) vhodným pro hašení </a:t>
            </a:r>
            <a:r>
              <a:rPr lang="cs-CZ" sz="3800" u="sng" dirty="0" smtClean="0"/>
              <a:t>motoru nebo kabiny</a:t>
            </a:r>
            <a:r>
              <a:rPr lang="cs-CZ" sz="3800" dirty="0" smtClean="0"/>
              <a:t> dopravní jednotky.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4200" b="1" u="sng" dirty="0" smtClean="0"/>
              <a:t>Osádka nesmí hasit požár zasahující náklad!</a:t>
            </a:r>
            <a:endParaRPr lang="cs-CZ" sz="4200" b="1" dirty="0" smtClean="0"/>
          </a:p>
          <a:p>
            <a:pPr algn="l"/>
            <a:endParaRPr lang="cs-CZ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u="sng" dirty="0" smtClean="0"/>
              <a:t>Dodatečně se vyžaduje vybavení pro dopravní jednotku v plném režimu </a:t>
            </a:r>
            <a:r>
              <a:rPr lang="cs-CZ" sz="3800" u="sng" dirty="0" err="1" smtClean="0"/>
              <a:t>ADR</a:t>
            </a:r>
            <a:r>
              <a:rPr lang="cs-CZ" sz="3800" dirty="0" smtClean="0"/>
              <a:t>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cs-CZ" sz="3800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b="1" i="1" dirty="0" smtClean="0"/>
              <a:t>           - nad 7,5 t</a:t>
            </a:r>
            <a:r>
              <a:rPr lang="cs-CZ" sz="3800" dirty="0" smtClean="0"/>
              <a:t> – jedním nebo více přenosnými hasicími  přístroji A, B a C s celkovým     </a:t>
            </a:r>
            <a:endParaRPr lang="cs-CZ" sz="3800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b="1" dirty="0" smtClean="0"/>
              <a:t>                                 </a:t>
            </a:r>
            <a:r>
              <a:rPr lang="cs-CZ" sz="3800" dirty="0" smtClean="0"/>
              <a:t>obsahem </a:t>
            </a:r>
            <a:r>
              <a:rPr lang="cs-CZ" sz="3800" b="1" dirty="0" smtClean="0"/>
              <a:t>nejméně 12 kg</a:t>
            </a:r>
            <a:r>
              <a:rPr lang="cs-CZ" sz="3800" dirty="0" smtClean="0"/>
              <a:t>, z nichž alespoň jeden musí mít obsah nejméně 6 kg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cs-CZ" sz="3800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b="1" i="1" dirty="0" smtClean="0"/>
              <a:t>          - nad 3,5 t do 7,5 t</a:t>
            </a:r>
            <a:r>
              <a:rPr lang="cs-CZ" sz="3800" b="1" dirty="0" smtClean="0"/>
              <a:t> </a:t>
            </a:r>
            <a:r>
              <a:rPr lang="cs-CZ" sz="3800" dirty="0" smtClean="0"/>
              <a:t>- </a:t>
            </a:r>
            <a:r>
              <a:rPr lang="cs-CZ" sz="3800" b="1" dirty="0" smtClean="0"/>
              <a:t> </a:t>
            </a:r>
            <a:r>
              <a:rPr lang="cs-CZ" sz="3800" dirty="0" smtClean="0"/>
              <a:t>jedním nebo více přenosnými hasicími  přístroji A, B a C s celkovým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dirty="0"/>
              <a:t> </a:t>
            </a:r>
            <a:r>
              <a:rPr lang="cs-CZ" sz="3800" dirty="0" smtClean="0"/>
              <a:t>                                              obsahem </a:t>
            </a:r>
            <a:r>
              <a:rPr lang="cs-CZ" sz="3800" b="1" dirty="0" smtClean="0"/>
              <a:t>nejméně 8 kg</a:t>
            </a:r>
            <a:r>
              <a:rPr lang="cs-CZ" sz="3800" dirty="0" smtClean="0"/>
              <a:t>, z nichž alespoň jeden musí mít obsah nejméně 6 kg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cs-CZ" sz="3800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b="1" i="1" dirty="0" smtClean="0"/>
              <a:t>         - do 3,5 t</a:t>
            </a:r>
            <a:r>
              <a:rPr lang="cs-CZ" sz="3800" b="1" dirty="0" smtClean="0"/>
              <a:t> </a:t>
            </a:r>
            <a:r>
              <a:rPr lang="cs-CZ" sz="3800" dirty="0" smtClean="0"/>
              <a:t>- jedním nebo více přenosnými hasicími  přístroji A, B a C s celkovým</a:t>
            </a:r>
            <a:r>
              <a:rPr lang="cs-CZ" sz="3800" b="1" dirty="0" smtClean="0"/>
              <a:t> </a:t>
            </a:r>
            <a:r>
              <a:rPr lang="cs-CZ" sz="3800" dirty="0" smtClean="0"/>
              <a:t>obsahem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800" b="1" dirty="0"/>
              <a:t> </a:t>
            </a:r>
            <a:r>
              <a:rPr lang="cs-CZ" sz="3800" b="1" dirty="0" smtClean="0"/>
              <a:t>                           nejméně 4 kg </a:t>
            </a:r>
            <a:r>
              <a:rPr lang="cs-CZ" sz="3800" dirty="0" smtClean="0"/>
              <a:t>suchého prášku (nebo s odpovídajícím obsahem jiné vhodné hasicí látky)</a:t>
            </a:r>
            <a:endParaRPr lang="cs-CZ" sz="3800" b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pic>
        <p:nvPicPr>
          <p:cNvPr id="8" name="Picture 2" descr="http://www.safetyshop.cz/safetyshop/images/znacky/190003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49102" y="4378817"/>
            <a:ext cx="1222140" cy="122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6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81200" y="16645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výbava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     Každá dopravní jednotka přepravující nebezpečné věci (v plném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 režimu) musí mít ve výbavě:</a:t>
            </a:r>
            <a:endParaRPr lang="cs-CZ" b="1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 </a:t>
            </a:r>
            <a:endParaRPr lang="cs-CZ" b="1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-   alespoň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zakládací klín </a:t>
            </a:r>
            <a:r>
              <a:rPr lang="cs-CZ" dirty="0" smtClean="0"/>
              <a:t>odpovídajících rozměrů pro každé vozidlo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  dopravní jednotky</a:t>
            </a:r>
            <a:endParaRPr lang="cs-CZ" b="1" dirty="0" smtClean="0"/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dvěma stojacími výstražnými prostředky </a:t>
            </a:r>
            <a:r>
              <a:rPr lang="cs-CZ" dirty="0" smtClean="0"/>
              <a:t>(např. 2 ks trojúhelníků)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kapalina</a:t>
            </a:r>
            <a:r>
              <a:rPr lang="cs-CZ" b="1" dirty="0" smtClean="0"/>
              <a:t> pro výplach očí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-   vhodná fluoreskující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výstražná vesta </a:t>
            </a:r>
            <a:r>
              <a:rPr lang="cs-CZ" dirty="0" smtClean="0"/>
              <a:t>pro každého člena osádky</a:t>
            </a:r>
            <a:endParaRPr lang="cs-CZ" b="1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-   jedna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ruční svítilna </a:t>
            </a:r>
            <a:r>
              <a:rPr lang="cs-CZ" dirty="0" smtClean="0"/>
              <a:t>pro každého člena osádky (nejiskřivá)</a:t>
            </a:r>
            <a:endParaRPr lang="cs-CZ" b="1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-  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ochranné pomůcky a výbava</a:t>
            </a:r>
            <a:r>
              <a:rPr lang="cs-CZ" dirty="0" smtClean="0"/>
              <a:t>, které jsou nezbytné pro </a:t>
            </a:r>
            <a:endParaRPr lang="cs-CZ" b="1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    dodatečná nebo zvláštní bezpečnostní opatření uvedená v  </a:t>
            </a:r>
            <a:endParaRPr lang="cs-CZ" b="1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    písemných pokynech.</a:t>
            </a:r>
            <a:endParaRPr lang="cs-CZ" b="1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5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06451" y="16259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Dodatečná výbava vyžadovaná pro určité třídy</a:t>
            </a:r>
          </a:p>
          <a:p>
            <a:pPr algn="l"/>
            <a:r>
              <a:rPr lang="cs-CZ" sz="2600" dirty="0" smtClean="0"/>
              <a:t>Každá dopravní jednotka přepravující nebezpečné věci musí mít ve výbavě:</a:t>
            </a:r>
          </a:p>
          <a:p>
            <a:pPr algn="l"/>
            <a:endParaRPr lang="cs-CZ" sz="2600" b="1" dirty="0" smtClean="0"/>
          </a:p>
          <a:p>
            <a:pPr algn="l"/>
            <a:r>
              <a:rPr lang="cs-CZ" dirty="0" smtClean="0"/>
              <a:t> pro čísla bezpečnostních značek </a:t>
            </a:r>
            <a:r>
              <a:rPr lang="cs-CZ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nebo </a:t>
            </a:r>
            <a:r>
              <a:rPr lang="cs-CZ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</a:t>
            </a:r>
          </a:p>
          <a:p>
            <a:pPr algn="l">
              <a:buFontTx/>
              <a:buChar char="-"/>
            </a:pPr>
            <a:r>
              <a:rPr lang="cs-CZ" b="1" dirty="0" smtClean="0"/>
              <a:t>nouzová úniková maska pro každého člena osádky</a:t>
            </a:r>
          </a:p>
          <a:p>
            <a:pPr algn="l">
              <a:buFontTx/>
              <a:buChar char="-"/>
            </a:pPr>
            <a:endParaRPr lang="cs-CZ" b="1" dirty="0" smtClean="0"/>
          </a:p>
          <a:p>
            <a:pPr algn="l"/>
            <a:r>
              <a:rPr lang="cs-CZ" dirty="0" smtClean="0"/>
              <a:t>pro čísla bezpečnostních značek </a:t>
            </a:r>
            <a:r>
              <a:rPr lang="cs-CZ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dirty="0" smtClean="0"/>
              <a:t>, </a:t>
            </a:r>
            <a:r>
              <a:rPr lang="cs-CZ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</a:t>
            </a:r>
            <a:r>
              <a:rPr lang="cs-CZ" dirty="0" smtClean="0"/>
              <a:t>, </a:t>
            </a:r>
            <a:r>
              <a:rPr lang="cs-CZ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r>
              <a:rPr lang="cs-CZ" dirty="0" smtClean="0"/>
              <a:t>, </a:t>
            </a:r>
            <a:r>
              <a:rPr lang="cs-CZ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cs-CZ" dirty="0" smtClean="0"/>
              <a:t> a </a:t>
            </a:r>
            <a:r>
              <a:rPr lang="cs-CZ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  <a:p>
            <a:pPr algn="l">
              <a:buFontTx/>
              <a:buChar char="-"/>
            </a:pPr>
            <a:r>
              <a:rPr lang="cs-CZ" b="1" dirty="0" smtClean="0"/>
              <a:t>lopata</a:t>
            </a:r>
          </a:p>
          <a:p>
            <a:pPr algn="l">
              <a:buFontTx/>
              <a:buChar char="-"/>
            </a:pPr>
            <a:r>
              <a:rPr lang="cs-CZ" b="1" dirty="0" smtClean="0"/>
              <a:t>ucpávka kanalizační vpusti</a:t>
            </a:r>
          </a:p>
          <a:p>
            <a:pPr algn="l">
              <a:buFontTx/>
              <a:buChar char="-"/>
            </a:pPr>
            <a:r>
              <a:rPr lang="cs-CZ" b="1" dirty="0" smtClean="0"/>
              <a:t>sběrná nádoba</a:t>
            </a:r>
          </a:p>
          <a:p>
            <a:pPr algn="l"/>
            <a:endParaRPr lang="cs-CZ" dirty="0"/>
          </a:p>
        </p:txBody>
      </p:sp>
      <p:pic>
        <p:nvPicPr>
          <p:cNvPr id="6" name="Picture 2" descr="2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873" y="2267020"/>
            <a:ext cx="717226" cy="7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_ce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529" y="4682083"/>
            <a:ext cx="711207" cy="70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" descr="4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909" y="4682083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3" descr="4_3_cer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4289" y="4682083"/>
            <a:ext cx="700104" cy="69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7231" y="4682083"/>
            <a:ext cx="712582" cy="7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0173" y="4682083"/>
            <a:ext cx="707416" cy="7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8" descr="6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8633" y="2267278"/>
            <a:ext cx="720727" cy="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4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klasifikace</a:t>
            </a:r>
            <a:endParaRPr lang="cs-CZ" sz="2400" b="1" dirty="0"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53921" y="1574800"/>
            <a:ext cx="10084158" cy="490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b="1" dirty="0" smtClean="0"/>
              <a:t>Nebezpečné látky a směsi</a:t>
            </a:r>
            <a:r>
              <a:rPr lang="cs-CZ" sz="2800" dirty="0" smtClean="0"/>
              <a:t> jsou podle </a:t>
            </a:r>
            <a:r>
              <a:rPr lang="cs-CZ" sz="2800" dirty="0" err="1" smtClean="0"/>
              <a:t>CLP</a:t>
            </a:r>
            <a:r>
              <a:rPr lang="cs-CZ" sz="2800" dirty="0" smtClean="0"/>
              <a:t> ty, které </a:t>
            </a:r>
            <a:r>
              <a:rPr lang="cs-CZ" sz="2800" b="1" dirty="0" smtClean="0"/>
              <a:t>splňují kritéria </a:t>
            </a:r>
            <a:r>
              <a:rPr lang="cs-CZ" sz="2800" dirty="0" smtClean="0"/>
              <a:t>týkající se fyzikální nebezpečnosti, nebezpečnosti pro zdraví nebo nebezpečnosti pro životní prostředí </a:t>
            </a:r>
            <a:r>
              <a:rPr lang="cs-CZ" sz="2800" b="1" dirty="0" smtClean="0"/>
              <a:t>stanovená v částech 2 až 5 přílohy I</a:t>
            </a:r>
            <a:r>
              <a:rPr lang="cs-CZ" sz="2800" dirty="0" smtClean="0"/>
              <a:t> tohoto nařízení.</a:t>
            </a:r>
          </a:p>
          <a:p>
            <a:pPr algn="l"/>
            <a:endParaRPr lang="cs-CZ" sz="2800" dirty="0" smtClean="0"/>
          </a:p>
          <a:p>
            <a:pPr algn="l"/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sym typeface="Wingdings 2" panose="05020102010507070707" pitchFamily="18" charset="2"/>
              </a:rPr>
              <a:t>                       </a:t>
            </a:r>
            <a:r>
              <a:rPr lang="cs-CZ" sz="2800" dirty="0" smtClean="0">
                <a:sym typeface="Wingdings 2" panose="05020102010507070707" pitchFamily="18" charset="2"/>
              </a:rPr>
              <a:t></a:t>
            </a:r>
            <a:r>
              <a:rPr lang="cs-CZ" sz="2800" dirty="0" smtClean="0"/>
              <a:t> </a:t>
            </a:r>
            <a:r>
              <a:rPr lang="cs-CZ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FYZIKÁLNÍ NEBEZPEČNOST</a:t>
            </a:r>
          </a:p>
          <a:p>
            <a:pPr algn="l">
              <a:spcBef>
                <a:spcPts val="770"/>
              </a:spcBef>
            </a:pPr>
            <a:r>
              <a:rPr lang="cs-CZ" sz="2800" dirty="0" smtClean="0">
                <a:sym typeface="Wingdings 2" panose="05020102010507070707" pitchFamily="18" charset="2"/>
              </a:rPr>
              <a:t>		</a:t>
            </a:r>
            <a:r>
              <a:rPr lang="cs-CZ" sz="2800" dirty="0" smtClean="0"/>
              <a:t> </a:t>
            </a:r>
            <a:r>
              <a:rPr lang="cs-CZ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NEBEZPEČNOST PRO ZDRAVÍ</a:t>
            </a:r>
          </a:p>
          <a:p>
            <a:pPr algn="l">
              <a:spcBef>
                <a:spcPts val="770"/>
              </a:spcBef>
            </a:pPr>
            <a:r>
              <a:rPr lang="cs-CZ" sz="2800" dirty="0" smtClean="0">
                <a:sym typeface="Wingdings 2" panose="05020102010507070707" pitchFamily="18" charset="2"/>
              </a:rPr>
              <a:t>		</a:t>
            </a:r>
            <a:r>
              <a:rPr lang="cs-CZ" sz="2800" dirty="0" smtClean="0"/>
              <a:t> </a:t>
            </a:r>
            <a:r>
              <a:rPr lang="cs-CZ" sz="30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NEBEZPEČNOST PRO ŽIVOTNÍ PROSTŘEDÍ</a:t>
            </a:r>
          </a:p>
          <a:p>
            <a:pPr algn="l">
              <a:spcBef>
                <a:spcPts val="0"/>
              </a:spcBef>
            </a:pPr>
            <a:r>
              <a:rPr lang="cs-CZ" sz="2800" dirty="0" smtClean="0">
                <a:sym typeface="Wingdings 2" panose="05020102010507070707" pitchFamily="18" charset="2"/>
              </a:rPr>
              <a:t>		</a:t>
            </a:r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4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>Požadavky na dopravní jednotku, její osádku a vybavení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81200" y="16774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osádku vozidla</a:t>
            </a:r>
          </a:p>
          <a:p>
            <a:pPr algn="l"/>
            <a:r>
              <a:rPr lang="cs-CZ" smtClean="0"/>
              <a:t>v dopravní jednotce přepravující nebezpečné věci mohou být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členové osádky,</a:t>
            </a:r>
            <a:r>
              <a:rPr lang="cs-CZ" smtClean="0"/>
              <a:t> kteří absolvovali předepsané školení (řidič musí mít u sebe platné osvědčení o školení)</a:t>
            </a:r>
            <a:endParaRPr lang="cs-CZ" b="1" smtClean="0"/>
          </a:p>
          <a:p>
            <a:pPr algn="l"/>
            <a:r>
              <a:rPr lang="cs-CZ" smtClean="0"/>
              <a:t>osádka musí být řádně obeznámena se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zacházením s hasicími přístroji</a:t>
            </a:r>
          </a:p>
          <a:p>
            <a:pPr algn="l"/>
            <a:r>
              <a:rPr lang="cs-CZ" smtClean="0"/>
              <a:t>řidič ani jiný člen osádky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nesmí otevřít kus </a:t>
            </a:r>
            <a:r>
              <a:rPr lang="cs-CZ" smtClean="0"/>
              <a:t>obsahující nebezpečné věci</a:t>
            </a:r>
            <a:endParaRPr lang="cs-CZ" b="1" smtClean="0"/>
          </a:p>
          <a:p>
            <a:pPr algn="l"/>
            <a:r>
              <a:rPr lang="cs-CZ" smtClean="0"/>
              <a:t>vstup do vozidla s osvětlovacím tělesem s otevřeným ohněm je zakázán; mimo to nesmí mít těleso povrch vyvolávající jiskření</a:t>
            </a:r>
            <a:endParaRPr lang="cs-CZ" b="1" smtClean="0"/>
          </a:p>
          <a:p>
            <a:pPr algn="l"/>
            <a:r>
              <a:rPr lang="cs-CZ" smtClean="0"/>
              <a:t>při provádění ložných operací je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zakázáno kouřit ve vozidle a v jeho blízkosti</a:t>
            </a:r>
            <a:r>
              <a:rPr lang="cs-CZ" smtClean="0"/>
              <a:t>; stejně tak musí být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vypnut motor </a:t>
            </a:r>
            <a:r>
              <a:rPr lang="cs-CZ" smtClean="0"/>
              <a:t>(pokud to není nutné pro pohon zařízení pro nakládku)</a:t>
            </a:r>
            <a:endParaRPr lang="cs-CZ" b="1" smtClean="0"/>
          </a:p>
          <a:p>
            <a:pPr algn="l"/>
            <a:r>
              <a:rPr lang="cs-CZ" smtClean="0"/>
              <a:t>při státní dopravní jednotky s nebezpečnými věcmi musí být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zatažena parkovací brzda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Omezení vjezdu vozidel s nebezpečným nákladem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002664" y="1544443"/>
            <a:ext cx="8229600" cy="48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      Vjezd vozidel přepravujících nebezpečné věci v rámci silniční přepravy  je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 </a:t>
            </a:r>
            <a:r>
              <a:rPr lang="cs-CZ" sz="2000" dirty="0" smtClean="0"/>
              <a:t>     omezen následujícími dopravními značkami:</a:t>
            </a:r>
          </a:p>
          <a:p>
            <a:endParaRPr lang="cs-CZ" dirty="0"/>
          </a:p>
        </p:txBody>
      </p:sp>
      <p:pic>
        <p:nvPicPr>
          <p:cNvPr id="5" name="Picture 2" descr="TMP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812" y="2401699"/>
            <a:ext cx="166573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TMP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9812" y="4473401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74324" y="2401699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 smtClean="0">
                <a:latin typeface="Arial"/>
                <a:ea typeface="Times New Roman"/>
                <a:cs typeface="Times New Roman"/>
              </a:rPr>
              <a:t>Značka č. B 18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„Zákaz vjezdu vozidel přepravujících nebezpečný náklad“ </a:t>
            </a:r>
            <a:r>
              <a:rPr lang="cs-CZ" sz="1600" dirty="0" smtClean="0">
                <a:latin typeface="Arial"/>
                <a:ea typeface="Times New Roman"/>
                <a:cs typeface="Times New Roman"/>
              </a:rPr>
              <a:t>zakazuje vjezd vozidel přepravujících výbušniny, snadno hořlavý nebo jinak nebezpečný náklad a onačených podle zvláštních předpisů. Tento zákaz platí i pro přepravu nebezpečných látek v cisternových vozidlech. </a:t>
            </a:r>
            <a:endParaRPr lang="cs-CZ" sz="16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045762" y="4259087"/>
            <a:ext cx="58579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 smtClean="0">
                <a:latin typeface="Arial"/>
                <a:ea typeface="Times New Roman"/>
                <a:cs typeface="Times New Roman"/>
              </a:rPr>
              <a:t>Značka č. B 19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„Zákaz vjezdu vozidel přepravujících  náklad, který může způsobit znečištění vody“ </a:t>
            </a:r>
            <a:r>
              <a:rPr lang="cs-CZ" sz="1600" dirty="0" smtClean="0">
                <a:latin typeface="Arial"/>
                <a:ea typeface="Times New Roman"/>
                <a:cs typeface="Times New Roman"/>
              </a:rPr>
              <a:t>zakazuje vjezd vozidlům přepravujícím ropu nebo ropné materiály nebo jiné látky, které by mohly způsobit znečištění vody. Množství a popřípadě i povaha nákladu mohou být uvedeny na dodatkové tabulce. Tento zákaz  neplatí pouze pro cisterny (jak by  se mohlo předpokládat z vyobrazení na značce), ale platí rovněž </a:t>
            </a:r>
            <a:r>
              <a:rPr lang="cs-CZ" sz="1600" u="sng" dirty="0" smtClean="0">
                <a:latin typeface="Arial"/>
                <a:ea typeface="Times New Roman"/>
                <a:cs typeface="Times New Roman"/>
              </a:rPr>
              <a:t>pro kusovou přepravu na valníku</a:t>
            </a:r>
            <a:r>
              <a:rPr lang="cs-CZ" sz="1600" dirty="0" smtClean="0">
                <a:latin typeface="Arial"/>
                <a:ea typeface="Times New Roman"/>
                <a:cs typeface="Times New Roman"/>
              </a:rPr>
              <a:t> ! </a:t>
            </a:r>
            <a:endParaRPr lang="cs-CZ" sz="1600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9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Srovnání povinností – „Plná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>“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x </a:t>
            </a:r>
            <a:r>
              <a:rPr lang="cs-CZ" sz="2400" b="1" dirty="0" smtClean="0">
                <a:latin typeface="+mn-lt"/>
              </a:rPr>
              <a:t>„</a:t>
            </a:r>
            <a:r>
              <a:rPr lang="cs-CZ" sz="2400" b="1" dirty="0" err="1" smtClean="0">
                <a:latin typeface="+mn-lt"/>
              </a:rPr>
              <a:t>Podlimit</a:t>
            </a:r>
            <a:r>
              <a:rPr lang="cs-CZ" sz="2400" b="1" dirty="0" smtClean="0">
                <a:latin typeface="+mn-lt"/>
              </a:rPr>
              <a:t>“</a:t>
            </a:r>
            <a:endParaRPr lang="cs-CZ" sz="2400" b="1" dirty="0">
              <a:latin typeface="+mn-lt"/>
            </a:endParaRPr>
          </a:p>
        </p:txBody>
      </p:sp>
      <p:graphicFrame>
        <p:nvGraphicFramePr>
          <p:cNvPr id="9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879041"/>
              </p:ext>
            </p:extLst>
          </p:nvPr>
        </p:nvGraphicFramePr>
        <p:xfrm>
          <a:off x="1997932" y="1298574"/>
          <a:ext cx="8210301" cy="5559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775"/>
                <a:gridCol w="1942926"/>
                <a:gridCol w="2880320"/>
                <a:gridCol w="2520280"/>
              </a:tblGrid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POVINNOSTI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PLNÁ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ADR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PODLIMIT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(1.1.3.6)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Označení doprav. jednotky oranžovou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tabulkou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ANO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Výbava DJ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KOMPLETNÍ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předepsaná výbava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 kg hasicí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přístroj + vesta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Řidič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Školení řidičů podle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1.8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platné osvědčení s sebou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Školení osob podílejících se na přepravě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nebez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věcí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Ostatní členové osádky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Školení osob podílejících se na přepravě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nebez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věcí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Bez omezení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Předepsané obaly a značení kusů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     ANO         </a:t>
                      </a: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1A1/Y1,4/150/98/CZ/MV-</a:t>
                      </a:r>
                      <a:r>
                        <a:rPr lang="cs-CZ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IMET</a:t>
                      </a: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4026  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Přepravní doklad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– vystavuje odesilatel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Písemné pokyny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osádce předává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dopravce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6987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Omezení vjezdu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pro tunely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– podle tabulky 3A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B18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/>
                        <a:t>Zákaz vjezdu </a:t>
                      </a:r>
                      <a:r>
                        <a:rPr lang="cs-CZ" sz="1100" dirty="0" smtClean="0"/>
                        <a:t>vozidel přepravujících nebezpečný náklad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932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B 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19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Zákaz vjezdu </a:t>
                      </a:r>
                      <a:r>
                        <a:rPr lang="cs-CZ" sz="1100" dirty="0" smtClean="0"/>
                        <a:t>vozidel přepravujících náklad, který může způsobit znečištění vody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ANO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TMP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20" y="5081829"/>
            <a:ext cx="729615" cy="7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TMP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4" y="6022421"/>
            <a:ext cx="719455" cy="7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19" y="3828221"/>
            <a:ext cx="216000" cy="216000"/>
          </a:xfrm>
          <a:prstGeom prst="rect">
            <a:avLst/>
          </a:prstGeom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24856"/>
              </p:ext>
            </p:extLst>
          </p:nvPr>
        </p:nvGraphicFramePr>
        <p:xfrm>
          <a:off x="8218575" y="3693560"/>
          <a:ext cx="15938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orelDRAW" r:id="rId6" imgW="1593191" imgH="448090" progId="CorelDRAW.Graphic.11">
                  <p:embed/>
                </p:oleObj>
              </mc:Choice>
              <mc:Fallback>
                <p:oleObj name="CorelDRAW" r:id="rId6" imgW="1593191" imgH="448090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8575" y="3693560"/>
                        <a:ext cx="159385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ál 13"/>
          <p:cNvSpPr/>
          <p:nvPr/>
        </p:nvSpPr>
        <p:spPr>
          <a:xfrm>
            <a:off x="8108189" y="5109052"/>
            <a:ext cx="665006" cy="665006"/>
          </a:xfrm>
          <a:prstGeom prst="ellipse">
            <a:avLst/>
          </a:prstGeom>
          <a:solidFill>
            <a:srgbClr val="BA0C0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2" descr="TMP37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34" y="5081828"/>
            <a:ext cx="729615" cy="7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Přímá spojnice 15"/>
          <p:cNvCxnSpPr/>
          <p:nvPr/>
        </p:nvCxnSpPr>
        <p:spPr>
          <a:xfrm>
            <a:off x="8073934" y="5081829"/>
            <a:ext cx="720705" cy="719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8073934" y="5081828"/>
            <a:ext cx="729615" cy="719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aoblený obdélník 17"/>
          <p:cNvSpPr/>
          <p:nvPr/>
        </p:nvSpPr>
        <p:spPr>
          <a:xfrm>
            <a:off x="6058335" y="1679893"/>
            <a:ext cx="864096" cy="576064"/>
          </a:xfrm>
          <a:prstGeom prst="roundRect">
            <a:avLst>
              <a:gd name="adj" fmla="val 9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Bezpečnostní poradce pro přepravu nebezpečných věcí</a:t>
            </a:r>
            <a:endParaRPr lang="cs-CZ" sz="2400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53921" y="1463338"/>
            <a:ext cx="97663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Dohoda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o mezinárodní silniční přepravě nebezpečných věcí </a:t>
            </a: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oddílu 1.8.3 ukládá firmám zabývajícím se přepravou, distribucí či manipulací s nebezpečným zbožím jmenovat bezpečnostního poradce a na požádání informovat příslušný státní orgán </a:t>
            </a: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</a:rPr>
              <a:t>o jeho totožnosti!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cs-CZ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1.8.3.1 Každý podnik, jehož činnosti zahrnují odesílání nebo silniční přepravu nebezpečných věcí nebo s tím související balení, nakládku, plnění nebo vykládku, musí </a:t>
            </a:r>
            <a:r>
              <a:rPr lang="cs-CZ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jmenovat jednoho nebo více bezpečnostních poradců</a:t>
            </a:r>
            <a:r>
              <a:rPr lang="cs-CZ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dále nazývaných „poradci“ pro přepravu nebezpečných věcí, odpovědných za pomoc při zabránění rizikům při těchto činnostech s ohledem na osoby, majetek a životní prostředí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.“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cs-CZ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1.8.3.5 Každý dotčený podnik musí na požádání </a:t>
            </a:r>
            <a:r>
              <a:rPr lang="cs-CZ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informovat o totožnosti svého poradce</a:t>
            </a:r>
            <a:r>
              <a:rPr lang="cs-CZ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příslušný orgán nebo instituci pověřenou pro tento účel každou smluvní stranou.“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62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Bezpečnostní poradce pro přepravu nebezpečných věcí</a:t>
            </a:r>
            <a:endParaRPr lang="cs-CZ" sz="2400" b="1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53921" y="1620947"/>
            <a:ext cx="10084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      V souvislosti s tím je zákonem č. 111/1994 Sb. o silniční dopravě, v platném znění v § 23 uloženo všem </a:t>
            </a: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</a:rPr>
              <a:t>odesílatelům, dopravcům a příjemcům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ustanovit bezpečnostního poradce pro přepravu nebezpečných věcí.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§ 23 zákona č. 111/1994 Sb. o silniční dopravě: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„(1)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Osoba </a:t>
            </a:r>
            <a:r>
              <a:rPr lang="cs-CZ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předávající 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nebezpečné věci k přepravě (dále jen „odesílatel“) je při přepravě nebezpečných věcí povinna v souladu s Dohodou </a:t>
            </a:r>
            <a:r>
              <a:rPr lang="cs-CZ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ADR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h)</a:t>
            </a:r>
            <a:r>
              <a:rPr lang="cs-CZ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ustanovit bezpečnostního poradce pro přepravu nebezpečných věcí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(2)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Dopravce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je při přepravě nebezpečných věcí povinen v souladu s Dohodou </a:t>
            </a:r>
            <a:r>
              <a:rPr lang="cs-CZ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ADR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m)</a:t>
            </a:r>
            <a:r>
              <a:rPr lang="cs-CZ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ustanovit bezpečnostního poradce pro přepravu nebezpečných věcí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(3)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zajišťující vykládku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nebezpečných věcí (dále jen </a:t>
            </a:r>
            <a:r>
              <a:rPr lang="cs-CZ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„příjemce“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je při přepravě nebezpečných věcí povinna v souladu s Dohodou </a:t>
            </a:r>
            <a:r>
              <a:rPr lang="cs-CZ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ADR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  <a:r>
              <a:rPr lang="cs-CZ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ustanovit bezpečnostního poradce pro přepravu nebezpečných věcí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...“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Bezpečnostní poradce  - stanovisko MD ČR</a:t>
            </a:r>
            <a:endParaRPr lang="cs-CZ" sz="2400" b="1" dirty="0"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14478" r="22699" b="8217"/>
          <a:stretch/>
        </p:blipFill>
        <p:spPr bwMode="auto">
          <a:xfrm>
            <a:off x="2489676" y="1208494"/>
            <a:ext cx="7212648" cy="5513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3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PŘEPRAVA V REŽIMU DOHODY </a:t>
            </a:r>
            <a:r>
              <a:rPr lang="cs-CZ" sz="2400" b="1" dirty="0" err="1" smtClean="0">
                <a:latin typeface="+mn-lt"/>
              </a:rPr>
              <a:t>ADR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Bezpečnostní poradce  - stanovisko MD ČR</a:t>
            </a:r>
            <a:endParaRPr lang="cs-CZ" sz="2400" b="1" dirty="0"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42057" r="17727" b="18902"/>
          <a:stretch/>
        </p:blipFill>
        <p:spPr bwMode="auto">
          <a:xfrm>
            <a:off x="2330450" y="1390023"/>
            <a:ext cx="7531100" cy="2503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81100" y="4075357"/>
            <a:ext cx="9829800" cy="167302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https://md.gov.cz/getattachment/Zivotni-situace/Silnicni-doprava/Nakladni-doprava-(1)/Preprava-nebezpecnych-veci-dohoda-adr/Aktuality-a-odborna-stanoviska/Stanovisko-MD-ke-jmenovani-bezpecnostniho-poradce-u-cerpacich-stanic-zemedelskych-podniku.pdf.aspx?lang=cs-CZ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581400" y="2032000"/>
            <a:ext cx="336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Legislativa</a:t>
            </a:r>
            <a:endParaRPr lang="cs-CZ" sz="2400" b="1" dirty="0">
              <a:latin typeface="+mn-lt"/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3360604" y="1596980"/>
            <a:ext cx="6829444" cy="516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5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Zákon č. 541/2020 Sb.</a:t>
            </a:r>
            <a:r>
              <a:rPr lang="cs-CZ" sz="3500" b="1" dirty="0" smtClean="0">
                <a:effectLst/>
              </a:rPr>
              <a:t>, </a:t>
            </a:r>
            <a:r>
              <a:rPr lang="cs-CZ" sz="3500" dirty="0" smtClean="0"/>
              <a:t>o odpadech</a:t>
            </a:r>
            <a:endParaRPr lang="cs-CZ" sz="35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endParaRPr lang="cs-CZ" sz="9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cs-CZ" sz="35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Zákon č. </a:t>
            </a:r>
            <a:r>
              <a:rPr lang="cs-CZ" sz="35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542/2020 </a:t>
            </a:r>
            <a:r>
              <a:rPr lang="cs-CZ" sz="35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Sb</a:t>
            </a:r>
            <a:r>
              <a:rPr lang="cs-CZ" sz="35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cs-CZ" sz="3500" b="1" dirty="0" smtClean="0">
                <a:effectLst/>
              </a:rPr>
              <a:t>,</a:t>
            </a:r>
            <a:r>
              <a:rPr lang="cs-CZ" sz="35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3500" dirty="0"/>
              <a:t>o </a:t>
            </a:r>
            <a:r>
              <a:rPr lang="cs-CZ" sz="3500" dirty="0" smtClean="0"/>
              <a:t>výrobcích s ukončenou životností</a:t>
            </a:r>
            <a:endParaRPr lang="cs-CZ" sz="35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endParaRPr lang="cs-CZ" sz="9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cs-CZ" sz="35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Vyhláška č. 273/2021 Sb.</a:t>
            </a:r>
            <a:r>
              <a:rPr lang="cs-CZ" sz="3500" dirty="0" smtClean="0">
                <a:effectLst/>
              </a:rPr>
              <a:t>,</a:t>
            </a:r>
            <a:r>
              <a:rPr lang="cs-CZ" sz="35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3500" dirty="0" smtClean="0"/>
              <a:t>o podrobnostech nakládání s odpady</a:t>
            </a:r>
          </a:p>
          <a:p>
            <a:pPr algn="l"/>
            <a:endParaRPr lang="cs-CZ" sz="11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>
              <a:spcBef>
                <a:spcPts val="0"/>
              </a:spcBef>
            </a:pPr>
            <a:r>
              <a:rPr lang="cs-CZ" sz="35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Vyhláška č. 8/2021 Sb.</a:t>
            </a:r>
            <a:r>
              <a:rPr lang="cs-CZ" sz="3500" dirty="0" smtClean="0">
                <a:effectLst/>
              </a:rPr>
              <a:t>,</a:t>
            </a:r>
            <a:r>
              <a:rPr lang="cs-CZ" sz="35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3500" dirty="0" smtClean="0"/>
              <a:t>o Katalogu odpadů a posuzování vlastností odpadu </a:t>
            </a:r>
            <a:endParaRPr lang="cs-CZ" sz="3500" dirty="0"/>
          </a:p>
          <a:p>
            <a:pPr algn="l"/>
            <a:endParaRPr lang="cs-CZ" sz="3500" dirty="0"/>
          </a:p>
          <a:p>
            <a:pPr algn="l"/>
            <a:endParaRPr lang="cs-CZ" sz="3800" dirty="0" smtClean="0">
              <a:latin typeface="Arial CE MT Black" pitchFamily="2" charset="0"/>
            </a:endParaRPr>
          </a:p>
          <a:p>
            <a:pPr algn="l"/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1596980" y="2307895"/>
            <a:ext cx="1763624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18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§</a:t>
            </a:r>
            <a:endParaRPr lang="cs-CZ" sz="18200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7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Nebezpečné odpady</a:t>
            </a:r>
            <a:endParaRPr lang="cs-CZ" sz="2400" b="1" dirty="0"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64847" y="2867496"/>
            <a:ext cx="8229600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dirty="0" smtClean="0"/>
              <a:t>odpad </a:t>
            </a:r>
            <a:r>
              <a:rPr lang="cs-CZ" sz="2800" b="1" dirty="0" smtClean="0"/>
              <a:t>vykazující jednu nebo více nebezpečných vlastností</a:t>
            </a:r>
            <a:r>
              <a:rPr lang="cs-CZ" sz="2800" dirty="0" smtClean="0"/>
              <a:t> uvedených v příloze přímo použitelného předpisu Evropské unie o nebezpečných vlastnostech odpadů </a:t>
            </a:r>
          </a:p>
          <a:p>
            <a:pPr algn="l"/>
            <a:r>
              <a:rPr lang="cs-CZ" sz="2800" b="1" dirty="0" smtClean="0"/>
              <a:t>             NAŘÍZENÍ KOMISE (EU) č.</a:t>
            </a:r>
            <a:r>
              <a:rPr lang="cs-CZ" sz="2800" dirty="0" smtClean="0"/>
              <a:t> </a:t>
            </a:r>
            <a:r>
              <a:rPr lang="cs-CZ" sz="2800" b="1" dirty="0" smtClean="0"/>
              <a:t>1357/2014</a:t>
            </a:r>
            <a:r>
              <a:rPr lang="cs-CZ" sz="2800" dirty="0" smtClean="0"/>
              <a:t>, kterým se nahrazuje příloha III směrnice Evropského parlamentu a Rady </a:t>
            </a:r>
            <a:r>
              <a:rPr lang="cs-CZ" sz="2800" b="1" dirty="0" smtClean="0"/>
              <a:t>2008/98/ES </a:t>
            </a:r>
            <a:r>
              <a:rPr lang="cs-CZ" sz="2800" dirty="0" smtClean="0"/>
              <a:t>o odpadech ...</a:t>
            </a:r>
            <a:endParaRPr lang="cs-CZ" sz="2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693572" y="1518155"/>
            <a:ext cx="8229600" cy="86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Pojem </a:t>
            </a:r>
            <a:r>
              <a:rPr lang="cs-CZ" sz="2400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NEBEZPEČNÝ ODPAD </a:t>
            </a:r>
            <a:r>
              <a:rPr lang="cs-CZ" sz="2400" b="1" dirty="0" smtClean="0"/>
              <a:t>definuje § 7 odst. 1 písmeno a) – c) zákona č. 541/2020 Sb.</a:t>
            </a:r>
            <a:r>
              <a:rPr lang="cs-CZ" sz="2400" dirty="0" smtClean="0"/>
              <a:t>: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861665" y="4578211"/>
            <a:ext cx="857256" cy="35719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Nebezpečné odpady</a:t>
            </a:r>
            <a:endParaRPr lang="cs-CZ" sz="2400" b="1" dirty="0"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15" y="1299783"/>
            <a:ext cx="713616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klasifikace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81200" y="1828800"/>
            <a:ext cx="8229600" cy="490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dirty="0" smtClean="0"/>
              <a:t>Podle povahy nebezpečnosti se chemikálie zařazují do jednotlivých </a:t>
            </a:r>
            <a:r>
              <a:rPr lang="cs-CZ" sz="2800" b="1" dirty="0" smtClean="0"/>
              <a:t>tříd</a:t>
            </a:r>
            <a:r>
              <a:rPr lang="cs-CZ" sz="2800" dirty="0" smtClean="0"/>
              <a:t>.</a:t>
            </a:r>
          </a:p>
          <a:p>
            <a:pPr algn="l"/>
            <a:endParaRPr lang="cs-CZ" sz="2800" dirty="0" smtClean="0"/>
          </a:p>
          <a:p>
            <a:pPr algn="l"/>
            <a:r>
              <a:rPr lang="cs-CZ" sz="2800" dirty="0" smtClean="0"/>
              <a:t>V rámci třídy se upřesňuje </a:t>
            </a:r>
            <a:r>
              <a:rPr lang="cs-CZ" sz="2800" b="1" dirty="0" smtClean="0"/>
              <a:t>závažnost nebezpečnosti </a:t>
            </a:r>
            <a:r>
              <a:rPr lang="cs-CZ" sz="2800" dirty="0" smtClean="0"/>
              <a:t>přiřazením ke </a:t>
            </a:r>
            <a:r>
              <a:rPr lang="cs-CZ" sz="2800" b="1" dirty="0" smtClean="0"/>
              <a:t>„kategorii nebezpečnosti“</a:t>
            </a:r>
          </a:p>
          <a:p>
            <a:pPr algn="l"/>
            <a:endParaRPr lang="cs-CZ" sz="2800" b="1" dirty="0" smtClean="0"/>
          </a:p>
          <a:p>
            <a:pPr algn="l"/>
            <a:r>
              <a:rPr lang="cs-CZ" sz="2800" b="1" u="sng" dirty="0" smtClean="0"/>
              <a:t>Nejvyšší </a:t>
            </a:r>
            <a:r>
              <a:rPr lang="cs-CZ" sz="2800" b="1" dirty="0" smtClean="0"/>
              <a:t>závažnost </a:t>
            </a:r>
            <a:r>
              <a:rPr lang="cs-CZ" sz="2800" dirty="0" smtClean="0"/>
              <a:t>představuje</a:t>
            </a:r>
            <a:r>
              <a:rPr lang="cs-CZ" sz="2800" b="1" dirty="0" smtClean="0"/>
              <a:t> </a:t>
            </a:r>
            <a:r>
              <a:rPr lang="cs-CZ" sz="2800" b="1" u="sng" dirty="0" smtClean="0"/>
              <a:t>kategorie 1</a:t>
            </a:r>
          </a:p>
          <a:p>
            <a:pPr algn="l"/>
            <a:endParaRPr lang="cs-CZ" sz="2800" b="1" dirty="0" smtClean="0"/>
          </a:p>
          <a:p>
            <a:pPr algn="l">
              <a:spcBef>
                <a:spcPts val="0"/>
              </a:spcBef>
            </a:pPr>
            <a:r>
              <a:rPr lang="cs-CZ" sz="2800" dirty="0" smtClean="0">
                <a:sym typeface="Wingdings 2" panose="05020102010507070707" pitchFamily="18" charset="2"/>
              </a:rPr>
              <a:t>		</a:t>
            </a:r>
            <a:endParaRPr lang="cs-CZ" sz="2800" dirty="0" smtClean="0"/>
          </a:p>
          <a:p>
            <a:pPr algn="l"/>
            <a:endParaRPr lang="cs-CZ" sz="2800" dirty="0" smtClean="0"/>
          </a:p>
          <a:p>
            <a:pPr algn="l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54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Značení nebezpečných odpadů</a:t>
            </a:r>
            <a:endParaRPr lang="cs-CZ" sz="2400" b="1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5696" y="1744010"/>
            <a:ext cx="665963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Název</a:t>
            </a:r>
            <a:r>
              <a:rPr lang="cs-CZ" sz="3200" b="1" dirty="0" smtClean="0"/>
              <a:t> a </a:t>
            </a:r>
            <a:r>
              <a:rPr lang="cs-CZ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kód</a:t>
            </a:r>
            <a:r>
              <a:rPr lang="cs-CZ" sz="3200" b="1" dirty="0" smtClean="0"/>
              <a:t> podle Katalogu odpadů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148530" y="2839991"/>
            <a:ext cx="6543692" cy="78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Grafický symbol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nebezpečnosti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2" panose="050201020105070707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148530" y="3964561"/>
            <a:ext cx="6543692" cy="114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Název a kód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konkrétní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nebezpečné vlastnosti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Zástupný symbol pro obsah 4" descr="toxicit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60" y="3334177"/>
            <a:ext cx="1885383" cy="1885383"/>
          </a:xfrm>
          <a:prstGeom prst="diamond">
            <a:avLst/>
          </a:prstGeom>
          <a:effectLst/>
        </p:spPr>
      </p:pic>
      <p:pic>
        <p:nvPicPr>
          <p:cNvPr id="12" name="Zástupný symbol pro obsah 4" descr="žíravos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352" y="3335221"/>
            <a:ext cx="1883293" cy="1883293"/>
          </a:xfrm>
          <a:prstGeom prst="diamond">
            <a:avLst/>
          </a:prstGeom>
          <a:effectLst/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2105696" y="5446320"/>
            <a:ext cx="6543692" cy="71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Nápis: Nebezpečný odpad</a:t>
            </a:r>
            <a:r>
              <a:rPr lang="cs-CZ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3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Značení nebezpečných odpadů</a:t>
            </a:r>
            <a:endParaRPr lang="cs-CZ" sz="2400" b="1" dirty="0">
              <a:latin typeface="+mn-lt"/>
            </a:endParaRPr>
          </a:p>
        </p:txBody>
      </p:sp>
      <p:pic>
        <p:nvPicPr>
          <p:cNvPr id="1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402245"/>
            <a:ext cx="7200800" cy="51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Identifikační list nebezpečného odpadu</a:t>
            </a:r>
            <a:endParaRPr lang="cs-CZ" sz="2400" b="1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596854" y="2386641"/>
            <a:ext cx="578994" cy="14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508119" y="2286000"/>
            <a:ext cx="578994" cy="14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4133075" y="1208494"/>
            <a:ext cx="3925849" cy="5732712"/>
            <a:chOff x="4133075" y="1208494"/>
            <a:chExt cx="3925849" cy="5732712"/>
          </a:xfrm>
        </p:grpSpPr>
        <p:grpSp>
          <p:nvGrpSpPr>
            <p:cNvPr id="21" name="Skupina 20"/>
            <p:cNvGrpSpPr/>
            <p:nvPr/>
          </p:nvGrpSpPr>
          <p:grpSpPr>
            <a:xfrm>
              <a:off x="4133075" y="1208494"/>
              <a:ext cx="3925849" cy="5732712"/>
              <a:chOff x="4133075" y="1208494"/>
              <a:chExt cx="3925849" cy="5732712"/>
            </a:xfrm>
          </p:grpSpPr>
          <p:grpSp>
            <p:nvGrpSpPr>
              <p:cNvPr id="17" name="Skupina 16"/>
              <p:cNvGrpSpPr/>
              <p:nvPr/>
            </p:nvGrpSpPr>
            <p:grpSpPr>
              <a:xfrm>
                <a:off x="4133075" y="1208494"/>
                <a:ext cx="3925849" cy="5732712"/>
                <a:chOff x="4133075" y="1208494"/>
                <a:chExt cx="3925849" cy="5732712"/>
              </a:xfrm>
            </p:grpSpPr>
            <p:grpSp>
              <p:nvGrpSpPr>
                <p:cNvPr id="7" name="Skupina 6"/>
                <p:cNvGrpSpPr/>
                <p:nvPr/>
              </p:nvGrpSpPr>
              <p:grpSpPr>
                <a:xfrm>
                  <a:off x="4133075" y="1208494"/>
                  <a:ext cx="3925849" cy="5732712"/>
                  <a:chOff x="4133075" y="1208494"/>
                  <a:chExt cx="3925849" cy="5732712"/>
                </a:xfrm>
              </p:grpSpPr>
              <p:grpSp>
                <p:nvGrpSpPr>
                  <p:cNvPr id="5" name="Skupina 4"/>
                  <p:cNvGrpSpPr/>
                  <p:nvPr/>
                </p:nvGrpSpPr>
                <p:grpSpPr>
                  <a:xfrm>
                    <a:off x="4133075" y="1208494"/>
                    <a:ext cx="3925849" cy="5732712"/>
                    <a:chOff x="4133075" y="1208494"/>
                    <a:chExt cx="3925849" cy="5732712"/>
                  </a:xfrm>
                </p:grpSpPr>
                <p:pic>
                  <p:nvPicPr>
                    <p:cNvPr id="4" name="Zástupný symbol pro obsah 5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33075" y="1208494"/>
                      <a:ext cx="3925849" cy="573271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Obdélník 2"/>
                    <p:cNvSpPr/>
                    <p:nvPr/>
                  </p:nvSpPr>
                  <p:spPr>
                    <a:xfrm>
                      <a:off x="5469147" y="1466491"/>
                      <a:ext cx="1299713" cy="6901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6" name="Obdélník 5"/>
                  <p:cNvSpPr/>
                  <p:nvPr/>
                </p:nvSpPr>
                <p:spPr>
                  <a:xfrm>
                    <a:off x="4525992" y="2104846"/>
                    <a:ext cx="1299713" cy="690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" name="Obdélník 7"/>
                  <p:cNvSpPr/>
                  <p:nvPr/>
                </p:nvSpPr>
                <p:spPr>
                  <a:xfrm>
                    <a:off x="4525992" y="2248619"/>
                    <a:ext cx="1299713" cy="690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" name="Obdélník 8"/>
                  <p:cNvSpPr/>
                  <p:nvPr/>
                </p:nvSpPr>
                <p:spPr>
                  <a:xfrm>
                    <a:off x="5539084" y="2043501"/>
                    <a:ext cx="469726" cy="690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" name="Obdélník 9"/>
                  <p:cNvSpPr/>
                  <p:nvPr/>
                </p:nvSpPr>
                <p:spPr>
                  <a:xfrm>
                    <a:off x="4706122" y="2179608"/>
                    <a:ext cx="469726" cy="690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" name="Obdélník 11"/>
                  <p:cNvSpPr/>
                  <p:nvPr/>
                </p:nvSpPr>
                <p:spPr>
                  <a:xfrm>
                    <a:off x="6218622" y="2214113"/>
                    <a:ext cx="578994" cy="1437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15" name="Obdélník 14"/>
                <p:cNvSpPr/>
                <p:nvPr/>
              </p:nvSpPr>
              <p:spPr>
                <a:xfrm>
                  <a:off x="7414819" y="2043501"/>
                  <a:ext cx="469726" cy="690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6" name="Obdélník 15"/>
              <p:cNvSpPr/>
              <p:nvPr/>
            </p:nvSpPr>
            <p:spPr>
              <a:xfrm>
                <a:off x="7321879" y="6616622"/>
                <a:ext cx="469726" cy="69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4802965" y="6685633"/>
                <a:ext cx="469726" cy="69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4596854" y="6754644"/>
                <a:ext cx="469726" cy="69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5421095" y="6754645"/>
                <a:ext cx="521485" cy="103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2" name="Obdélník 21"/>
            <p:cNvSpPr/>
            <p:nvPr/>
          </p:nvSpPr>
          <p:spPr>
            <a:xfrm>
              <a:off x="6508119" y="2317630"/>
              <a:ext cx="536787" cy="112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597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Odpady vzniklé při nakládání s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> a </a:t>
            </a:r>
            <a:r>
              <a:rPr lang="cs-CZ" sz="2400" b="1" dirty="0" err="1" smtClean="0">
                <a:latin typeface="+mn-lt"/>
              </a:rPr>
              <a:t>ZL</a:t>
            </a:r>
            <a:endParaRPr lang="cs-CZ" sz="2400" b="1" dirty="0"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504682" y="2038083"/>
            <a:ext cx="47577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algn="l"/>
            <a:r>
              <a:rPr lang="cs-CZ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Použité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NCHLS</a:t>
            </a:r>
            <a:endParaRPr lang="cs-CZ" sz="3200" b="1" dirty="0" smtClean="0"/>
          </a:p>
          <a:p>
            <a:pPr algn="l"/>
            <a:endParaRPr lang="cs-CZ" sz="3200" b="1" dirty="0"/>
          </a:p>
          <a:p>
            <a:pPr algn="l"/>
            <a:r>
              <a:rPr lang="cs-CZ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Sorbenty</a:t>
            </a:r>
            <a:r>
              <a:rPr lang="cs-CZ" sz="3200" b="1" dirty="0"/>
              <a:t> nasáklé </a:t>
            </a:r>
            <a:r>
              <a:rPr lang="cs-CZ" sz="3200" b="1" dirty="0" err="1"/>
              <a:t>NCHLS</a:t>
            </a:r>
            <a:endParaRPr lang="cs-CZ" sz="3200" b="1" dirty="0"/>
          </a:p>
          <a:p>
            <a:pPr algn="l"/>
            <a:endParaRPr lang="cs-CZ" sz="3200" b="1" dirty="0" smtClean="0"/>
          </a:p>
          <a:p>
            <a:pPr algn="l"/>
            <a:r>
              <a:rPr lang="cs-CZ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Obaly</a:t>
            </a:r>
            <a:r>
              <a:rPr lang="cs-CZ" sz="3200" b="1" dirty="0" smtClean="0"/>
              <a:t> od </a:t>
            </a:r>
            <a:r>
              <a:rPr lang="cs-CZ" sz="3200" b="1" dirty="0" err="1" smtClean="0"/>
              <a:t>NCHLS</a:t>
            </a:r>
            <a:endParaRPr lang="cs-CZ" sz="3200" b="1" dirty="0" smtClean="0"/>
          </a:p>
          <a:p>
            <a:pPr algn="l"/>
            <a:endParaRPr lang="cs-CZ" sz="3200" b="1" dirty="0" smtClean="0"/>
          </a:p>
        </p:txBody>
      </p:sp>
      <p:sp>
        <p:nvSpPr>
          <p:cNvPr id="6" name="Šipka doprava 5"/>
          <p:cNvSpPr/>
          <p:nvPr/>
        </p:nvSpPr>
        <p:spPr>
          <a:xfrm>
            <a:off x="6367450" y="3667863"/>
            <a:ext cx="857256" cy="35719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780493" y="1762072"/>
            <a:ext cx="33575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NEBEZPEČNÉ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4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ODPADY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Přeprava nebezpečných odpadů</a:t>
            </a:r>
            <a:endParaRPr lang="cs-CZ" sz="2400" b="1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14109" y="1906608"/>
            <a:ext cx="8329642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mtClean="0"/>
              <a:t> Nákladní vozidla přepravující jakýkoliv odpad </a:t>
            </a:r>
            <a:r>
              <a:rPr lang="cs-CZ" i="1" smtClean="0"/>
              <a:t>(platí i pro kategorii „ostatní“)</a:t>
            </a:r>
            <a:r>
              <a:rPr lang="cs-CZ" smtClean="0"/>
              <a:t> se označují bílými tabulkami s černým písmenem </a:t>
            </a:r>
            <a:r>
              <a:rPr lang="cs-CZ" b="1" smtClean="0"/>
              <a:t>A</a:t>
            </a:r>
            <a:endParaRPr lang="cs-CZ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815" y="3192492"/>
            <a:ext cx="5429288" cy="345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31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Přeprava nebezpečných odpadů</a:t>
            </a:r>
            <a:endParaRPr lang="cs-CZ" sz="2400" b="1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25362" y="1556792"/>
            <a:ext cx="8229600" cy="437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 května 2018 musí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být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každá přeprava nebezpečných odpadů předem elektronicky ohlášená v systému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ISPOP</a:t>
            </a: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ntegrovaný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ystém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lnění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hlašovacích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ovinností) </a:t>
            </a: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konkrétně prostřednictvím aplikace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SEPNO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ystém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vidence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řepravy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ebezpečných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dpadů)</a:t>
            </a:r>
            <a:endParaRPr lang="cs-C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ohlášení provádí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odesilatel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pod dohodě může ohlašovat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příjemce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odpadu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odesilatelem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je zpravidla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původce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pouze v případě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mobilního zařízení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 nakládání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 odpady je to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vždy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provozovatel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tohoto zařízení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 základě zmocnění (udělení plné moci)může být ohlašovatelem i 3. osoba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sz="2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ohlašovatel musí být předem registrován v systému </a:t>
            </a:r>
            <a:r>
              <a:rPr lang="cs-CZ" sz="2400" b="1" u="sng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ISPOP</a:t>
            </a:r>
            <a:endParaRPr lang="cs-CZ" sz="2400" b="1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66" y="5767955"/>
            <a:ext cx="1355778" cy="10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Přeprava nebezpečných odpadů</a:t>
            </a:r>
            <a:endParaRPr lang="cs-CZ" sz="2400" b="1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64724" y="1545096"/>
            <a:ext cx="8229600" cy="455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cs-CZ" sz="2000" dirty="0" smtClean="0"/>
              <a:t>výstupem ohlášení přepravy je </a:t>
            </a:r>
            <a:r>
              <a:rPr lang="cs-CZ" sz="2000" u="sng" dirty="0" smtClean="0"/>
              <a:t>ohlašovací list pro přepravu NO po území ČR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(</a:t>
            </a:r>
            <a:r>
              <a:rPr lang="cs-CZ" sz="2000" dirty="0" err="1" smtClean="0"/>
              <a:t>OLPNO</a:t>
            </a:r>
            <a:r>
              <a:rPr lang="cs-CZ" sz="2000" dirty="0" smtClean="0"/>
              <a:t>) s vygenerovaným </a:t>
            </a:r>
            <a:r>
              <a:rPr lang="cs-CZ" sz="2000" dirty="0" err="1" smtClean="0"/>
              <a:t>IČOL</a:t>
            </a:r>
            <a:r>
              <a:rPr lang="cs-CZ" sz="2000" dirty="0" smtClean="0"/>
              <a:t> (identifikační číslo ohlašovacího listu), pod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kterým je odpad přijat do zařízení </a:t>
            </a:r>
            <a:endParaRPr lang="cs-CZ" sz="2000" dirty="0"/>
          </a:p>
          <a:p>
            <a:endParaRPr lang="cs-CZ" sz="1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cs-CZ" sz="2000" dirty="0" smtClean="0"/>
              <a:t>v </a:t>
            </a:r>
            <a:r>
              <a:rPr lang="cs-CZ" sz="2000" dirty="0"/>
              <a:t>případě, že přeprava nebezpečných odpadů </a:t>
            </a:r>
            <a:r>
              <a:rPr lang="cs-CZ" sz="2000" b="1" u="sng" dirty="0"/>
              <a:t>není zahájena </a:t>
            </a:r>
            <a:r>
              <a:rPr lang="cs-CZ" sz="2000" u="sng" dirty="0"/>
              <a:t>v </a:t>
            </a:r>
            <a:r>
              <a:rPr lang="cs-CZ" sz="2000" u="sng" dirty="0" smtClean="0"/>
              <a:t>ohlášeném </a:t>
            </a:r>
            <a:r>
              <a:rPr lang="cs-CZ" sz="2000" dirty="0" smtClean="0"/>
              <a:t>  </a:t>
            </a:r>
          </a:p>
          <a:p>
            <a:r>
              <a:rPr lang="cs-CZ" sz="2000" dirty="0" smtClean="0"/>
              <a:t>    </a:t>
            </a:r>
            <a:r>
              <a:rPr lang="cs-CZ" sz="2000" u="sng" dirty="0" smtClean="0"/>
              <a:t>termínu</a:t>
            </a:r>
            <a:r>
              <a:rPr lang="cs-CZ" sz="2000" u="sng" dirty="0"/>
              <a:t>, </a:t>
            </a:r>
            <a:r>
              <a:rPr lang="cs-CZ" sz="2000" b="1" u="sng" dirty="0"/>
              <a:t>zrušit ohlášení </a:t>
            </a:r>
            <a:r>
              <a:rPr lang="cs-CZ" sz="2000" u="sng" dirty="0"/>
              <a:t>přepravy </a:t>
            </a:r>
            <a:r>
              <a:rPr lang="cs-CZ" sz="2000" u="sng" dirty="0" smtClean="0"/>
              <a:t>nebezpečných odpadů </a:t>
            </a:r>
            <a:r>
              <a:rPr lang="cs-CZ" sz="2000" b="1" u="sng" dirty="0"/>
              <a:t>do 3 pracovních</a:t>
            </a:r>
            <a:r>
              <a:rPr lang="cs-CZ" sz="2000" u="sng" dirty="0"/>
              <a:t> </a:t>
            </a:r>
            <a:r>
              <a:rPr lang="cs-CZ" sz="2000" dirty="0" smtClean="0"/>
              <a:t>  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</a:t>
            </a:r>
            <a:r>
              <a:rPr lang="cs-CZ" sz="2000" b="1" u="sng" dirty="0" smtClean="0"/>
              <a:t>dnů </a:t>
            </a:r>
            <a:r>
              <a:rPr lang="cs-CZ" sz="2000" u="sng" dirty="0"/>
              <a:t>ode dne ohlášeného zahájení</a:t>
            </a:r>
            <a:r>
              <a:rPr lang="cs-CZ" sz="2000" dirty="0"/>
              <a:t> </a:t>
            </a:r>
            <a:r>
              <a:rPr lang="cs-CZ" sz="2000" dirty="0" smtClean="0"/>
              <a:t>přepravy</a:t>
            </a:r>
            <a:endParaRPr lang="cs-CZ" sz="1000" dirty="0"/>
          </a:p>
          <a:p>
            <a:r>
              <a:rPr lang="cs-CZ" sz="1000" dirty="0"/>
              <a:t> </a:t>
            </a:r>
          </a:p>
          <a:p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cs-CZ" sz="2000" dirty="0"/>
              <a:t> </a:t>
            </a:r>
            <a:r>
              <a:rPr lang="cs-CZ" sz="2000" u="sng" dirty="0"/>
              <a:t>nejpozději </a:t>
            </a:r>
            <a:r>
              <a:rPr lang="cs-CZ" sz="2000" b="1" u="sng" dirty="0"/>
              <a:t>do 3 pracovních dnů</a:t>
            </a:r>
            <a:r>
              <a:rPr lang="cs-CZ" sz="2000" u="sng" dirty="0"/>
              <a:t> od ukončení </a:t>
            </a:r>
            <a:r>
              <a:rPr lang="cs-CZ" sz="2000" u="sng" dirty="0" smtClean="0"/>
              <a:t>přepravy NO </a:t>
            </a:r>
            <a:r>
              <a:rPr lang="cs-CZ" sz="2000" b="1" u="sng" dirty="0" smtClean="0"/>
              <a:t>opravit </a:t>
            </a:r>
            <a:r>
              <a:rPr lang="cs-CZ" sz="2000" b="1" u="sng" dirty="0"/>
              <a:t>údaje </a:t>
            </a:r>
            <a:r>
              <a:rPr lang="cs-CZ" sz="2000" u="sng" dirty="0"/>
              <a:t>o </a:t>
            </a:r>
            <a:endParaRPr lang="cs-CZ" sz="2000" u="sng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</a:t>
            </a:r>
            <a:r>
              <a:rPr lang="cs-CZ" sz="2000" u="sng" dirty="0" smtClean="0"/>
              <a:t>přepravě</a:t>
            </a:r>
            <a:r>
              <a:rPr lang="cs-CZ" sz="2000" dirty="0" smtClean="0"/>
              <a:t> </a:t>
            </a:r>
            <a:r>
              <a:rPr lang="cs-CZ" sz="2000" dirty="0"/>
              <a:t>a </a:t>
            </a:r>
            <a:r>
              <a:rPr lang="cs-CZ" sz="2000" dirty="0" smtClean="0"/>
              <a:t>přepravovaných </a:t>
            </a:r>
            <a:r>
              <a:rPr lang="cs-CZ" sz="2000" dirty="0"/>
              <a:t>odpadech, pokud vznikl rozpor mezi </a:t>
            </a:r>
            <a:r>
              <a:rPr lang="cs-CZ" sz="2000" dirty="0" smtClean="0"/>
              <a:t>skutečnými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a </a:t>
            </a:r>
            <a:r>
              <a:rPr lang="cs-CZ" sz="2000" dirty="0"/>
              <a:t>ohlášenými údaji. Tyto údaje může </a:t>
            </a:r>
            <a:r>
              <a:rPr lang="cs-CZ" sz="2000" u="sng" dirty="0"/>
              <a:t>opravovat </a:t>
            </a:r>
            <a:r>
              <a:rPr lang="cs-CZ" sz="2000" b="1" u="sng" dirty="0" smtClean="0"/>
              <a:t>pouze ohlašovatel</a:t>
            </a:r>
            <a:endParaRPr lang="cs-CZ" sz="1000" b="1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cs-CZ" sz="2000" dirty="0"/>
              <a:t> </a:t>
            </a:r>
            <a:r>
              <a:rPr lang="cs-CZ" sz="2000" dirty="0" smtClean="0"/>
              <a:t>v případě přerušení provozu </a:t>
            </a:r>
            <a:r>
              <a:rPr lang="cs-CZ" sz="2000" dirty="0" err="1" smtClean="0"/>
              <a:t>ISPOP</a:t>
            </a:r>
            <a:r>
              <a:rPr lang="cs-CZ" sz="2000" dirty="0" smtClean="0"/>
              <a:t> probíhá přeprava pouze s </a:t>
            </a:r>
            <a:r>
              <a:rPr lang="cs-CZ" sz="2000" dirty="0" err="1" smtClean="0"/>
              <a:t>OLPNO</a:t>
            </a:r>
            <a:r>
              <a:rPr lang="cs-CZ" sz="2000" dirty="0" smtClean="0"/>
              <a:t> v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listinné podobě; </a:t>
            </a:r>
            <a:r>
              <a:rPr lang="cs-CZ" sz="2000" u="sng" dirty="0" smtClean="0"/>
              <a:t>nejpozději </a:t>
            </a:r>
            <a:r>
              <a:rPr lang="cs-CZ" sz="2000" b="1" u="sng" dirty="0"/>
              <a:t>do 3 pracovních dnů</a:t>
            </a:r>
            <a:r>
              <a:rPr lang="cs-CZ" sz="2000" u="sng" dirty="0"/>
              <a:t> od </a:t>
            </a:r>
            <a:r>
              <a:rPr lang="cs-CZ" sz="2000" u="sng" dirty="0" smtClean="0"/>
              <a:t>zprovoznění systému je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</a:t>
            </a:r>
            <a:r>
              <a:rPr lang="cs-CZ" sz="2000" b="1" u="sng" dirty="0" smtClean="0"/>
              <a:t>příjemce</a:t>
            </a:r>
            <a:r>
              <a:rPr lang="cs-CZ" sz="2000" u="sng" dirty="0" smtClean="0"/>
              <a:t> povinen doplnit </a:t>
            </a:r>
            <a:r>
              <a:rPr lang="cs-CZ" sz="2000" u="sng" dirty="0"/>
              <a:t>údaje o </a:t>
            </a:r>
            <a:r>
              <a:rPr lang="cs-CZ" sz="2000" u="sng" dirty="0" smtClean="0"/>
              <a:t>přepravě</a:t>
            </a:r>
            <a:r>
              <a:rPr lang="cs-CZ" sz="2000" dirty="0" smtClean="0"/>
              <a:t> do </a:t>
            </a:r>
            <a:r>
              <a:rPr lang="cs-CZ" sz="2000" dirty="0" err="1" smtClean="0"/>
              <a:t>ISPOP</a:t>
            </a:r>
            <a:endParaRPr lang="cs-CZ" sz="20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28" y="5763419"/>
            <a:ext cx="1644862" cy="10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Přeprava nebezpečných odpadů</a:t>
            </a:r>
            <a:endParaRPr lang="cs-CZ" sz="2400" b="1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11" y="1208494"/>
            <a:ext cx="3670606" cy="564924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553994" y="1476101"/>
            <a:ext cx="3913787" cy="32362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OLPNO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musí mít osádka v </a:t>
            </a: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listinné podobě s sebou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protože zařízení k nakládání s odpady přijme odpad pod </a:t>
            </a: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vygenerovaným číslem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uvedeným na </a:t>
            </a:r>
            <a:r>
              <a:rPr lang="cs-CZ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OLPNO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– tím dojde ke spárování údajů o odpadu v systému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Předání odpadů</a:t>
            </a:r>
            <a:endParaRPr lang="cs-CZ" sz="2400" b="1" dirty="0"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78227" y="147456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500" dirty="0" smtClean="0"/>
              <a:t>Původce je (podle § 15) mimo jiné </a:t>
            </a:r>
            <a:r>
              <a:rPr lang="cs-CZ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povinen</a:t>
            </a:r>
            <a:r>
              <a:rPr lang="cs-CZ" sz="3500" dirty="0" smtClean="0"/>
              <a:t>:</a:t>
            </a:r>
          </a:p>
          <a:p>
            <a:pPr algn="l"/>
            <a:endParaRPr lang="cs-CZ" sz="3500" dirty="0" smtClean="0"/>
          </a:p>
          <a:p>
            <a:pPr algn="l">
              <a:buFontTx/>
              <a:buChar char="-"/>
            </a:pPr>
            <a:r>
              <a:rPr lang="cs-CZ" sz="3500" dirty="0" smtClean="0"/>
              <a:t> Prokázat, že předal odpad, který produkuje, v souladu s § 13 odst. 1 písmeno e) </a:t>
            </a:r>
          </a:p>
          <a:p>
            <a:pPr algn="l"/>
            <a:endParaRPr lang="cs-CZ" sz="3500" dirty="0" smtClean="0"/>
          </a:p>
          <a:p>
            <a:pPr algn="l">
              <a:buFontTx/>
              <a:buChar char="-"/>
            </a:pPr>
            <a:r>
              <a:rPr lang="cs-CZ" sz="3500" dirty="0" smtClean="0"/>
              <a:t> Odpady, které sám nezpracuje v souladu s tímto zákonem, předat v souladu s hierarchií odpadového hospodářství </a:t>
            </a:r>
          </a:p>
          <a:p>
            <a:pPr algn="l"/>
            <a:endParaRPr lang="cs-CZ" sz="3500" dirty="0" smtClean="0"/>
          </a:p>
          <a:p>
            <a:pPr algn="l">
              <a:buFontTx/>
              <a:buChar char="-"/>
            </a:pPr>
            <a:r>
              <a:rPr lang="cs-CZ" sz="3500" i="1" dirty="0" smtClean="0"/>
              <a:t> K převzetí odpadu jsou oprávněni:</a:t>
            </a:r>
          </a:p>
          <a:p>
            <a:pPr algn="l"/>
            <a:r>
              <a:rPr lang="cs-CZ" sz="3500" i="1" dirty="0" smtClean="0"/>
              <a:t>	- provozovatel zařízení </a:t>
            </a:r>
            <a:r>
              <a:rPr lang="cs-CZ" sz="2600" i="1" dirty="0" smtClean="0"/>
              <a:t>(udělení souhlasu místně příslušným </a:t>
            </a:r>
            <a:r>
              <a:rPr lang="cs-CZ" sz="2600" i="1" dirty="0" err="1" smtClean="0"/>
              <a:t>KÚ</a:t>
            </a:r>
            <a:r>
              <a:rPr lang="cs-CZ" sz="2600" i="1" dirty="0" smtClean="0"/>
              <a:t>)</a:t>
            </a:r>
          </a:p>
          <a:p>
            <a:pPr algn="l"/>
            <a:r>
              <a:rPr lang="cs-CZ" sz="3500" i="1" dirty="0" smtClean="0"/>
              <a:t>	- obchodník s odpady</a:t>
            </a:r>
          </a:p>
          <a:p>
            <a:pPr algn="l"/>
            <a:r>
              <a:rPr lang="cs-CZ" sz="3500" i="1" dirty="0" smtClean="0"/>
              <a:t>	- obec (za podmínek dle § 59)</a:t>
            </a:r>
          </a:p>
          <a:p>
            <a:pPr algn="l"/>
            <a:r>
              <a:rPr lang="cs-CZ" sz="3500" i="1" dirty="0" smtClean="0"/>
              <a:t>	- školské zařízení (za podmínek dle § 20)</a:t>
            </a:r>
          </a:p>
          <a:p>
            <a:pPr marL="514350" indent="-514350" algn="l"/>
            <a:r>
              <a:rPr lang="cs-CZ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713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Předání odpadů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81200" y="1630933"/>
            <a:ext cx="8229600" cy="480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dirty="0" smtClean="0"/>
              <a:t>Původce </a:t>
            </a:r>
            <a:r>
              <a:rPr lang="cs-CZ" sz="2800" b="1" dirty="0" smtClean="0"/>
              <a:t>odpovídá za nakládání</a:t>
            </a:r>
            <a:r>
              <a:rPr lang="cs-CZ" sz="2800" dirty="0" smtClean="0"/>
              <a:t> s odpady až do doby jejich využití nebo odstranění, pokud toto zajišťuje sám jako oprávněná osoba nebo do doby jejich převedení do vlastnictví osobě oprávněné k jejich převzetí </a:t>
            </a:r>
          </a:p>
          <a:p>
            <a:pPr algn="l"/>
            <a:endParaRPr lang="cs-CZ" sz="2800" dirty="0" smtClean="0"/>
          </a:p>
          <a:p>
            <a:pPr algn="l"/>
            <a:r>
              <a:rPr lang="cs-CZ" sz="2800" dirty="0" smtClean="0"/>
              <a:t>   Externí dopravce zajišťující pouze přepravu odpadů od původce k oprávněné osobě </a:t>
            </a:r>
            <a:r>
              <a:rPr lang="cs-CZ" sz="2800" b="1" dirty="0" smtClean="0"/>
              <a:t>není</a:t>
            </a:r>
            <a:r>
              <a:rPr lang="cs-CZ" sz="2800" dirty="0" smtClean="0"/>
              <a:t> sám </a:t>
            </a:r>
            <a:r>
              <a:rPr lang="cs-CZ" sz="2800" b="1" dirty="0" smtClean="0"/>
              <a:t>oprávněnou osobou</a:t>
            </a:r>
            <a:r>
              <a:rPr lang="cs-CZ" sz="2800" dirty="0" smtClean="0"/>
              <a:t> ve smyslu zákona 541/2020 Sb.</a:t>
            </a:r>
          </a:p>
        </p:txBody>
      </p:sp>
    </p:spTree>
    <p:extLst>
      <p:ext uri="{BB962C8B-B14F-4D97-AF65-F5344CB8AC3E}">
        <p14:creationId xmlns:p14="http://schemas.microsoft.com/office/powerpoint/2010/main" val="4339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třídy nebezpečnosti – fyzikální 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219" y="1208494"/>
            <a:ext cx="4471562" cy="59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ODPADOVÉ HOSPODÁŘSTVÍ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Evidence a ohlašování produkovaných odpadů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71135" y="1513703"/>
            <a:ext cx="8649729" cy="49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FontTx/>
              <a:buChar char="-"/>
            </a:pPr>
            <a:r>
              <a:rPr lang="cs-CZ" sz="3000" b="1" dirty="0" smtClean="0"/>
              <a:t> </a:t>
            </a:r>
            <a:r>
              <a:rPr lang="cs-CZ" sz="3000" dirty="0" smtClean="0"/>
              <a:t>Původce je povinen </a:t>
            </a:r>
            <a:r>
              <a:rPr lang="cs-CZ" sz="3000" b="1" dirty="0" smtClean="0"/>
              <a:t>vést průběžnou evidenci </a:t>
            </a:r>
            <a:r>
              <a:rPr lang="cs-CZ" sz="3000" dirty="0" smtClean="0"/>
              <a:t>o odpadech a nakládání s nimi v rozsahu stanoveném tímto zákonem a prováděcími právními předpisy </a:t>
            </a:r>
            <a:r>
              <a:rPr lang="cs-CZ" dirty="0" smtClean="0"/>
              <a:t>(za každou samostatnou provozovnu)</a:t>
            </a:r>
            <a:r>
              <a:rPr lang="cs-CZ" sz="2800" dirty="0" smtClean="0"/>
              <a:t>;</a:t>
            </a:r>
            <a:r>
              <a:rPr lang="cs-CZ" sz="3000" dirty="0" smtClean="0"/>
              <a:t> 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cs-CZ" sz="3000" dirty="0" smtClean="0"/>
              <a:t>Pokud během roku vyprodukoval více než </a:t>
            </a:r>
            <a:r>
              <a:rPr lang="cs-CZ" sz="3000" b="1" dirty="0" smtClean="0"/>
              <a:t>600 kg NO </a:t>
            </a:r>
            <a:r>
              <a:rPr lang="cs-CZ" sz="3000" dirty="0" smtClean="0"/>
              <a:t>nebo </a:t>
            </a:r>
            <a:r>
              <a:rPr lang="cs-CZ" sz="3000" b="1" dirty="0" smtClean="0"/>
              <a:t>100 tun ostatních odpadů </a:t>
            </a:r>
            <a:r>
              <a:rPr lang="cs-CZ" dirty="0"/>
              <a:t>(za </a:t>
            </a:r>
            <a:r>
              <a:rPr lang="cs-CZ" dirty="0" smtClean="0"/>
              <a:t>celé IČO)</a:t>
            </a:r>
            <a:endParaRPr lang="cs-CZ" b="1" dirty="0" smtClean="0"/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cs-CZ" sz="3000" dirty="0" smtClean="0"/>
              <a:t>k </a:t>
            </a:r>
            <a:r>
              <a:rPr lang="cs-CZ" sz="3000" b="1" dirty="0" smtClean="0"/>
              <a:t>28. únoru</a:t>
            </a:r>
            <a:r>
              <a:rPr lang="cs-CZ" sz="3000" dirty="0" smtClean="0"/>
              <a:t> následujícího roku </a:t>
            </a:r>
            <a:r>
              <a:rPr lang="cs-CZ" sz="3000" b="1" dirty="0" smtClean="0"/>
              <a:t>zaslat </a:t>
            </a:r>
            <a:r>
              <a:rPr lang="cs-CZ" sz="3000" dirty="0" smtClean="0"/>
              <a:t>na příslušný obecní úřad obce s rozšířenou působností </a:t>
            </a:r>
            <a:r>
              <a:rPr lang="cs-CZ" sz="3000" b="1" dirty="0" smtClean="0"/>
              <a:t>roční hlášení</a:t>
            </a:r>
            <a:r>
              <a:rPr lang="cs-CZ" sz="3000" dirty="0" smtClean="0"/>
              <a:t>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elektronicky</a:t>
            </a:r>
            <a:r>
              <a:rPr lang="cs-CZ" sz="2800" b="1" dirty="0" smtClean="0"/>
              <a:t> v určeném datovém standardu </a:t>
            </a:r>
            <a:r>
              <a:rPr lang="cs-CZ" sz="2800" dirty="0" smtClean="0"/>
              <a:t>prostřednictvím         </a:t>
            </a:r>
          </a:p>
          <a:p>
            <a:r>
              <a:rPr lang="cs-CZ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ISPOP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ntegrovaný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ystém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lnění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hlašovacích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ovinností</a:t>
            </a:r>
            <a:endParaRPr lang="cs-CZ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cs-CZ" sz="2800" i="1" dirty="0" smtClean="0"/>
              <a:t> </a:t>
            </a:r>
            <a:r>
              <a:rPr lang="cs-CZ" sz="2800" dirty="0" smtClean="0"/>
              <a:t>(</a:t>
            </a:r>
            <a:r>
              <a:rPr lang="cs-CZ" sz="2800" i="1" dirty="0" smtClean="0"/>
              <a:t>platí i pro ovzduší a vodu</a:t>
            </a:r>
            <a:r>
              <a:rPr lang="cs-CZ" sz="2800" dirty="0" smtClean="0"/>
              <a:t>)</a:t>
            </a:r>
          </a:p>
          <a:p>
            <a:pPr algn="l"/>
            <a:endParaRPr lang="cs-CZ" sz="3000" dirty="0"/>
          </a:p>
        </p:txBody>
      </p:sp>
      <p:sp>
        <p:nvSpPr>
          <p:cNvPr id="6" name="Šipka doprava se zářezem 5"/>
          <p:cNvSpPr/>
          <p:nvPr/>
        </p:nvSpPr>
        <p:spPr>
          <a:xfrm rot="2594614">
            <a:off x="6152805" y="3553692"/>
            <a:ext cx="460182" cy="3482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OCHRANA VOD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Legislativa</a:t>
            </a:r>
            <a:endParaRPr lang="cs-CZ" sz="2400" b="1" dirty="0">
              <a:latin typeface="+mn-lt"/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3360604" y="2678598"/>
            <a:ext cx="6829444" cy="3110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5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Zákon č. 254/2001 Sb.</a:t>
            </a:r>
            <a:r>
              <a:rPr lang="cs-CZ" sz="3500" b="1" dirty="0" smtClean="0">
                <a:effectLst/>
              </a:rPr>
              <a:t>,</a:t>
            </a:r>
            <a:r>
              <a:rPr lang="cs-CZ" sz="35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3500" dirty="0" smtClean="0"/>
              <a:t>o vodách ...</a:t>
            </a:r>
          </a:p>
          <a:p>
            <a:pPr algn="l"/>
            <a:r>
              <a:rPr lang="cs-CZ" sz="3500" dirty="0" smtClean="0">
                <a:effectLst/>
              </a:rPr>
              <a:t>(poslední novela – zákon </a:t>
            </a:r>
            <a:r>
              <a:rPr lang="cs-CZ" sz="35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č. 182/2024</a:t>
            </a:r>
            <a:r>
              <a:rPr lang="cs-CZ" sz="3500" dirty="0" smtClean="0">
                <a:effectLst/>
              </a:rPr>
              <a:t>)</a:t>
            </a:r>
          </a:p>
          <a:p>
            <a:pPr algn="l"/>
            <a:endParaRPr lang="cs-CZ" sz="900" dirty="0">
              <a:effectLst/>
            </a:endParaRPr>
          </a:p>
          <a:p>
            <a:pPr algn="l"/>
            <a:r>
              <a:rPr lang="cs-CZ" sz="35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Vyhláška č. 450/2005 Sb.</a:t>
            </a:r>
            <a:r>
              <a:rPr lang="cs-CZ" sz="3500" dirty="0" smtClean="0">
                <a:effectLst/>
              </a:rPr>
              <a:t>,</a:t>
            </a:r>
            <a:r>
              <a:rPr lang="cs-CZ" sz="35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800" dirty="0" smtClean="0"/>
              <a:t>o náležitostech </a:t>
            </a:r>
            <a:r>
              <a:rPr lang="cs-CZ" sz="2800" dirty="0"/>
              <a:t>nakládání se závadnými látkami a náležitostech havarijního plánu, způsobu a rozsahu hlášení havárií, jejich zneškodňování a odstraňování jejich škodlivých následků</a:t>
            </a:r>
            <a:endParaRPr lang="cs-CZ" sz="2800" dirty="0" smtClean="0"/>
          </a:p>
          <a:p>
            <a:pPr algn="l"/>
            <a:endParaRPr lang="cs-CZ" sz="11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endParaRPr lang="cs-CZ" sz="3500" dirty="0"/>
          </a:p>
          <a:p>
            <a:pPr algn="l"/>
            <a:endParaRPr lang="cs-CZ" sz="3800" dirty="0" smtClean="0">
              <a:latin typeface="Arial CE MT Black" pitchFamily="2" charset="0"/>
            </a:endParaRPr>
          </a:p>
          <a:p>
            <a:pPr algn="l"/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1596980" y="2307895"/>
            <a:ext cx="1763624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18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§</a:t>
            </a:r>
            <a:endParaRPr lang="cs-CZ" sz="18200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1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OCHRANA VOD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Nakládání se závadnými látkami</a:t>
            </a:r>
            <a:endParaRPr lang="cs-CZ" sz="2400" b="1" dirty="0"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53921" y="1322794"/>
            <a:ext cx="10084158" cy="2169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Závadné látky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jsou podle § 39 vodního zákona látky, které nejsou odpadními ani důlními vodami a které </a:t>
            </a:r>
            <a:r>
              <a:rPr lang="cs-CZ" b="1" dirty="0" smtClean="0"/>
              <a:t>mohou ohrozit jakost povrchových nebo podzemních vod</a:t>
            </a:r>
            <a:r>
              <a:rPr lang="cs-CZ" dirty="0" smtClean="0"/>
              <a:t>. </a:t>
            </a:r>
          </a:p>
          <a:p>
            <a:pPr algn="l"/>
            <a:r>
              <a:rPr lang="cs-CZ" dirty="0" smtClean="0"/>
              <a:t>Každý, kdo zachází se závadnými látkami, je povinen učinit přiměřená </a:t>
            </a:r>
            <a:r>
              <a:rPr lang="cs-CZ" b="1" dirty="0" smtClean="0"/>
              <a:t>opatření, aby nevnikly do povrchových nebo podzemních vod a neohrozily jejich prostředí</a:t>
            </a:r>
            <a:r>
              <a:rPr lang="cs-CZ" dirty="0" smtClean="0"/>
              <a:t>.</a:t>
            </a:r>
            <a:endParaRPr lang="cs-CZ" sz="800" dirty="0" smtClean="0"/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312904" y="4165600"/>
            <a:ext cx="8784976" cy="16764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Při zachází </a:t>
            </a:r>
            <a:r>
              <a:rPr lang="cs-CZ" b="1" dirty="0"/>
              <a:t>s těmito látkami</a:t>
            </a:r>
            <a:r>
              <a:rPr lang="cs-CZ" dirty="0"/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větším rozsahu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nebo kdy </a:t>
            </a:r>
            <a:r>
              <a:rPr lang="cs-CZ" b="1" dirty="0"/>
              <a:t>zacházení s nimi je spojeno se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zvýšeným nebezpečím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/>
              <a:t>m</a:t>
            </a:r>
            <a:r>
              <a:rPr lang="cs-CZ" b="1" dirty="0" smtClean="0"/>
              <a:t>á uživatel povinnost vypracovat </a:t>
            </a:r>
            <a:r>
              <a:rPr lang="cs-CZ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 opatření pro případy havárie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(HAVARIJNÍ PLÁN) –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č. 450/2005 Sb.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053920" y="3317166"/>
            <a:ext cx="9918880" cy="848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dirty="0" smtClean="0"/>
              <a:t>Seznam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zvlášť nebezpečných a nebezpečných závadných látek </a:t>
            </a:r>
            <a:r>
              <a:rPr lang="cs-CZ" dirty="0" smtClean="0"/>
              <a:t>je uveden </a:t>
            </a:r>
          </a:p>
          <a:p>
            <a:pPr algn="l">
              <a:spcBef>
                <a:spcPts val="0"/>
              </a:spcBef>
            </a:pPr>
            <a:r>
              <a:rPr lang="cs-CZ" b="1" dirty="0" smtClean="0"/>
              <a:t>v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příloze č. 1 k zákonu č. 254/2001 Sb.</a:t>
            </a:r>
          </a:p>
          <a:p>
            <a:pPr algn="l">
              <a:spcBef>
                <a:spcPts val="0"/>
              </a:spcBef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</a:pP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053920" y="6009566"/>
            <a:ext cx="9588680" cy="848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U</a:t>
            </a:r>
            <a:r>
              <a:rPr lang="cs-CZ" b="1" dirty="0" smtClean="0"/>
              <a:t>živatel </a:t>
            </a:r>
            <a:r>
              <a:rPr lang="cs-CZ" b="1" dirty="0" err="1" smtClean="0"/>
              <a:t>ZL</a:t>
            </a:r>
            <a:r>
              <a:rPr lang="cs-CZ" b="1" dirty="0" smtClean="0"/>
              <a:t> předloží </a:t>
            </a:r>
            <a:r>
              <a:rPr lang="cs-CZ" dirty="0" smtClean="0"/>
              <a:t>zpracovaný havarijní plán ke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schválení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příslušnému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vodoprávnímu úřadu </a:t>
            </a:r>
            <a:r>
              <a:rPr lang="cs-CZ" dirty="0" smtClean="0"/>
              <a:t>a</a:t>
            </a:r>
            <a:r>
              <a:rPr lang="cs-CZ" b="1" dirty="0" smtClean="0"/>
              <a:t> </a:t>
            </a:r>
            <a:r>
              <a:rPr lang="cs-CZ" dirty="0" smtClean="0"/>
              <a:t>po schválení</a:t>
            </a:r>
            <a:r>
              <a:rPr lang="cs-CZ" b="1" dirty="0" smtClean="0"/>
              <a:t> </a:t>
            </a:r>
            <a:r>
              <a:rPr lang="cs-CZ" dirty="0" smtClean="0"/>
              <a:t>jej</a:t>
            </a:r>
            <a:r>
              <a:rPr lang="cs-CZ" b="1" dirty="0" smtClean="0"/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vloží do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ISPOP</a:t>
            </a:r>
            <a:r>
              <a:rPr lang="cs-CZ" b="1" dirty="0" smtClean="0"/>
              <a:t> </a:t>
            </a:r>
            <a:r>
              <a:rPr lang="cs-CZ" dirty="0" smtClean="0"/>
              <a:t>v oblasti </a:t>
            </a:r>
            <a:r>
              <a:rPr lang="cs-CZ" dirty="0" err="1" smtClean="0"/>
              <a:t>ŽP</a:t>
            </a:r>
            <a:endParaRPr lang="cs-CZ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8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OCHRANA VOD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Nakládání se závadnými látkami</a:t>
            </a:r>
            <a:endParaRPr lang="cs-CZ" sz="2400" b="1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54" y="1890584"/>
            <a:ext cx="10213955" cy="392944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49178" y="4127157"/>
            <a:ext cx="9885406" cy="1470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1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OCHRANA VOD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Nakládání se závadnými látkami</a:t>
            </a:r>
            <a:endParaRPr lang="cs-CZ" sz="2400" b="1" dirty="0">
              <a:latin typeface="+mn-lt"/>
            </a:endParaRPr>
          </a:p>
        </p:txBody>
      </p:sp>
      <p:pic>
        <p:nvPicPr>
          <p:cNvPr id="12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254213"/>
            <a:ext cx="7344816" cy="55593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520778" y="5313405"/>
            <a:ext cx="7142206" cy="1285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OCHRANA VOD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Základní náležitosti havarijního plánu</a:t>
            </a:r>
            <a:endParaRPr lang="cs-CZ" sz="2400" b="1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53921" y="1225689"/>
            <a:ext cx="101866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Havarijní plán obsahuje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vymezení uceleného provozního územ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í, pro které je zpracován, a údaje o uživateli závadných látek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Dále havarijní plán obsahuje tyto náležitosti: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Identifikaci zpracovatele HP a uživatele </a:t>
            </a:r>
            <a:r>
              <a:rPr lang="cs-CZ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ZL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seznam závadných látek,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včetně jejich průměrného a nejvyššího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množství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seznam zařízení, ve kterých se zachází se závadnými látkami,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včetně přehledného  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schematického zakreslení jednotlivých zařízení a popisu kanalizace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výčet a popis možných cest havarijního odtoku závadných látek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(v případě uložení tuhých statkových nebo organických hnojiv na zemědělské půdě </a:t>
            </a:r>
            <a:r>
              <a:rPr lang="cs-CZ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využijí informace o místech </a:t>
            </a:r>
            <a:r>
              <a:rPr lang="cs-CZ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získané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 evidence využití půdy </a:t>
            </a:r>
            <a:r>
              <a:rPr lang="cs-CZ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podle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zákona č. 252/1997 Sb., o </a:t>
            </a:r>
            <a:r>
              <a:rPr lang="cs-CZ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zemědělství)</a:t>
            </a:r>
            <a:endParaRPr lang="cs-CZ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výčet a popis stavebních, technologických a konstrukčních preventivních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opatření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výčet a popis organizačních preventivních opatření a technických prostředků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využitelných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při bezprostředním odstraňování příčin a následků havárie,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včetně situace s vyznačením místa uložení těchto technických prostředků,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popis postupu po vzniku havárie </a:t>
            </a:r>
            <a:endParaRPr lang="cs-CZ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zásady ochrany a bezpečnosti práce při havárii a její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likvidaci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personální zajištění činností podle havarijního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spojení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správní úřady, subjekty účastnící se zneškodňování havárie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postup předávání hlášení o vzniku havárie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OCHRANA VOD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Obecné zásady ochrany vod</a:t>
            </a:r>
            <a:endParaRPr lang="cs-CZ" sz="2400" b="1" dirty="0">
              <a:latin typeface="+mn-lt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410292" y="1917512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®"/>
            </a:pPr>
            <a:r>
              <a:rPr lang="cs-CZ" b="1" smtClean="0">
                <a:sym typeface="Wingdings 2" panose="05020102010507070707" pitchFamily="18" charset="2"/>
              </a:rPr>
              <a:t>nepropustné podlahy (izolační fólie, nátěry, ...)</a:t>
            </a:r>
          </a:p>
          <a:p>
            <a:pPr>
              <a:buFont typeface="Wingdings 2" panose="05020102010507070707" pitchFamily="18" charset="2"/>
              <a:buChar char="®"/>
            </a:pPr>
            <a:r>
              <a:rPr lang="cs-CZ" b="1" smtClean="0">
                <a:sym typeface="Wingdings 2" panose="05020102010507070707" pitchFamily="18" charset="2"/>
              </a:rPr>
              <a:t>mobilní záchytné vany</a:t>
            </a:r>
          </a:p>
          <a:p>
            <a:pPr>
              <a:buFont typeface="Wingdings 2" panose="05020102010507070707" pitchFamily="18" charset="2"/>
              <a:buChar char="®"/>
            </a:pPr>
            <a:r>
              <a:rPr lang="cs-CZ" b="1" smtClean="0">
                <a:sym typeface="Wingdings 2" panose="05020102010507070707" pitchFamily="18" charset="2"/>
              </a:rPr>
              <a:t>kanalizační ucpávky, sorbenty, ...</a:t>
            </a:r>
          </a:p>
          <a:p>
            <a:pPr>
              <a:buFont typeface="Wingdings 2" panose="05020102010507070707" pitchFamily="18" charset="2"/>
              <a:buChar char="®"/>
            </a:pPr>
            <a:r>
              <a:rPr lang="cs-CZ" b="1" smtClean="0">
                <a:sym typeface="Wingdings 2" panose="05020102010507070707" pitchFamily="18" charset="2"/>
              </a:rPr>
              <a:t>dodržování zákazu vylévání chemikálií do kanalizace, umyvadel, </a:t>
            </a:r>
          </a:p>
          <a:p>
            <a:r>
              <a:rPr lang="cs-CZ" b="1" smtClean="0">
                <a:sym typeface="Wingdings 2" panose="05020102010507070707" pitchFamily="18" charset="2"/>
              </a:rPr>
              <a:t>     záchodů, vodotečí, ...</a:t>
            </a:r>
          </a:p>
          <a:p>
            <a:pPr>
              <a:buFont typeface="Wingdings 2" panose="05020102010507070707" pitchFamily="18" charset="2"/>
              <a:buChar char="®"/>
            </a:pPr>
            <a:r>
              <a:rPr lang="cs-CZ" b="1" smtClean="0">
                <a:sym typeface="Wingdings 2" panose="05020102010507070707" pitchFamily="18" charset="2"/>
              </a:rPr>
              <a:t>znalost postupů sanace havarijního úniku</a:t>
            </a:r>
            <a:endParaRPr lang="cs-CZ" b="1" dirty="0" smtClean="0">
              <a:sym typeface="Wingdings 2" panose="05020102010507070707" pitchFamily="18" charset="2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408670" y="1366694"/>
            <a:ext cx="8229600" cy="46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>
                <a:sym typeface="Wingdings 2" panose="05020102010507070707" pitchFamily="18" charset="2"/>
              </a:rPr>
              <a:t>Příklady zajištění ochrany vod: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3795278" y="4070674"/>
            <a:ext cx="5842992" cy="2585442"/>
            <a:chOff x="2843808" y="4293096"/>
            <a:chExt cx="5842992" cy="258544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0" t="38450" r="23960" b="31100"/>
            <a:stretch/>
          </p:blipFill>
          <p:spPr>
            <a:xfrm>
              <a:off x="2843808" y="4443206"/>
              <a:ext cx="5842992" cy="2285223"/>
            </a:xfrm>
            <a:prstGeom prst="rect">
              <a:avLst/>
            </a:prstGeom>
          </p:spPr>
        </p:pic>
        <p:grpSp>
          <p:nvGrpSpPr>
            <p:cNvPr id="11" name="Skupina 10"/>
            <p:cNvGrpSpPr/>
            <p:nvPr/>
          </p:nvGrpSpPr>
          <p:grpSpPr>
            <a:xfrm>
              <a:off x="4386384" y="4293096"/>
              <a:ext cx="3328287" cy="2585442"/>
              <a:chOff x="4572000" y="4509120"/>
              <a:chExt cx="3240360" cy="2362572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4788024" y="4509120"/>
                <a:ext cx="3024336" cy="234888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 flipV="1">
                <a:off x="4572000" y="4522812"/>
                <a:ext cx="3024336" cy="234888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34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824909" y="679988"/>
            <a:ext cx="8229600" cy="971544"/>
          </a:xfr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8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5800" b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82099" y="2037310"/>
            <a:ext cx="7586658" cy="421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Ing. Rudolf HECL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 smtClean="0"/>
              <a:t>m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obil: +420 602 731 522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 smtClean="0"/>
              <a:t>e-mail: </a:t>
            </a:r>
            <a:r>
              <a:rPr lang="cs-CZ" sz="3200" dirty="0" err="1" smtClean="0"/>
              <a:t>info</a:t>
            </a:r>
            <a:r>
              <a:rPr lang="cs-CZ" sz="3200" dirty="0" smtClean="0"/>
              <a:t>@rudolf-</a:t>
            </a:r>
            <a:r>
              <a:rPr lang="cs-CZ" sz="3200" dirty="0" err="1" smtClean="0"/>
              <a:t>hecl.cz</a:t>
            </a:r>
            <a:endParaRPr lang="cs-CZ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000" b="1" dirty="0" smtClean="0"/>
              <a:t>www.rudolf-</a:t>
            </a:r>
            <a:r>
              <a:rPr lang="cs-CZ" sz="4000" b="1" dirty="0" err="1" smtClean="0"/>
              <a:t>hecl.cz</a:t>
            </a:r>
            <a:endParaRPr lang="cs-CZ" sz="4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62303"/>
              </p:ext>
            </p:extLst>
          </p:nvPr>
        </p:nvGraphicFramePr>
        <p:xfrm>
          <a:off x="5039619" y="5394896"/>
          <a:ext cx="1857388" cy="64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esigner 4.1 Drawing" r:id="rId3" imgW="978840" imgH="335880" progId="MgxDesigner">
                  <p:embed/>
                </p:oleObj>
              </mc:Choice>
              <mc:Fallback>
                <p:oleObj name="Designer 4.1 Drawing" r:id="rId3" imgW="978840" imgH="335880" progId="MgxDesign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619" y="5394896"/>
                        <a:ext cx="1857388" cy="644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9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třídy nebezpečnosti – zdravotní 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501" y="1208494"/>
            <a:ext cx="5558998" cy="59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třídy nebezpečnosti – životní prostředí</a:t>
            </a:r>
            <a:endParaRPr lang="cs-CZ" sz="2400" b="1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526828"/>
            <a:ext cx="7344816" cy="35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921" y="373487"/>
            <a:ext cx="10084158" cy="8350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cs-CZ" sz="2400" b="1" dirty="0" smtClean="0">
                <a:latin typeface="+mn-lt"/>
              </a:rPr>
              <a:t>NEBEZPEČNÉ CHEMICKÉ LÁTKY A SMĚSI – </a:t>
            </a:r>
            <a:r>
              <a:rPr lang="cs-CZ" sz="2400" b="1" dirty="0" err="1" smtClean="0">
                <a:latin typeface="+mn-lt"/>
              </a:rPr>
              <a:t>NCHLS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třídy nebezpečnosti – biocidy</a:t>
            </a:r>
            <a:endParaRPr lang="cs-CZ" sz="2400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936748" y="1270416"/>
            <a:ext cx="831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dirty="0"/>
              <a:t>Přípravky na ochranu rostlin jsou nejčastěji</a:t>
            </a:r>
            <a:endParaRPr lang="cs-CZ" sz="28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lvl="0" algn="ctr"/>
            <a:r>
              <a:rPr lang="cs-CZ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chemické směsi s biocidním </a:t>
            </a:r>
            <a:r>
              <a:rPr lang="cs-CZ" sz="28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účinkem</a:t>
            </a:r>
            <a:endParaRPr lang="cs-CZ" sz="28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4039542" y="2217669"/>
            <a:ext cx="4217068" cy="2043448"/>
            <a:chOff x="2183090" y="4042651"/>
            <a:chExt cx="4773000" cy="2376263"/>
          </a:xfrm>
        </p:grpSpPr>
        <p:pic>
          <p:nvPicPr>
            <p:cNvPr id="7" name="Zástupný symbol pro obsah 4" descr="Nebezpečí pro životní prostředí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3090" y="4042651"/>
              <a:ext cx="2376263" cy="2376263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3363" y="4046187"/>
              <a:ext cx="2372727" cy="237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Skupina 8"/>
          <p:cNvGrpSpPr/>
          <p:nvPr/>
        </p:nvGrpSpPr>
        <p:grpSpPr>
          <a:xfrm>
            <a:off x="3532321" y="5155315"/>
            <a:ext cx="5127355" cy="1702685"/>
            <a:chOff x="1402823" y="5085184"/>
            <a:chExt cx="5803289" cy="1980000"/>
          </a:xfrm>
        </p:grpSpPr>
        <p:pic>
          <p:nvPicPr>
            <p:cNvPr id="10" name="Zástupný symbol pro obsah 4" descr="WARN.B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2670" y="5085184"/>
              <a:ext cx="1987795" cy="1980000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85" t="19197" r="17682" b="25038"/>
            <a:stretch/>
          </p:blipFill>
          <p:spPr>
            <a:xfrm rot="18900000">
              <a:off x="2812593" y="5606726"/>
              <a:ext cx="927948" cy="8915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Obrázek 11" descr="hořlavost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2823" y="5183268"/>
              <a:ext cx="1725403" cy="1725403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Zástupný symbol pro obsah 5" descr="ohrožení zdraví.bm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3410" y="5085184"/>
              <a:ext cx="1980000" cy="1980000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Obrázek 13" descr="žíravost.bmp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41766" y="5183268"/>
              <a:ext cx="1725403" cy="1725403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Zástupný symbol pro obsah 4" descr="toxicita.bmp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80709" y="5157191"/>
              <a:ext cx="1725403" cy="1725403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Obdélník 3"/>
          <p:cNvSpPr/>
          <p:nvPr/>
        </p:nvSpPr>
        <p:spPr>
          <a:xfrm>
            <a:off x="965019" y="4158094"/>
            <a:ext cx="102619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Nařízení (ES) č. </a:t>
            </a:r>
            <a:r>
              <a:rPr lang="cs-CZ" sz="2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528/2012 </a:t>
            </a:r>
            <a:r>
              <a:rPr lang="cs-CZ" sz="2200" dirty="0"/>
              <a:t>o </a:t>
            </a:r>
            <a:r>
              <a:rPr lang="cs-CZ" sz="2200" dirty="0" smtClean="0"/>
              <a:t>dodávání biocidních přípravků na trh a jejich používání– </a:t>
            </a:r>
            <a:r>
              <a:rPr lang="cs-CZ" sz="22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BPR</a:t>
            </a:r>
            <a:endParaRPr lang="cs-CZ" sz="2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23873" y="4755572"/>
            <a:ext cx="1114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400" dirty="0" smtClean="0"/>
              <a:t>často </a:t>
            </a:r>
            <a:r>
              <a:rPr lang="cs-CZ" sz="2400" dirty="0"/>
              <a:t>mají i jiné nebezpečné vlastnosti, než je nebezpečnost pro životní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38600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2295</Words>
  <Application>Microsoft Office PowerPoint</Application>
  <PresentationFormat>Širokoúhlá obrazovka</PresentationFormat>
  <Paragraphs>497</Paragraphs>
  <Slides>67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80" baseType="lpstr">
      <vt:lpstr>Meiryo UI</vt:lpstr>
      <vt:lpstr>Arial</vt:lpstr>
      <vt:lpstr>Arial Black</vt:lpstr>
      <vt:lpstr>Arial CE MT Black</vt:lpstr>
      <vt:lpstr>Arial Narrow</vt:lpstr>
      <vt:lpstr>Calibri</vt:lpstr>
      <vt:lpstr>Calibri Light</vt:lpstr>
      <vt:lpstr>Times New Roman</vt:lpstr>
      <vt:lpstr>Wingdings</vt:lpstr>
      <vt:lpstr>Wingdings 2</vt:lpstr>
      <vt:lpstr>Motiv Office</vt:lpstr>
      <vt:lpstr>Designer 4.1 Drawing</vt:lpstr>
      <vt:lpstr>CorelDRAW</vt:lpstr>
      <vt:lpstr>Prezentace aplikace PowerPoint</vt:lpstr>
      <vt:lpstr>SCHÉMA UŽIVATELSKÉHO ŘETĚZCE</vt:lpstr>
      <vt:lpstr>NEBEZPEČNÉ CHEMICKÉ LÁTKY A SMĚSI – NCHLS legislativa</vt:lpstr>
      <vt:lpstr>NEBEZPEČNÉ CHEMICKÉ LÁTKY A SMĚSI – NCHLS klasifikace</vt:lpstr>
      <vt:lpstr>NEBEZPEČNÉ CHEMICKÉ LÁTKY A SMĚSI – NCHLS klasifikace</vt:lpstr>
      <vt:lpstr>NEBEZPEČNÉ CHEMICKÉ LÁTKY A SMĚSI – NCHLS třídy nebezpečnosti – fyzikální </vt:lpstr>
      <vt:lpstr>NEBEZPEČNÉ CHEMICKÉ LÁTKY A SMĚSI – NCHLS třídy nebezpečnosti – zdravotní </vt:lpstr>
      <vt:lpstr>NEBEZPEČNÉ CHEMICKÉ LÁTKY A SMĚSI – NCHLS třídy nebezpečnosti – životní prostředí</vt:lpstr>
      <vt:lpstr>NEBEZPEČNÉ CHEMICKÉ LÁTKY A SMĚSI – NCHLS třídy nebezpečnosti – biocidy</vt:lpstr>
      <vt:lpstr> NEBEZPEČNÉ CHEMICKÉ LÁTKY A SMĚSI – NCHLS Bezpečnostní list – Příloha II Nařízení (ES) č. 1907/2006 - REACH </vt:lpstr>
      <vt:lpstr>NEBEZPEČNÉ CHEMICKÉ LÁTKY A SMĚSI – NCHLS Bezpečnostní list</vt:lpstr>
      <vt:lpstr>NEBEZPEČNÉ CHEMICKÉ LÁTKY A SMĚSI – NCHLS Údaje na etiketě</vt:lpstr>
      <vt:lpstr>NEBEZPEČNÉ CHEMICKÉ LÁTKY A SMĚSI – NCHLS Skladování</vt:lpstr>
      <vt:lpstr>NEBEZPEČNÉ CHEMICKÉ LÁTKY A SMĚSI – NCHLS Skladování</vt:lpstr>
      <vt:lpstr>PŘEPRAVA V REŽIMU DOHODY ADR</vt:lpstr>
      <vt:lpstr>PŘEPRAVA V REŽIMU DOHODY ADR Klasifikace</vt:lpstr>
      <vt:lpstr>PŘEPRAVA V REŽIMU DOHODY ADR UN číslo</vt:lpstr>
      <vt:lpstr>PŘEPRAVA V REŽIMU DOHODY ADR Identifikační číslo nebezpečnosti (Kemlerův kód)</vt:lpstr>
      <vt:lpstr>PŘEPRAVA V REŽIMU DOHODY ADR Identifikační číslo nebezpečnosti (Kemlerův kód)</vt:lpstr>
      <vt:lpstr>PŘEPRAVA V REŽIMU DOHODY ADR Značení dopravních jednotek</vt:lpstr>
      <vt:lpstr>PŘEPRAVA V REŽIMU DOHODY ADR Značení dopravních jednotek</vt:lpstr>
      <vt:lpstr>PŘEPRAVA V REŽIMU DOHODY ADR Přepravní obaly</vt:lpstr>
      <vt:lpstr>PŘEPRAVA V REŽIMU DOHODY ADR Přepravní obaly</vt:lpstr>
      <vt:lpstr>PŘEPRAVA V REŽIMU DOHODY ADR Přepravní obaly</vt:lpstr>
      <vt:lpstr>PŘEPRAVA V REŽIMU DOHODY ADR Přeprava kusových zásilek – „PODLIMIT“</vt:lpstr>
      <vt:lpstr>PŘEPRAVA V REŽIMU DOHODY ADR Přeprava kusových zásilek – „PODLIMIT“</vt:lpstr>
      <vt:lpstr>PŘEPRAVA V REŽIMU DOHODY ADR Povinnosti hlavních účastníků přepravního řetězce</vt:lpstr>
      <vt:lpstr>PŘEPRAVA V REŽIMU DOHODY ADR Povinnosti hlavních účastníků přepravního řetězce</vt:lpstr>
      <vt:lpstr>PŘEPRAVA V REŽIMU DOHODY ADR Povinnosti hlavních účastníků přepravního řetězce</vt:lpstr>
      <vt:lpstr>PŘEPRAVA V REŽIMU DOHODY ADR Povinnosti hlavních účastníků přepravního řetězce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Požadavky na dopravní jednotku, její osádku a vybavení</vt:lpstr>
      <vt:lpstr>PŘEPRAVA V REŽIMU DOHODY ADR Omezení vjezdu vozidel s nebezpečným nákladem</vt:lpstr>
      <vt:lpstr>PŘEPRAVA V REŽIMU DOHODY ADR Srovnání povinností – „Plná ADR“ x „Podlimit“</vt:lpstr>
      <vt:lpstr>PŘEPRAVA V REŽIMU DOHODY ADR Bezpečnostní poradce pro přepravu nebezpečných věcí</vt:lpstr>
      <vt:lpstr>PŘEPRAVA V REŽIMU DOHODY ADR Bezpečnostní poradce pro přepravu nebezpečných věcí</vt:lpstr>
      <vt:lpstr>PŘEPRAVA V REŽIMU DOHODY ADR Bezpečnostní poradce  - stanovisko MD ČR</vt:lpstr>
      <vt:lpstr>PŘEPRAVA V REŽIMU DOHODY ADR Bezpečnostní poradce  - stanovisko MD ČR</vt:lpstr>
      <vt:lpstr>ODPADOVÉ HOSPODÁŘSTVÍ Legislativa</vt:lpstr>
      <vt:lpstr>ODPADOVÉ HOSPODÁŘSTVÍ Nebezpečné odpady</vt:lpstr>
      <vt:lpstr>ODPADOVÉ HOSPODÁŘSTVÍ Nebezpečné odpady</vt:lpstr>
      <vt:lpstr>ODPADOVÉ HOSPODÁŘSTVÍ Značení nebezpečných odpadů</vt:lpstr>
      <vt:lpstr>ODPADOVÉ HOSPODÁŘSTVÍ Značení nebezpečných odpadů</vt:lpstr>
      <vt:lpstr>ODPADOVÉ HOSPODÁŘSTVÍ Identifikační list nebezpečného odpadu</vt:lpstr>
      <vt:lpstr>ODPADOVÉ HOSPODÁŘSTVÍ Odpady vzniklé při nakládání s NCHLS a ZL</vt:lpstr>
      <vt:lpstr>ODPADOVÉ HOSPODÁŘSTVÍ Přeprava nebezpečných odpadů</vt:lpstr>
      <vt:lpstr>ODPADOVÉ HOSPODÁŘSTVÍ Přeprava nebezpečných odpadů</vt:lpstr>
      <vt:lpstr>ODPADOVÉ HOSPODÁŘSTVÍ Přeprava nebezpečných odpadů</vt:lpstr>
      <vt:lpstr>ODPADOVÉ HOSPODÁŘSTVÍ Přeprava nebezpečných odpadů</vt:lpstr>
      <vt:lpstr>ODPADOVÉ HOSPODÁŘSTVÍ Předání odpadů</vt:lpstr>
      <vt:lpstr>ODPADOVÉ HOSPODÁŘSTVÍ Předání odpadů</vt:lpstr>
      <vt:lpstr>ODPADOVÉ HOSPODÁŘSTVÍ Evidence a ohlašování produkovaných odpadů</vt:lpstr>
      <vt:lpstr>OCHRANA VOD Legislativa</vt:lpstr>
      <vt:lpstr>OCHRANA VOD Nakládání se závadnými látkami</vt:lpstr>
      <vt:lpstr>OCHRANA VOD Nakládání se závadnými látkami</vt:lpstr>
      <vt:lpstr>OCHRANA VOD Nakládání se závadnými látkami</vt:lpstr>
      <vt:lpstr>OCHRANA VOD Základní náležitosti havarijního plánu</vt:lpstr>
      <vt:lpstr>OCHRANA VOD Obecné zásady ochrany vod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 Hecl</dc:creator>
  <cp:lastModifiedBy>Rudolf Hecl</cp:lastModifiedBy>
  <cp:revision>84</cp:revision>
  <dcterms:created xsi:type="dcterms:W3CDTF">2022-12-02T10:47:40Z</dcterms:created>
  <dcterms:modified xsi:type="dcterms:W3CDTF">2024-12-02T15:28:39Z</dcterms:modified>
</cp:coreProperties>
</file>