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1" r:id="rId5"/>
  </p:sldMasterIdLst>
  <p:sldIdLst>
    <p:sldId id="256" r:id="rId6"/>
    <p:sldId id="257" r:id="rId7"/>
  </p:sldIdLst>
  <p:sldSz cx="6858000" cy="9906000" type="A4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600"/>
    <a:srgbClr val="D08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96314-3FCE-4C3A-8B9D-17D1E259FA82}" v="211" dt="2023-11-15T16:24:36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666" y="-2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1EFE07F-8B9B-489D-B999-6D8A1814A53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59148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71600" y="5919840"/>
            <a:ext cx="59148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E26A6FF-3928-4F56-8A0C-B095ED1AA38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502440" y="263700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71600" y="591984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502440" y="591984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F544141-7804-4735-A7EC-670FE77ADAC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19044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471760" y="2637000"/>
            <a:ext cx="19044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471560" y="2637000"/>
            <a:ext cx="19044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71600" y="5919840"/>
            <a:ext cx="19044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471760" y="5919840"/>
            <a:ext cx="19044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471560" y="5919840"/>
            <a:ext cx="19044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FE8CA14-50DD-41EA-8568-39BE7672426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C0FB153-BF68-4C76-BF89-3892A92D729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151FC1E-5EB0-4D54-B2CC-EC6172ED171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40E6DBD-0F40-409D-A2C4-29C209DD389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2886120" cy="62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3502440" y="2637000"/>
            <a:ext cx="2886120" cy="62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60F362A-A90D-410E-A3BF-65E8D62399D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823E656-58A2-4CC3-8395-C27F644D2F5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71600" y="527400"/>
            <a:ext cx="5914800" cy="887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BEE660-7D46-4B9C-89EF-602618E7BC8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3502440" y="2637000"/>
            <a:ext cx="2886120" cy="62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71600" y="591984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1AFAC5C-6F4F-4BC3-A7DF-27504C2621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2601682-52B4-4CCB-8DD3-8F533361D1A5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2886120" cy="62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3502440" y="263700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3502440" y="591984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D68719E-D535-499C-A3F9-A6576661CCB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3502440" y="263700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71600" y="5919840"/>
            <a:ext cx="59148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EAA6A3-0B29-43BF-83A1-2D81AD0C1C8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59148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71600" y="5919840"/>
            <a:ext cx="59148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EB956DC-A06D-4DAD-829E-460E7723D5E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3502440" y="263700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71600" y="591984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3502440" y="591984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C909611-86D8-4855-9F33-950F37C94B8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19044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2471760" y="2637000"/>
            <a:ext cx="19044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471560" y="2637000"/>
            <a:ext cx="19044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71600" y="5919840"/>
            <a:ext cx="19044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2471760" y="5919840"/>
            <a:ext cx="19044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4471560" y="5919840"/>
            <a:ext cx="19044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55D84F7-3228-4149-8620-AC18642FBBE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ED9F54B-7AE9-435F-97A8-C8DA953D89B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2886120" cy="62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502440" y="2637000"/>
            <a:ext cx="2886120" cy="62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D8B87F-10A9-48DE-84E6-5CB28209F16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E4F2C8C-5EC8-4B15-A875-9E63657DF86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71600" y="527400"/>
            <a:ext cx="5914800" cy="887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FAE1FB3-AC43-4FB7-98D2-05B68090F17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502440" y="2637000"/>
            <a:ext cx="2886120" cy="62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71600" y="591984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BE379F-C8B2-49E0-8EFF-BF7C49D345A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2886120" cy="628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502440" y="263700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502440" y="591984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02B47B-4E4D-4A3F-A8FA-AD9374945B5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71600" y="263700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502440" y="2637000"/>
            <a:ext cx="288612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71600" y="5919840"/>
            <a:ext cx="5914800" cy="2997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cs-CZ" sz="15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346DCD7-EF02-4762-A5EB-EAFA4DC64E2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2F0D9"/>
            </a:gs>
            <a:gs pos="50000">
              <a:srgbClr val="E2F0D9"/>
            </a:gs>
            <a:gs pos="100000">
              <a:srgbClr val="E2F0D9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cs-CZ" sz="3380" b="0" strike="noStrike" spc="-1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lang="cs-CZ" sz="338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cs-CZ" sz="67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cs-CZ" sz="670" b="0" strike="noStrike" spc="-1">
                <a:solidFill>
                  <a:srgbClr val="8B8B8B"/>
                </a:solidFill>
                <a:latin typeface="Calibri"/>
              </a:rPr>
              <a:t>&lt;datum/čas&gt;</a:t>
            </a:r>
            <a:endParaRPr lang="cs-CZ" sz="6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&lt;zápatí&gt;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cs-CZ" sz="67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BB750F8-72D4-457F-AACC-3AE0445DD624}" type="slidenum">
              <a:rPr lang="cs-CZ" sz="67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6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80" b="0" strike="noStrike" spc="-1">
                <a:solidFill>
                  <a:srgbClr val="000000"/>
                </a:solidFill>
                <a:latin typeface="Calibri"/>
              </a:rPr>
              <a:t>Klikněte pro úpravu formátu textu osnovy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13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01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010" b="0" strike="noStrike" spc="-1">
                <a:solidFill>
                  <a:srgbClr val="000000"/>
                </a:solidFill>
                <a:latin typeface="Calibri"/>
              </a:rPr>
              <a:t>Čtvrtá úroveň osnovy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 osnovy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Šestá úroveň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2F0D9"/>
            </a:gs>
            <a:gs pos="50000">
              <a:srgbClr val="E2F0D9"/>
            </a:gs>
            <a:gs pos="100000">
              <a:srgbClr val="E2F0D9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cs-CZ" sz="2470" b="0" strike="noStrike" spc="-1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lang="cs-CZ" sz="247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28520" indent="-12852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lang="cs-CZ" sz="1580" b="0" strike="noStrike" spc="-1">
                <a:solidFill>
                  <a:srgbClr val="000000"/>
                </a:solidFill>
                <a:latin typeface="Calibri"/>
              </a:rPr>
              <a:t>Upravte styly předlohy textu.</a:t>
            </a:r>
          </a:p>
          <a:p>
            <a:pPr marL="385920" lvl="1" indent="-12852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35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642960" lvl="2" indent="-12852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13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900000" lvl="3" indent="-12852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01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1157400" lvl="4" indent="-128520">
              <a:lnSpc>
                <a:spcPct val="90000"/>
              </a:lnSpc>
              <a:spcBef>
                <a:spcPts val="28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01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cs-CZ" sz="67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cs-CZ" sz="670" b="0" strike="noStrike" spc="-1">
                <a:solidFill>
                  <a:srgbClr val="8B8B8B"/>
                </a:solidFill>
                <a:latin typeface="Calibri"/>
              </a:rPr>
              <a:t>&lt;datum/čas&gt;</a:t>
            </a:r>
            <a:endParaRPr lang="cs-CZ" sz="67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cs-CZ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cs-CZ" sz="1400" b="0" strike="noStrike" spc="-1">
                <a:solidFill>
                  <a:srgbClr val="000000"/>
                </a:solidFill>
                <a:latin typeface="Times New Roman"/>
              </a:rPr>
              <a:t>&lt;zápatí&gt;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cs-CZ" sz="67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D9C91E8-6A1D-450A-A4A4-C76155B63A17}" type="slidenum">
              <a:rPr lang="cs-CZ" sz="67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67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malbes.cz/vysledek.php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t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2140" y="4568704"/>
            <a:ext cx="3232650" cy="18812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bdélník 4"/>
          <p:cNvSpPr/>
          <p:nvPr/>
        </p:nvSpPr>
        <p:spPr>
          <a:xfrm>
            <a:off x="205200" y="285114"/>
            <a:ext cx="6616867" cy="8090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ts val="2801"/>
              </a:lnSpc>
            </a:pPr>
            <a:r>
              <a:rPr lang="cs-CZ" sz="20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Pomocník pro Vaši obec: </a:t>
            </a:r>
            <a:endParaRPr lang="cs-CZ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2801"/>
              </a:lnSpc>
            </a:pPr>
            <a:r>
              <a:rPr lang="cs-CZ" sz="26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Pokročilá analýza pro zlepšení krajiny pro život</a:t>
            </a:r>
            <a:endParaRPr lang="cs-CZ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Obdélník 5"/>
          <p:cNvSpPr/>
          <p:nvPr/>
        </p:nvSpPr>
        <p:spPr>
          <a:xfrm>
            <a:off x="205200" y="4108680"/>
            <a:ext cx="635832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cs-CZ" sz="14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Nabízíme službu </a:t>
            </a:r>
            <a:r>
              <a:rPr lang="cs-CZ" sz="1400" b="1" strike="noStrike" spc="-1" dirty="0">
                <a:solidFill>
                  <a:schemeClr val="accent6">
                    <a:lumMod val="75000"/>
                  </a:schemeClr>
                </a:solidFill>
                <a:uFillTx/>
                <a:latin typeface="Calibri"/>
                <a:ea typeface="Calibri"/>
              </a:rPr>
              <a:t>pokročilé analýzy krajiny</a:t>
            </a:r>
            <a:r>
              <a:rPr lang="cs-CZ" sz="14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, která Vám pomůže: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Obdélník 6"/>
          <p:cNvSpPr/>
          <p:nvPr/>
        </p:nvSpPr>
        <p:spPr>
          <a:xfrm>
            <a:off x="3298411" y="4401158"/>
            <a:ext cx="3631835" cy="17682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cs-CZ" sz="15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•   Identifikovat riziková místa v krajině</a:t>
            </a:r>
          </a:p>
          <a:p>
            <a:r>
              <a:rPr lang="cs-CZ" sz="1200" spc="-1" dirty="0">
                <a:latin typeface="Calibri" panose="020F0502020204030204" pitchFamily="34" charset="0"/>
                <a:cs typeface="Calibri" panose="020F0502020204030204" pitchFamily="34" charset="0"/>
              </a:rPr>
              <a:t> (lesní monokultury, velké hony ohrožené erozí atd.)</a:t>
            </a:r>
            <a:endParaRPr lang="cs-CZ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5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•   Pochopit příčiny a povahu těchto rizik</a:t>
            </a:r>
          </a:p>
          <a:p>
            <a:r>
              <a:rPr lang="cs-CZ" sz="1200" spc="-1" dirty="0">
                <a:latin typeface="Calibri"/>
              </a:rPr>
              <a:t> (kombinaci typu půdy, klimatu a hospodaření atd.)</a:t>
            </a:r>
            <a:endParaRPr lang="cs-CZ" sz="1200" b="0" strike="noStrike" spc="-1" dirty="0">
              <a:latin typeface="Arial"/>
            </a:endParaRPr>
          </a:p>
          <a:p>
            <a:r>
              <a:rPr lang="cs-CZ" sz="15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•   Navrhovat účinná řešení pro zvýšení</a:t>
            </a:r>
            <a:endParaRPr lang="cs-CZ" sz="1500" b="0" strike="noStrike" spc="-1" dirty="0">
              <a:solidFill>
                <a:srgbClr val="000000"/>
              </a:solidFill>
              <a:latin typeface="Arial"/>
            </a:endParaRPr>
          </a:p>
          <a:p>
            <a:r>
              <a:rPr lang="cs-CZ" sz="15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     funkčnosti a stability krajiny</a:t>
            </a:r>
          </a:p>
          <a:p>
            <a:r>
              <a:rPr lang="cs-CZ" sz="1200" spc="-1" dirty="0">
                <a:latin typeface="Calibri"/>
              </a:rPr>
              <a:t> (tvorba mezí, zasakovacích pásů, revitalizace toků atd.)</a:t>
            </a:r>
          </a:p>
          <a:p>
            <a:r>
              <a:rPr lang="cs-CZ" sz="1300" spc="-1" dirty="0">
                <a:latin typeface="Calibri"/>
              </a:rPr>
              <a:t> </a:t>
            </a:r>
            <a:endParaRPr lang="cs-CZ" sz="1300" b="0" strike="noStrike" spc="-1" dirty="0">
              <a:latin typeface="Arial"/>
            </a:endParaRPr>
          </a:p>
        </p:txBody>
      </p:sp>
      <p:sp>
        <p:nvSpPr>
          <p:cNvPr id="86" name="Obdélník 9"/>
          <p:cNvSpPr/>
          <p:nvPr/>
        </p:nvSpPr>
        <p:spPr>
          <a:xfrm>
            <a:off x="3476679" y="5938257"/>
            <a:ext cx="3437553" cy="6910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cs-CZ" sz="1300" b="0" strike="noStrike" spc="-1" dirty="0">
                <a:solidFill>
                  <a:srgbClr val="D08600"/>
                </a:solidFill>
                <a:latin typeface="Calibri"/>
              </a:rPr>
              <a:t>Celým postupem vás provede uživatelsky příjemná aplikace, která nevyžaduje žádné zvláštní dovednosti, ani technické vybavení.</a:t>
            </a:r>
            <a:endParaRPr lang="cs-CZ" sz="1300" b="0" strike="noStrike" spc="-1" dirty="0">
              <a:solidFill>
                <a:srgbClr val="D08600"/>
              </a:solidFill>
              <a:latin typeface="Arial"/>
            </a:endParaRPr>
          </a:p>
        </p:txBody>
      </p:sp>
      <p:sp>
        <p:nvSpPr>
          <p:cNvPr id="87" name="Obdélník 12"/>
          <p:cNvSpPr/>
          <p:nvPr/>
        </p:nvSpPr>
        <p:spPr>
          <a:xfrm>
            <a:off x="74880" y="6648120"/>
            <a:ext cx="6661800" cy="298008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solidFill>
              <a:srgbClr val="70AD47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8" name="Obdélník 11"/>
          <p:cNvSpPr/>
          <p:nvPr/>
        </p:nvSpPr>
        <p:spPr>
          <a:xfrm>
            <a:off x="335160" y="6713280"/>
            <a:ext cx="6447600" cy="2943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cs-CZ" sz="1700" b="1" spc="-1" dirty="0">
                <a:solidFill>
                  <a:srgbClr val="B086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Jaké jsou výhody našeho přístupu?</a:t>
            </a:r>
          </a:p>
          <a:p>
            <a:pPr marL="285840" indent="-285840">
              <a:lnSpc>
                <a:spcPct val="107000"/>
              </a:lnSpc>
              <a:spcBef>
                <a:spcPts val="1199"/>
              </a:spcBef>
              <a:spcAft>
                <a:spcPts val="601"/>
              </a:spcAft>
              <a:buClr>
                <a:srgbClr val="548235"/>
              </a:buClr>
              <a:buSzPct val="112000"/>
              <a:buFont typeface="Arial"/>
              <a:buChar char="•"/>
            </a:pPr>
            <a:r>
              <a:rPr lang="cs-CZ" sz="13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Vycházíme z výsledků dlouholetého výzkumu</a:t>
            </a:r>
            <a:r>
              <a:rPr lang="cs-CZ" sz="13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, prováděného týmem vědců z Oddělení analýz ekosystémových funkcí krajiny, Ústavu výzkumu globální změny AV ČR </a:t>
            </a:r>
            <a:r>
              <a:rPr lang="cs-CZ" sz="1300" b="0" strike="noStrike" spc="-1" dirty="0" err="1">
                <a:solidFill>
                  <a:srgbClr val="808080"/>
                </a:solidFill>
                <a:latin typeface="Calibri"/>
                <a:ea typeface="Calibri"/>
              </a:rPr>
              <a:t>v.v.i</a:t>
            </a:r>
            <a:r>
              <a:rPr lang="cs-CZ" sz="13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. a z Katedry geoinformatiky, Univerzity Palackého v Olomouci.</a:t>
            </a:r>
            <a:endParaRPr lang="cs-CZ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7000"/>
              </a:lnSpc>
              <a:spcAft>
                <a:spcPts val="601"/>
              </a:spcAft>
              <a:buClr>
                <a:srgbClr val="548235"/>
              </a:buClr>
              <a:buFont typeface="Arial"/>
              <a:buChar char="•"/>
              <a:tabLst>
                <a:tab pos="457200" algn="l"/>
              </a:tabLst>
            </a:pPr>
            <a:r>
              <a:rPr lang="cs-CZ" sz="13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Rozsáhlá databáze podkladových map</a:t>
            </a:r>
            <a:r>
              <a:rPr lang="cs-CZ" sz="1300" b="0" strike="noStrike" spc="-1" dirty="0">
                <a:solidFill>
                  <a:srgbClr val="A6A6A6"/>
                </a:solidFill>
                <a:latin typeface="Calibri"/>
                <a:ea typeface="Calibri"/>
              </a:rPr>
              <a:t>: </a:t>
            </a:r>
            <a:r>
              <a:rPr lang="cs-CZ" sz="13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Využíváme mnoho dostupných zdrojů (ZABAGED, LPIS, BPEJ, Vrstvu mapování biotopů AOPK ČR a další) a vytváříme z nich podrobné podklady pro vyhodnocení stavu krajiny a návrhy adaptačních opatření. </a:t>
            </a:r>
            <a:endParaRPr lang="cs-CZ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7000"/>
              </a:lnSpc>
              <a:spcAft>
                <a:spcPts val="601"/>
              </a:spcAft>
              <a:buClr>
                <a:srgbClr val="548235"/>
              </a:buClr>
              <a:buFont typeface="Arial"/>
              <a:buChar char="•"/>
              <a:tabLst>
                <a:tab pos="457200" algn="l"/>
              </a:tabLst>
            </a:pPr>
            <a:r>
              <a:rPr lang="cs-CZ" sz="13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Inovativní hodnocení rizik</a:t>
            </a:r>
            <a:r>
              <a:rPr lang="cs-CZ" sz="1300" b="0" strike="noStrike" spc="-1" dirty="0">
                <a:solidFill>
                  <a:srgbClr val="A6A6A6"/>
                </a:solidFill>
                <a:latin typeface="Calibri"/>
                <a:ea typeface="Calibri"/>
              </a:rPr>
              <a:t>: </a:t>
            </a:r>
            <a:r>
              <a:rPr lang="cs-CZ" sz="13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Vyvinuli jsme metody, schopné propojovat působení různých faktorů, které umožňují přesnější analýzu rizik v krajině pro její ekologické fungování.</a:t>
            </a:r>
            <a:endParaRPr lang="cs-CZ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7000"/>
              </a:lnSpc>
              <a:spcAft>
                <a:spcPts val="601"/>
              </a:spcAft>
              <a:buClr>
                <a:srgbClr val="548235"/>
              </a:buClr>
              <a:buFont typeface="Arial"/>
              <a:buChar char="•"/>
              <a:tabLst>
                <a:tab pos="457200" algn="l"/>
              </a:tabLst>
            </a:pPr>
            <a:r>
              <a:rPr lang="cs-CZ" sz="13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Zahrnutí místních aktérů</a:t>
            </a:r>
            <a:r>
              <a:rPr lang="cs-CZ" sz="1300" b="0" strike="noStrike" spc="-1" dirty="0">
                <a:solidFill>
                  <a:srgbClr val="A6A6A6"/>
                </a:solidFill>
                <a:latin typeface="Calibri"/>
                <a:ea typeface="Calibri"/>
              </a:rPr>
              <a:t>: </a:t>
            </a:r>
            <a:r>
              <a:rPr lang="cs-CZ" sz="13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Do procesu zahrneme potřeby jednotlivých aktérů v území.</a:t>
            </a:r>
            <a:endParaRPr lang="cs-CZ" sz="13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7000"/>
              </a:lnSpc>
              <a:buClr>
                <a:srgbClr val="548235"/>
              </a:buClr>
              <a:buFont typeface="Arial"/>
              <a:buChar char="•"/>
              <a:tabLst>
                <a:tab pos="457200" algn="l"/>
              </a:tabLst>
            </a:pPr>
            <a:r>
              <a:rPr lang="cs-CZ" sz="13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Jednoduchá interaktivní mapa</a:t>
            </a:r>
            <a:r>
              <a:rPr lang="cs-CZ" sz="1300" b="0" strike="noStrike" spc="-1" dirty="0">
                <a:solidFill>
                  <a:srgbClr val="A6A6A6"/>
                </a:solidFill>
                <a:latin typeface="Calibri"/>
                <a:ea typeface="Calibri"/>
              </a:rPr>
              <a:t>: </a:t>
            </a:r>
            <a:r>
              <a:rPr lang="cs-CZ" sz="13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Několika kliknutími získáte cenné informace a návrhy.</a:t>
            </a:r>
            <a:endParaRPr lang="cs-CZ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Obrázek 1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33225" r="2008" b="15587"/>
          <a:stretch/>
        </p:blipFill>
        <p:spPr>
          <a:xfrm>
            <a:off x="326160" y="1110600"/>
            <a:ext cx="6237720" cy="1293120"/>
          </a:xfrm>
          <a:prstGeom prst="rect">
            <a:avLst/>
          </a:prstGeom>
          <a:ln w="0">
            <a:noFill/>
          </a:ln>
        </p:spPr>
      </p:pic>
      <p:sp>
        <p:nvSpPr>
          <p:cNvPr id="91" name="Obdélník 7"/>
          <p:cNvSpPr/>
          <p:nvPr/>
        </p:nvSpPr>
        <p:spPr>
          <a:xfrm>
            <a:off x="175511" y="2470984"/>
            <a:ext cx="6602336" cy="16212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cs-CZ" sz="135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Vážené starostky, starostové a všichni, kdo pracujete s krajinou,</a:t>
            </a:r>
            <a:endParaRPr lang="cs-CZ" sz="1350" b="0" strike="noStrike" spc="-1" dirty="0">
              <a:solidFill>
                <a:srgbClr val="0000FF"/>
              </a:solidFill>
              <a:latin typeface="Arial"/>
            </a:endParaRPr>
          </a:p>
          <a:p>
            <a:pPr algn="just"/>
            <a:r>
              <a:rPr lang="cs-CZ" sz="1350" spc="-1" dirty="0">
                <a:solidFill>
                  <a:srgbClr val="0000FF"/>
                </a:solidFill>
                <a:latin typeface="Calibri"/>
              </a:rPr>
              <a:t>jistě jste zažili řadu klimaticky nepříznivých let a chtěli byste přispět k tomu, aby ve Vašem působišti nedocházelo v budoucnu k degradaci území, ztrátě úrodnosti, ničivému suchu nebo naopak povodním. Abychom Vám v tomto mohli pomoci a nabídnout Vám spolupráci ve formě služby, s jejíž pomocí bychom chtěli podpořit dlouhodobě udržitelné zemědělské a lesnické využívání krajiny, potřebujeme Vaši podporu ve formě vyjádření zájmu o spolupráci. V rámci této spolupráce bychom též rádi ověřili ve Vašem území naše výsledky v praxi.</a:t>
            </a:r>
          </a:p>
          <a:p>
            <a:pPr>
              <a:lnSpc>
                <a:spcPct val="100000"/>
              </a:lnSpc>
            </a:pPr>
            <a:endParaRPr lang="cs-CZ" sz="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TextovéPole 16"/>
          <p:cNvSpPr/>
          <p:nvPr/>
        </p:nvSpPr>
        <p:spPr>
          <a:xfrm>
            <a:off x="1728498" y="4377549"/>
            <a:ext cx="1975396" cy="1986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700" b="1" strike="noStrike" spc="-1" dirty="0">
                <a:solidFill>
                  <a:srgbClr val="A6A6A6"/>
                </a:solidFill>
                <a:latin typeface="Calibri"/>
                <a:ea typeface="Times New Roman"/>
              </a:rPr>
              <a:t>CELKOVÝ INDEX DEGRADACE ÚZEMÍ (ESAI)</a:t>
            </a:r>
            <a:endParaRPr lang="cs-CZ" sz="7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t="1193" r="544" b="960"/>
          <a:stretch/>
        </p:blipFill>
        <p:spPr>
          <a:xfrm>
            <a:off x="240772" y="4576165"/>
            <a:ext cx="3124080" cy="1888274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2590986" y="4576150"/>
            <a:ext cx="1930188" cy="200055"/>
            <a:chOff x="2592952" y="4575207"/>
            <a:chExt cx="1930188" cy="200055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952" y="4608147"/>
              <a:ext cx="132831" cy="134173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2651810" y="4575207"/>
              <a:ext cx="1871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50" cap="small" dirty="0">
                  <a:latin typeface="Calibri" panose="020F0502020204030204" pitchFamily="34" charset="0"/>
                  <a:cs typeface="Calibri" panose="020F0502020204030204" pitchFamily="34" charset="0"/>
                </a:rPr>
                <a:t>KATEDRA GEOINFORMATIKY</a:t>
              </a:r>
              <a:endParaRPr lang="cs-CZ" sz="35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cs-CZ" sz="350" dirty="0">
                  <a:latin typeface="Calibri" panose="020F0502020204030204" pitchFamily="34" charset="0"/>
                  <a:cs typeface="Calibri" panose="020F0502020204030204" pitchFamily="34" charset="0"/>
                </a:rPr>
                <a:t>Univerzita Palackého v Olomouci</a:t>
              </a:r>
            </a:p>
          </p:txBody>
        </p:sp>
      </p:grpSp>
      <p:sp>
        <p:nvSpPr>
          <p:cNvPr id="94" name="Šipka dolů 16"/>
          <p:cNvSpPr/>
          <p:nvPr/>
        </p:nvSpPr>
        <p:spPr>
          <a:xfrm>
            <a:off x="149202" y="5969794"/>
            <a:ext cx="185958" cy="457200"/>
          </a:xfrm>
          <a:prstGeom prst="downArrow">
            <a:avLst>
              <a:gd name="adj1" fmla="val 50000"/>
              <a:gd name="adj2" fmla="val 50000"/>
            </a:avLst>
          </a:prstGeom>
          <a:noFill/>
          <a:ln w="3175">
            <a:solidFill>
              <a:srgbClr val="FFFFFF">
                <a:lumMod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3" name="TextovéPole 16"/>
          <p:cNvSpPr/>
          <p:nvPr/>
        </p:nvSpPr>
        <p:spPr>
          <a:xfrm rot="16200000">
            <a:off x="-48666" y="6049056"/>
            <a:ext cx="578880" cy="298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50" b="1" strike="noStrike" spc="-1" dirty="0">
                <a:solidFill>
                  <a:srgbClr val="808080"/>
                </a:solidFill>
                <a:latin typeface="Calibri"/>
                <a:ea typeface="Times New Roman"/>
              </a:rPr>
              <a:t>STUPEŇ DEGRADACE</a:t>
            </a:r>
            <a:endParaRPr lang="cs-CZ" sz="35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" name="Picture 4" descr="Obnova biodiverzity a ekosystémových služeb klimatickou změnou ohrožených  lesů regionu Beskyd – ireas"/>
          <p:cNvPicPr>
            <a:picLocks noChangeAspect="1"/>
          </p:cNvPicPr>
          <p:nvPr/>
        </p:nvPicPr>
        <p:blipFill>
          <a:blip r:embed="rId6"/>
          <a:srcRect l="29322" r="26764"/>
          <a:stretch/>
        </p:blipFill>
        <p:spPr>
          <a:xfrm>
            <a:off x="2887661" y="4731788"/>
            <a:ext cx="410750" cy="181494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TextovéPole 24"/>
          <p:cNvSpPr/>
          <p:nvPr/>
        </p:nvSpPr>
        <p:spPr>
          <a:xfrm>
            <a:off x="342222" y="5871887"/>
            <a:ext cx="441375" cy="979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3600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400" b="0" strike="noStrike" spc="-1" dirty="0">
                <a:solidFill>
                  <a:srgbClr val="000000"/>
                </a:solidFill>
                <a:latin typeface="Calibri"/>
              </a:rPr>
              <a:t>Kategorie ESAI </a:t>
            </a:r>
            <a:endParaRPr lang="cs-CZ" sz="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Obrázek 10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77DD9085-4456-5130-13A5-BE59CCEBEA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492" y="57174"/>
            <a:ext cx="1526736" cy="6617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délník 4"/>
          <p:cNvSpPr/>
          <p:nvPr/>
        </p:nvSpPr>
        <p:spPr>
          <a:xfrm>
            <a:off x="231480" y="175320"/>
            <a:ext cx="1629000" cy="38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cs-CZ" sz="1800" b="1" strike="noStrike" spc="-1" dirty="0">
                <a:solidFill>
                  <a:srgbClr val="B08600"/>
                </a:solidFill>
                <a:latin typeface="Calibri"/>
                <a:ea typeface="Calibri"/>
              </a:rPr>
              <a:t>Jaký je postup?</a:t>
            </a:r>
            <a:endParaRPr lang="cs-CZ" sz="1800" b="0" strike="noStrike" spc="-1" dirty="0">
              <a:solidFill>
                <a:srgbClr val="B08600"/>
              </a:solidFill>
              <a:latin typeface="Arial"/>
            </a:endParaRPr>
          </a:p>
        </p:txBody>
      </p:sp>
      <p:sp>
        <p:nvSpPr>
          <p:cNvPr id="98" name="Obdélník 36"/>
          <p:cNvSpPr/>
          <p:nvPr/>
        </p:nvSpPr>
        <p:spPr>
          <a:xfrm>
            <a:off x="3652560" y="641321"/>
            <a:ext cx="2559960" cy="148843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99" name="Skupina 14"/>
          <p:cNvGrpSpPr/>
          <p:nvPr/>
        </p:nvGrpSpPr>
        <p:grpSpPr>
          <a:xfrm>
            <a:off x="281880" y="563760"/>
            <a:ext cx="6300360" cy="1624680"/>
            <a:chOff x="281880" y="563760"/>
            <a:chExt cx="6300360" cy="1624680"/>
          </a:xfrm>
        </p:grpSpPr>
        <p:sp>
          <p:nvSpPr>
            <p:cNvPr id="100" name="Obdélník 3"/>
            <p:cNvSpPr/>
            <p:nvPr/>
          </p:nvSpPr>
          <p:spPr>
            <a:xfrm>
              <a:off x="415080" y="570600"/>
              <a:ext cx="3408840" cy="150690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7000"/>
                </a:lnSpc>
                <a:tabLst>
                  <a:tab pos="457200" algn="l"/>
                </a:tabLst>
              </a:pPr>
              <a:r>
                <a:rPr lang="cs-CZ" sz="1600" b="1" strike="noStrike" spc="-1" dirty="0">
                  <a:solidFill>
                    <a:schemeClr val="accent6">
                      <a:lumMod val="75000"/>
                    </a:schemeClr>
                  </a:solidFill>
                  <a:latin typeface="Calibri"/>
                  <a:ea typeface="Calibri"/>
                </a:rPr>
                <a:t>1) Rámcové hodnocení rizik</a:t>
              </a:r>
              <a:endParaRPr lang="cs-CZ" sz="16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7000"/>
                </a:lnSpc>
                <a:tabLst>
                  <a:tab pos="457200" algn="l"/>
                </a:tabLst>
              </a:pPr>
              <a:r>
                <a:rPr lang="cs-CZ" sz="1400" b="0" strike="noStrike" spc="-1" dirty="0">
                  <a:solidFill>
                    <a:srgbClr val="808080"/>
                  </a:solidFill>
                  <a:latin typeface="Calibri"/>
                  <a:ea typeface="Calibri"/>
                </a:rPr>
                <a:t>Nalezení oblastí (ORP, obcí) s největším rizikem degradace území pomocí ESAI indexu a zjištění základního okruhu příčin. </a:t>
              </a:r>
              <a:endParaRPr lang="cs-CZ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7000"/>
                </a:lnSpc>
                <a:spcAft>
                  <a:spcPts val="1199"/>
                </a:spcAft>
                <a:tabLst>
                  <a:tab pos="457200" algn="l"/>
                </a:tabLst>
              </a:pPr>
              <a:r>
                <a:rPr lang="cs-CZ" sz="1400" b="0" strike="noStrike" spc="-1" dirty="0">
                  <a:solidFill>
                    <a:srgbClr val="808080"/>
                  </a:solidFill>
                  <a:latin typeface="Calibri"/>
                  <a:ea typeface="Calibri"/>
                </a:rPr>
                <a:t>Tato část je volně dostupná a připravená k užívání na: </a:t>
              </a:r>
              <a:r>
                <a:rPr lang="cs-CZ" sz="1100" b="0" u="sng" strike="noStrike" spc="-1" dirty="0">
                  <a:solidFill>
                    <a:srgbClr val="67B1FB"/>
                  </a:solidFill>
                  <a:uFillTx/>
                  <a:latin typeface="Calibri"/>
                  <a:ea typeface="Calibri"/>
                  <a:hlinkClick r:id="rId2"/>
                </a:rPr>
                <a:t>http://www.imalbes.cz/vysledek.php</a:t>
              </a:r>
              <a:r>
                <a:rPr lang="cs-CZ" sz="1100" b="0" strike="noStrike" spc="-1" dirty="0">
                  <a:solidFill>
                    <a:srgbClr val="808080"/>
                  </a:solidFill>
                  <a:latin typeface="Calibri"/>
                  <a:ea typeface="Calibri"/>
                </a:rPr>
                <a:t> </a:t>
              </a:r>
              <a:endParaRPr lang="cs-CZ" sz="11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1" name="Obdélník 7"/>
            <p:cNvSpPr/>
            <p:nvPr/>
          </p:nvSpPr>
          <p:spPr>
            <a:xfrm>
              <a:off x="281880" y="591840"/>
              <a:ext cx="6300360" cy="1596600"/>
            </a:xfrm>
            <a:prstGeom prst="rect">
              <a:avLst/>
            </a:prstGeom>
            <a:noFill/>
            <a:ln>
              <a:solidFill>
                <a:srgbClr val="70AD47">
                  <a:lumMod val="7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cs-CZ" sz="1800" b="0" strike="noStrike" spc="-1" dirty="0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102" name="TextovéPole 10"/>
            <p:cNvSpPr/>
            <p:nvPr/>
          </p:nvSpPr>
          <p:spPr>
            <a:xfrm>
              <a:off x="6184440" y="563760"/>
              <a:ext cx="384480" cy="160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="vert270" lIns="45000" tIns="90000" rIns="45000" bIns="90000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cs-CZ" sz="1300" b="1" strike="noStrike" spc="-1">
                  <a:solidFill>
                    <a:srgbClr val="8BC167"/>
                  </a:solidFill>
                  <a:latin typeface="Calibri"/>
                  <a:ea typeface="Calibri"/>
                </a:rPr>
                <a:t>HOTOVÉ, DOSTUPNÉ</a:t>
              </a:r>
              <a:endParaRPr lang="cs-CZ" sz="13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3" name="Obdélník 13"/>
          <p:cNvSpPr/>
          <p:nvPr/>
        </p:nvSpPr>
        <p:spPr>
          <a:xfrm>
            <a:off x="416160" y="2397600"/>
            <a:ext cx="5717880" cy="2294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4" name="Obdélník 5"/>
          <p:cNvSpPr/>
          <p:nvPr/>
        </p:nvSpPr>
        <p:spPr>
          <a:xfrm>
            <a:off x="415080" y="2397600"/>
            <a:ext cx="3134520" cy="222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  <a:tabLst>
                <a:tab pos="457200" algn="l"/>
              </a:tabLst>
            </a:pPr>
            <a:r>
              <a:rPr lang="cs-CZ" sz="16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2) Podrobná analýza krajiny</a:t>
            </a:r>
            <a:r>
              <a:rPr lang="cs-CZ" sz="1600" b="1" strike="noStrike" spc="-1" dirty="0">
                <a:solidFill>
                  <a:srgbClr val="808080"/>
                </a:solidFill>
                <a:latin typeface="Calibri"/>
                <a:ea typeface="Calibri"/>
              </a:rPr>
              <a:t> </a:t>
            </a: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  <a:tabLst>
                <a:tab pos="457200" algn="l"/>
              </a:tabLst>
            </a:pPr>
            <a:r>
              <a:rPr lang="cs-CZ" sz="14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Identifikace </a:t>
            </a:r>
            <a:r>
              <a:rPr lang="cs-CZ" sz="1400" b="0" strike="noStrike" spc="-1" dirty="0">
                <a:solidFill>
                  <a:srgbClr val="808080"/>
                </a:solidFill>
                <a:uFillTx/>
                <a:latin typeface="Calibri"/>
                <a:ea typeface="Calibri"/>
              </a:rPr>
              <a:t>konkrétních ohrožených míst </a:t>
            </a:r>
            <a:r>
              <a:rPr lang="cs-CZ" sz="14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v podrobném měřítku (1 : 10 000) včetně hodnocení </a:t>
            </a:r>
            <a:r>
              <a:rPr lang="cs-CZ" sz="1400" b="0" strike="noStrike" spc="-1" dirty="0">
                <a:solidFill>
                  <a:srgbClr val="808080"/>
                </a:solidFill>
                <a:uFillTx/>
                <a:latin typeface="Calibri"/>
                <a:ea typeface="Calibri"/>
              </a:rPr>
              <a:t>16ti detailních parametrů příčin degradace území</a:t>
            </a:r>
            <a:r>
              <a:rPr lang="cs-CZ" sz="14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. Hodnocení </a:t>
            </a:r>
            <a:r>
              <a:rPr lang="cs-CZ" sz="1400" b="0" strike="noStrike" spc="-1" dirty="0">
                <a:solidFill>
                  <a:srgbClr val="808080"/>
                </a:solidFill>
                <a:uFillTx/>
                <a:latin typeface="Calibri"/>
                <a:ea typeface="Calibri"/>
              </a:rPr>
              <a:t>funkcí krajiny </a:t>
            </a:r>
            <a:r>
              <a:rPr lang="cs-CZ" sz="14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(produkční, ochlazovací, poskytování prostředí pro život rostlin a živočichů) a </a:t>
            </a:r>
            <a:r>
              <a:rPr lang="cs-CZ" sz="1400" b="0" strike="noStrike" spc="-1" dirty="0">
                <a:solidFill>
                  <a:srgbClr val="808080"/>
                </a:solidFill>
                <a:uFillTx/>
                <a:latin typeface="Calibri"/>
                <a:ea typeface="Calibri"/>
              </a:rPr>
              <a:t>krajinné stability</a:t>
            </a:r>
            <a:r>
              <a:rPr lang="cs-CZ" sz="14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 v podmínkách klimatické změny. 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Obdélník 6"/>
          <p:cNvSpPr/>
          <p:nvPr/>
        </p:nvSpPr>
        <p:spPr>
          <a:xfrm>
            <a:off x="415080" y="4760280"/>
            <a:ext cx="3075840" cy="17771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  <a:tabLst>
                <a:tab pos="457200" algn="l"/>
              </a:tabLst>
            </a:pPr>
            <a:r>
              <a:rPr lang="cs-CZ" sz="16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3) Návrhy řešení </a:t>
            </a: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7000"/>
              </a:lnSpc>
              <a:tabLst>
                <a:tab pos="457200" algn="l"/>
              </a:tabLst>
            </a:pPr>
            <a:r>
              <a:rPr lang="cs-CZ" sz="14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Na základě prostorového překryvu výsledků analýz jsou navržena </a:t>
            </a:r>
            <a:r>
              <a:rPr lang="cs-CZ" sz="1400" b="0" strike="noStrike" spc="-1" dirty="0">
                <a:solidFill>
                  <a:srgbClr val="808080"/>
                </a:solidFill>
                <a:uFillTx/>
                <a:latin typeface="Calibri"/>
                <a:ea typeface="Calibri"/>
              </a:rPr>
              <a:t>opatření pro zlepšení funkčnosti a stability krajiny</a:t>
            </a:r>
            <a:r>
              <a:rPr lang="cs-CZ" sz="14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. Přímo v mapě se zobrazí nabídka typů opatření, které budou na dané ploše nejvíce efektivní. 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Obdélník 8"/>
          <p:cNvSpPr/>
          <p:nvPr/>
        </p:nvSpPr>
        <p:spPr>
          <a:xfrm>
            <a:off x="282960" y="2263680"/>
            <a:ext cx="6300360" cy="449532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cs-CZ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7" name="TextovéPole 11"/>
          <p:cNvSpPr/>
          <p:nvPr/>
        </p:nvSpPr>
        <p:spPr>
          <a:xfrm>
            <a:off x="6183720" y="2034000"/>
            <a:ext cx="384480" cy="460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45000" tIns="90000" rIns="45000" bIns="90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300" b="1" strike="noStrike" spc="-1" dirty="0">
                <a:solidFill>
                  <a:srgbClr val="8BC167"/>
                </a:solidFill>
                <a:latin typeface="Calibri"/>
                <a:ea typeface="Calibri"/>
              </a:rPr>
              <a:t>DOPRACUJEME NA VAŠI OBJEDNÁVKU, SPOLEČNĚ DOLADÍME</a:t>
            </a:r>
            <a:endParaRPr lang="cs-CZ" sz="1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Obdélník 9"/>
          <p:cNvSpPr/>
          <p:nvPr/>
        </p:nvSpPr>
        <p:spPr>
          <a:xfrm>
            <a:off x="345960" y="9218881"/>
            <a:ext cx="6494039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600" b="1" i="1" strike="noStrike" spc="-1" dirty="0">
                <a:solidFill>
                  <a:srgbClr val="B08600"/>
                </a:solidFill>
                <a:latin typeface="Calibri"/>
                <a:ea typeface="Calibri"/>
              </a:rPr>
              <a:t>Pokud se rozhodnete s námi spolupracovat, vyplňte přiložené v</a:t>
            </a:r>
            <a:r>
              <a:rPr lang="cs-CZ" sz="1600" b="1" i="1" spc="-1" dirty="0">
                <a:solidFill>
                  <a:srgbClr val="B08600"/>
                </a:solidFill>
                <a:latin typeface="Calibri"/>
              </a:rPr>
              <a:t>yjádření zájmu o spolupráci, případně i dotazník.</a:t>
            </a:r>
          </a:p>
        </p:txBody>
      </p:sp>
      <p:pic>
        <p:nvPicPr>
          <p:cNvPr id="120" name="Obrázek 1"/>
          <p:cNvPicPr/>
          <p:nvPr/>
        </p:nvPicPr>
        <p:blipFill>
          <a:blip r:embed="rId3"/>
          <a:stretch/>
        </p:blipFill>
        <p:spPr>
          <a:xfrm>
            <a:off x="3261600" y="4911840"/>
            <a:ext cx="2922120" cy="1721520"/>
          </a:xfrm>
          <a:prstGeom prst="rect">
            <a:avLst/>
          </a:prstGeom>
          <a:ln w="0">
            <a:noFill/>
          </a:ln>
        </p:spPr>
      </p:pic>
      <p:sp>
        <p:nvSpPr>
          <p:cNvPr id="121" name="TextovéPole 12"/>
          <p:cNvSpPr/>
          <p:nvPr/>
        </p:nvSpPr>
        <p:spPr>
          <a:xfrm>
            <a:off x="2754284" y="232200"/>
            <a:ext cx="3813916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400" b="0" strike="noStrike" spc="-1" dirty="0">
                <a:solidFill>
                  <a:srgbClr val="000000"/>
                </a:solidFill>
                <a:latin typeface="Calibri"/>
              </a:rPr>
              <a:t>Nabízená služba má tři na sebe navazující úrovně:</a:t>
            </a:r>
            <a:endParaRPr lang="cs-CZ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TextovéPole 39"/>
          <p:cNvSpPr/>
          <p:nvPr/>
        </p:nvSpPr>
        <p:spPr>
          <a:xfrm>
            <a:off x="281880" y="7778880"/>
            <a:ext cx="6087600" cy="1506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80000" indent="-180000">
              <a:lnSpc>
                <a:spcPct val="100000"/>
              </a:lnSpc>
              <a:spcAft>
                <a:spcPts val="201"/>
              </a:spcAft>
              <a:buClr>
                <a:srgbClr val="548235"/>
              </a:buClr>
              <a:buFont typeface="Symbol"/>
              <a:buChar char=""/>
              <a:tabLst>
                <a:tab pos="457200" algn="l"/>
              </a:tabLst>
            </a:pPr>
            <a:r>
              <a:rPr lang="cs-CZ" sz="16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Územní plánování</a:t>
            </a:r>
            <a:r>
              <a:rPr lang="cs-CZ" sz="16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: </a:t>
            </a:r>
            <a:r>
              <a:rPr lang="cs-CZ" sz="16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Podpora při tvorbě Územního plánu</a:t>
            </a: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80000" indent="-180000">
              <a:lnSpc>
                <a:spcPct val="100000"/>
              </a:lnSpc>
              <a:spcAft>
                <a:spcPts val="201"/>
              </a:spcAft>
              <a:buClr>
                <a:srgbClr val="548235"/>
              </a:buClr>
              <a:buFont typeface="Symbol"/>
              <a:buChar char=""/>
              <a:tabLst>
                <a:tab pos="457200" algn="l"/>
              </a:tabLst>
            </a:pPr>
            <a:r>
              <a:rPr lang="cs-CZ" sz="16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Adaptační strategie</a:t>
            </a:r>
            <a:r>
              <a:rPr lang="cs-CZ" sz="16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: </a:t>
            </a:r>
            <a:r>
              <a:rPr lang="cs-CZ" sz="16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Pomoc s hodnocením adaptačních opatření</a:t>
            </a: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80000" indent="-180000">
              <a:lnSpc>
                <a:spcPct val="100000"/>
              </a:lnSpc>
              <a:spcAft>
                <a:spcPts val="201"/>
              </a:spcAft>
              <a:buClr>
                <a:srgbClr val="548235"/>
              </a:buClr>
              <a:buFont typeface="Symbol"/>
              <a:buChar char=""/>
              <a:tabLst>
                <a:tab pos="457200" algn="l"/>
              </a:tabLst>
            </a:pPr>
            <a:r>
              <a:rPr lang="cs-CZ" sz="16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Revitalizační opatření</a:t>
            </a:r>
            <a:r>
              <a:rPr lang="cs-CZ" sz="16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: </a:t>
            </a:r>
            <a:r>
              <a:rPr lang="cs-CZ" sz="1600" b="0" strike="noStrike" spc="-1" dirty="0">
                <a:solidFill>
                  <a:srgbClr val="808080"/>
                </a:solidFill>
                <a:latin typeface="Calibri"/>
                <a:ea typeface="Calibri"/>
              </a:rPr>
              <a:t>Efektivní plánování obnovy krajiny</a:t>
            </a:r>
            <a:endParaRPr lang="cs-CZ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180000" indent="-180000">
              <a:lnSpc>
                <a:spcPct val="100000"/>
              </a:lnSpc>
              <a:spcAft>
                <a:spcPts val="601"/>
              </a:spcAft>
              <a:buClr>
                <a:srgbClr val="548235"/>
              </a:buClr>
              <a:buFont typeface="Symbol"/>
              <a:buChar char=""/>
              <a:tabLst>
                <a:tab pos="457200" algn="l"/>
              </a:tabLst>
            </a:pPr>
            <a:r>
              <a:rPr lang="cs-CZ" sz="1600" b="1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Hodnocení alternativ zásahů do území</a:t>
            </a:r>
            <a:r>
              <a:rPr lang="cs-CZ" sz="1600" b="0" strike="noStrike" spc="-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</a:rPr>
              <a:t>: </a:t>
            </a:r>
            <a:r>
              <a:rPr lang="cs-CZ" sz="1600" spc="-1" dirty="0">
                <a:solidFill>
                  <a:srgbClr val="808080"/>
                </a:solidFill>
                <a:latin typeface="Calibri"/>
              </a:rPr>
              <a:t>Podklady pro EIA proces</a:t>
            </a: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TextovéPole 42"/>
          <p:cNvSpPr/>
          <p:nvPr/>
        </p:nvSpPr>
        <p:spPr>
          <a:xfrm>
            <a:off x="345960" y="7440840"/>
            <a:ext cx="60130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700" b="1" strike="noStrike" spc="-1" dirty="0">
                <a:solidFill>
                  <a:srgbClr val="B086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 čem Vám může naše služba pomoci?</a:t>
            </a:r>
            <a:endParaRPr lang="cs-CZ" sz="1700" b="0" strike="noStrike" spc="-1" dirty="0">
              <a:solidFill>
                <a:srgbClr val="B08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TextovéPole 43"/>
          <p:cNvSpPr/>
          <p:nvPr/>
        </p:nvSpPr>
        <p:spPr>
          <a:xfrm>
            <a:off x="91440" y="6844320"/>
            <a:ext cx="67485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5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Financování druhé a třetí úrovně předpokládáme pro zájemce </a:t>
            </a:r>
            <a:r>
              <a:rPr lang="cs-CZ" sz="1500" b="1" strike="noStrike" spc="-1" dirty="0">
                <a:solidFill>
                  <a:srgbClr val="0000FF"/>
                </a:solidFill>
                <a:latin typeface="Calibri"/>
                <a:ea typeface="Calibri"/>
              </a:rPr>
              <a:t>ZDARMA</a:t>
            </a:r>
            <a:r>
              <a:rPr lang="cs-CZ" sz="1500" b="1" strike="noStrike" spc="-1" dirty="0">
                <a:solidFill>
                  <a:srgbClr val="FF0000"/>
                </a:solidFill>
                <a:latin typeface="Calibri"/>
                <a:ea typeface="Calibri"/>
              </a:rPr>
              <a:t> </a:t>
            </a:r>
            <a:r>
              <a:rPr lang="cs-CZ" sz="1500" b="0" strike="noStrike" spc="-1" dirty="0">
                <a:solidFill>
                  <a:srgbClr val="0000FF"/>
                </a:solidFill>
                <a:latin typeface="Calibri"/>
                <a:ea typeface="Calibri"/>
              </a:rPr>
              <a:t>z prostředků dotačních programů ministerstev, krajských úřadů či projektů grantových agentur.</a:t>
            </a:r>
            <a:endParaRPr lang="cs-CZ" sz="1500" b="0" strike="noStrike" spc="-1" dirty="0">
              <a:solidFill>
                <a:srgbClr val="0000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24" y="715678"/>
            <a:ext cx="1942313" cy="1373601"/>
          </a:xfrm>
          <a:prstGeom prst="rect">
            <a:avLst/>
          </a:prstGeom>
        </p:spPr>
      </p:pic>
      <p:grpSp>
        <p:nvGrpSpPr>
          <p:cNvPr id="2" name="Skupina 1"/>
          <p:cNvGrpSpPr/>
          <p:nvPr/>
        </p:nvGrpSpPr>
        <p:grpSpPr>
          <a:xfrm>
            <a:off x="3613978" y="615799"/>
            <a:ext cx="2738217" cy="1494243"/>
            <a:chOff x="3613978" y="615799"/>
            <a:chExt cx="2738217" cy="1494243"/>
          </a:xfrm>
        </p:grpSpPr>
        <p:sp>
          <p:nvSpPr>
            <p:cNvPr id="105" name="TextovéPole 18"/>
            <p:cNvSpPr/>
            <p:nvPr/>
          </p:nvSpPr>
          <p:spPr>
            <a:xfrm>
              <a:off x="5591660" y="1353044"/>
              <a:ext cx="55080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s-CZ" sz="1100" b="1" strike="noStrike" spc="-1" dirty="0">
                  <a:solidFill>
                    <a:schemeClr val="accent4">
                      <a:lumMod val="50000"/>
                    </a:schemeClr>
                  </a:solidFill>
                  <a:latin typeface="Calibri"/>
                  <a:ea typeface="Calibri"/>
                </a:rPr>
                <a:t>PŮDA</a:t>
              </a:r>
              <a:endParaRPr lang="cs-CZ" sz="11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4" name="TextovéPole 17"/>
            <p:cNvSpPr/>
            <p:nvPr/>
          </p:nvSpPr>
          <p:spPr>
            <a:xfrm>
              <a:off x="5578129" y="1015141"/>
              <a:ext cx="67176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s-CZ" sz="1100" b="1" strike="noStrike" spc="-1" dirty="0">
                  <a:solidFill>
                    <a:srgbClr val="48758E"/>
                  </a:solidFill>
                  <a:latin typeface="Calibri"/>
                  <a:ea typeface="Calibri"/>
                </a:rPr>
                <a:t>KLIMA</a:t>
              </a:r>
              <a:endParaRPr lang="cs-CZ" sz="11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Obdélník 32"/>
            <p:cNvSpPr/>
            <p:nvPr/>
          </p:nvSpPr>
          <p:spPr>
            <a:xfrm>
              <a:off x="3613978" y="615799"/>
              <a:ext cx="664200" cy="211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s-CZ" sz="800" b="0" strike="noStrike" spc="-1" dirty="0">
                  <a:solidFill>
                    <a:srgbClr val="A6A6A6"/>
                  </a:solidFill>
                  <a:latin typeface="Calibri"/>
                </a:rPr>
                <a:t>ESAI INDEX </a:t>
              </a:r>
              <a:endParaRPr lang="cs-CZ" sz="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6" name="TextovéPole 19"/>
            <p:cNvSpPr/>
            <p:nvPr/>
          </p:nvSpPr>
          <p:spPr>
            <a:xfrm>
              <a:off x="5466949" y="681905"/>
              <a:ext cx="813600" cy="26015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s-CZ" sz="1100" b="1" strike="noStrike" spc="-1" dirty="0">
                  <a:solidFill>
                    <a:srgbClr val="7B9B57"/>
                  </a:solidFill>
                  <a:latin typeface="Calibri"/>
                  <a:ea typeface="Calibri"/>
                </a:rPr>
                <a:t>VEGETACE</a:t>
              </a:r>
              <a:endParaRPr lang="cs-CZ" sz="11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7" name="TextovéPole 20"/>
            <p:cNvSpPr/>
            <p:nvPr/>
          </p:nvSpPr>
          <p:spPr>
            <a:xfrm>
              <a:off x="5369035" y="1685602"/>
              <a:ext cx="983160" cy="42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s-CZ" sz="1100" b="1" strike="noStrike" spc="-1" dirty="0">
                  <a:solidFill>
                    <a:srgbClr val="B47868"/>
                  </a:solidFill>
                  <a:latin typeface="Calibri"/>
                  <a:ea typeface="Calibri"/>
                </a:rPr>
                <a:t>TLAK ČLOVĚKA</a:t>
              </a:r>
              <a:endParaRPr lang="cs-CZ" sz="11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TextovéPole 21"/>
            <p:cNvSpPr/>
            <p:nvPr/>
          </p:nvSpPr>
          <p:spPr>
            <a:xfrm>
              <a:off x="3622273" y="743087"/>
              <a:ext cx="560847" cy="398655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cs-CZ" sz="400" b="0" strike="noStrike" spc="-1" dirty="0">
                  <a:solidFill>
                    <a:srgbClr val="A6A6A6"/>
                  </a:solidFill>
                  <a:latin typeface="Calibri"/>
                </a:rPr>
                <a:t>PRŮMĚRNÉ HODNOTY PRO JEDNOTLIVÁ ORP JIHOČESKÉHO KRAJE</a:t>
              </a:r>
              <a:endParaRPr lang="cs-CZ" sz="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Pravá složená závorka 5"/>
            <p:cNvSpPr/>
            <p:nvPr/>
          </p:nvSpPr>
          <p:spPr>
            <a:xfrm rot="10800000">
              <a:off x="5430937" y="701526"/>
              <a:ext cx="183829" cy="1364467"/>
            </a:xfrm>
            <a:prstGeom prst="rightBrace">
              <a:avLst>
                <a:gd name="adj1" fmla="val 29394"/>
                <a:gd name="adj2" fmla="val 51071"/>
              </a:avLst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4433064" y="2019683"/>
            <a:ext cx="165693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" dirty="0">
                <a:latin typeface="Calibri" panose="020F0502020204030204" pitchFamily="34" charset="0"/>
                <a:cs typeface="Calibri" panose="020F0502020204030204" pitchFamily="34" charset="0"/>
              </a:rPr>
              <a:t>© ÚVGZ, AV ČR, </a:t>
            </a:r>
            <a:r>
              <a:rPr lang="cs-CZ" sz="300" dirty="0" err="1">
                <a:latin typeface="Calibri" panose="020F0502020204030204" pitchFamily="34" charset="0"/>
                <a:cs typeface="Calibri" panose="020F0502020204030204" pitchFamily="34" charset="0"/>
              </a:rPr>
              <a:t>v.v.i</a:t>
            </a:r>
            <a:r>
              <a:rPr lang="cs-CZ" sz="300" dirty="0">
                <a:latin typeface="Calibri" panose="020F0502020204030204" pitchFamily="34" charset="0"/>
                <a:cs typeface="Calibri" panose="020F0502020204030204" pitchFamily="34" charset="0"/>
              </a:rPr>
              <a:t> &amp; Katedra </a:t>
            </a:r>
            <a:r>
              <a:rPr lang="cs-CZ" sz="300" dirty="0" err="1">
                <a:latin typeface="Calibri" panose="020F0502020204030204" pitchFamily="34" charset="0"/>
                <a:cs typeface="Calibri" panose="020F0502020204030204" pitchFamily="34" charset="0"/>
              </a:rPr>
              <a:t>geoinformatiky</a:t>
            </a:r>
            <a:r>
              <a:rPr lang="cs-CZ" sz="300" dirty="0">
                <a:latin typeface="Calibri" panose="020F0502020204030204" pitchFamily="34" charset="0"/>
                <a:cs typeface="Calibri" panose="020F0502020204030204" pitchFamily="34" charset="0"/>
              </a:rPr>
              <a:t> UP Olomouc, 2021</a:t>
            </a:r>
          </a:p>
        </p:txBody>
      </p:sp>
      <p:sp>
        <p:nvSpPr>
          <p:cNvPr id="126" name="Obdélník 25"/>
          <p:cNvSpPr/>
          <p:nvPr/>
        </p:nvSpPr>
        <p:spPr>
          <a:xfrm>
            <a:off x="3524250" y="2340000"/>
            <a:ext cx="2688269" cy="24814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GB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8" name="TextovéPole 34"/>
          <p:cNvSpPr/>
          <p:nvPr/>
        </p:nvSpPr>
        <p:spPr>
          <a:xfrm>
            <a:off x="3549600" y="2373520"/>
            <a:ext cx="2619000" cy="18321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600" b="0" strike="noStrike" spc="-1" dirty="0">
                <a:solidFill>
                  <a:srgbClr val="808080"/>
                </a:solidFill>
                <a:latin typeface="Calibri"/>
              </a:rPr>
              <a:t>EKOSYSTÉMOVÉ FUNKCE A EKOLOGICKÁ STABILITA KRAJINY</a:t>
            </a:r>
            <a:endParaRPr lang="cs-CZ" sz="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00" y="2546407"/>
            <a:ext cx="2617200" cy="2193912"/>
          </a:xfrm>
          <a:prstGeom prst="rect">
            <a:avLst/>
          </a:prstGeom>
        </p:spPr>
      </p:pic>
      <p:sp>
        <p:nvSpPr>
          <p:cNvPr id="125" name="TextovéPole 24"/>
          <p:cNvSpPr/>
          <p:nvPr/>
        </p:nvSpPr>
        <p:spPr>
          <a:xfrm>
            <a:off x="4433064" y="4400522"/>
            <a:ext cx="277712" cy="1286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3600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00" b="0" strike="noStrike" spc="-1" dirty="0">
                <a:solidFill>
                  <a:srgbClr val="000000"/>
                </a:solidFill>
                <a:latin typeface="Calibri"/>
              </a:rPr>
              <a:t>Míra zastavěnosti</a:t>
            </a:r>
            <a:endParaRPr lang="cs-CZ" sz="3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00" b="0" strike="noStrike" spc="-1" dirty="0">
                <a:solidFill>
                  <a:srgbClr val="000000"/>
                </a:solidFill>
                <a:latin typeface="Calibri"/>
              </a:rPr>
              <a:t>území [%]</a:t>
            </a:r>
            <a:endParaRPr lang="cs-CZ" sz="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ovéPole 24"/>
          <p:cNvSpPr/>
          <p:nvPr/>
        </p:nvSpPr>
        <p:spPr>
          <a:xfrm>
            <a:off x="3556905" y="3374924"/>
            <a:ext cx="389173" cy="8251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600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00" b="0" strike="noStrike" spc="-1" dirty="0">
                <a:solidFill>
                  <a:srgbClr val="000000"/>
                </a:solidFill>
                <a:latin typeface="Calibri"/>
              </a:rPr>
              <a:t>BVM [body.m</a:t>
            </a:r>
            <a:r>
              <a:rPr lang="cs-CZ" sz="300" b="0" strike="noStrike" spc="-1" baseline="30000" dirty="0">
                <a:solidFill>
                  <a:srgbClr val="000000"/>
                </a:solidFill>
                <a:latin typeface="Calibri"/>
              </a:rPr>
              <a:t>-2</a:t>
            </a:r>
            <a:r>
              <a:rPr lang="cs-CZ" sz="300" b="0" strike="noStrike" spc="-1" dirty="0">
                <a:solidFill>
                  <a:srgbClr val="000000"/>
                </a:solidFill>
                <a:latin typeface="Calibri"/>
              </a:rPr>
              <a:t>]</a:t>
            </a:r>
            <a:endParaRPr lang="cs-CZ" sz="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ovéPole 24"/>
          <p:cNvSpPr/>
          <p:nvPr/>
        </p:nvSpPr>
        <p:spPr>
          <a:xfrm>
            <a:off x="4433064" y="3374924"/>
            <a:ext cx="505101" cy="8251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3600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00" b="0" strike="noStrike" spc="-1" dirty="0">
                <a:solidFill>
                  <a:srgbClr val="000000"/>
                </a:solidFill>
                <a:latin typeface="Calibri"/>
              </a:rPr>
              <a:t>Evapotranspirace [l.m</a:t>
            </a:r>
            <a:r>
              <a:rPr lang="cs-CZ" sz="300" b="0" strike="noStrike" spc="-1" baseline="30000" dirty="0">
                <a:solidFill>
                  <a:srgbClr val="000000"/>
                </a:solidFill>
                <a:latin typeface="Calibri"/>
              </a:rPr>
              <a:t>-2</a:t>
            </a:r>
            <a:r>
              <a:rPr lang="cs-CZ" sz="300" b="0" strike="noStrike" spc="-1" dirty="0">
                <a:solidFill>
                  <a:srgbClr val="000000"/>
                </a:solidFill>
                <a:latin typeface="Calibri"/>
              </a:rPr>
              <a:t>. rok</a:t>
            </a:r>
            <a:r>
              <a:rPr lang="cs-CZ" sz="300" b="0" strike="noStrike" spc="-1" baseline="30000" dirty="0">
                <a:solidFill>
                  <a:srgbClr val="000000"/>
                </a:solidFill>
                <a:latin typeface="Calibri"/>
              </a:rPr>
              <a:t>-1</a:t>
            </a:r>
            <a:r>
              <a:rPr lang="cs-CZ" sz="300" b="0" strike="noStrike" spc="-1" dirty="0">
                <a:solidFill>
                  <a:srgbClr val="000000"/>
                </a:solidFill>
                <a:latin typeface="Calibri"/>
              </a:rPr>
              <a:t>]</a:t>
            </a:r>
            <a:endParaRPr lang="cs-CZ" sz="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ovéPole 24"/>
          <p:cNvSpPr/>
          <p:nvPr/>
        </p:nvSpPr>
        <p:spPr>
          <a:xfrm>
            <a:off x="5312981" y="3370201"/>
            <a:ext cx="505101" cy="8251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3600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00" b="0" strike="noStrike" spc="-1" dirty="0">
                <a:solidFill>
                  <a:srgbClr val="000000"/>
                </a:solidFill>
                <a:latin typeface="Calibri"/>
              </a:rPr>
              <a:t>Zásoba uhlíku [</a:t>
            </a:r>
            <a:r>
              <a:rPr lang="cs-CZ" sz="300" b="0" strike="noStrike" spc="-1" dirty="0" err="1">
                <a:solidFill>
                  <a:srgbClr val="000000"/>
                </a:solidFill>
                <a:latin typeface="Calibri"/>
              </a:rPr>
              <a:t>tC</a:t>
            </a:r>
            <a:r>
              <a:rPr lang="cs-CZ" sz="3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300" spc="-1" dirty="0">
                <a:solidFill>
                  <a:srgbClr val="000000"/>
                </a:solidFill>
                <a:latin typeface="Calibri"/>
              </a:rPr>
              <a:t>ha</a:t>
            </a:r>
            <a:r>
              <a:rPr lang="cs-CZ" sz="300" b="0" strike="noStrike" spc="-1" baseline="30000" dirty="0">
                <a:solidFill>
                  <a:srgbClr val="000000"/>
                </a:solidFill>
                <a:latin typeface="Calibri"/>
              </a:rPr>
              <a:t>-1</a:t>
            </a:r>
            <a:r>
              <a:rPr lang="cs-CZ" sz="300" b="0" strike="noStrike" spc="-1" dirty="0">
                <a:solidFill>
                  <a:srgbClr val="000000"/>
                </a:solidFill>
                <a:latin typeface="Calibri"/>
              </a:rPr>
              <a:t>]</a:t>
            </a:r>
            <a:endParaRPr lang="cs-CZ" sz="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ovéPole 24"/>
          <p:cNvSpPr/>
          <p:nvPr/>
        </p:nvSpPr>
        <p:spPr>
          <a:xfrm>
            <a:off x="5312980" y="4445464"/>
            <a:ext cx="505101" cy="8251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3600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00" b="0" strike="noStrike" spc="-1" dirty="0">
                <a:solidFill>
                  <a:srgbClr val="000000"/>
                </a:solidFill>
                <a:latin typeface="Calibri"/>
              </a:rPr>
              <a:t>Kategorie</a:t>
            </a:r>
            <a:endParaRPr lang="cs-CZ" sz="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ovéPole 24"/>
          <p:cNvSpPr/>
          <p:nvPr/>
        </p:nvSpPr>
        <p:spPr>
          <a:xfrm>
            <a:off x="3556905" y="4446836"/>
            <a:ext cx="505101" cy="8251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3600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00" b="0" strike="noStrike" spc="-1" dirty="0">
                <a:solidFill>
                  <a:srgbClr val="000000"/>
                </a:solidFill>
                <a:latin typeface="Calibri"/>
              </a:rPr>
              <a:t>Kategorie</a:t>
            </a:r>
            <a:endParaRPr lang="cs-CZ" sz="3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5085540" y="4723561"/>
            <a:ext cx="165693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" dirty="0">
                <a:latin typeface="Calibri" panose="020F0502020204030204" pitchFamily="34" charset="0"/>
                <a:cs typeface="Calibri" panose="020F0502020204030204" pitchFamily="34" charset="0"/>
              </a:rPr>
              <a:t>© ÚVGZ, AV ČR, </a:t>
            </a:r>
            <a:r>
              <a:rPr lang="cs-CZ" sz="300" dirty="0" err="1">
                <a:latin typeface="Calibri" panose="020F0502020204030204" pitchFamily="34" charset="0"/>
                <a:cs typeface="Calibri" panose="020F0502020204030204" pitchFamily="34" charset="0"/>
              </a:rPr>
              <a:t>v.v.i</a:t>
            </a:r>
            <a:r>
              <a:rPr lang="cs-CZ" sz="300" dirty="0">
                <a:latin typeface="Calibri" panose="020F0502020204030204" pitchFamily="34" charset="0"/>
                <a:cs typeface="Calibri" panose="020F0502020204030204" pitchFamily="34" charset="0"/>
              </a:rPr>
              <a:t> &amp; Katedra </a:t>
            </a:r>
            <a:r>
              <a:rPr lang="cs-CZ" sz="300" dirty="0" err="1">
                <a:latin typeface="Calibri" panose="020F0502020204030204" pitchFamily="34" charset="0"/>
                <a:cs typeface="Calibri" panose="020F0502020204030204" pitchFamily="34" charset="0"/>
              </a:rPr>
              <a:t>geoinformatiky</a:t>
            </a:r>
            <a:r>
              <a:rPr lang="cs-CZ" sz="300" dirty="0">
                <a:latin typeface="Calibri" panose="020F0502020204030204" pitchFamily="34" charset="0"/>
                <a:cs typeface="Calibri" panose="020F0502020204030204" pitchFamily="34" charset="0"/>
              </a:rPr>
              <a:t> UP Olomouc, 2021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CABD60365E1E4D8E3FB9AF9B7C2D95" ma:contentTypeVersion="9" ma:contentTypeDescription="Vytvoří nový dokument" ma:contentTypeScope="" ma:versionID="b62c9087046edf266a0d8387fe383b42">
  <xsd:schema xmlns:xsd="http://www.w3.org/2001/XMLSchema" xmlns:xs="http://www.w3.org/2001/XMLSchema" xmlns:p="http://schemas.microsoft.com/office/2006/metadata/properties" xmlns:ns3="fb18a0d1-6788-4136-8fa4-74495467bf0c" xmlns:ns4="07317442-f041-4b0b-b7a1-cc0e51b4a026" targetNamespace="http://schemas.microsoft.com/office/2006/metadata/properties" ma:root="true" ma:fieldsID="6a741dc70d02dc07a1c6533f5d295e5b" ns3:_="" ns4:_="">
    <xsd:import namespace="fb18a0d1-6788-4136-8fa4-74495467bf0c"/>
    <xsd:import namespace="07317442-f041-4b0b-b7a1-cc0e51b4a0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8a0d1-6788-4136-8fa4-74495467bf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17442-f041-4b0b-b7a1-cc0e51b4a0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DF692B-870A-4ACC-A029-ED78BB6EDED9}">
  <ds:schemaRefs>
    <ds:schemaRef ds:uri="http://purl.org/dc/dcmitype/"/>
    <ds:schemaRef ds:uri="http://purl.org/dc/terms/"/>
    <ds:schemaRef ds:uri="07317442-f041-4b0b-b7a1-cc0e51b4a026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b18a0d1-6788-4136-8fa4-74495467bf0c"/>
  </ds:schemaRefs>
</ds:datastoreItem>
</file>

<file path=customXml/itemProps2.xml><?xml version="1.0" encoding="utf-8"?>
<ds:datastoreItem xmlns:ds="http://schemas.openxmlformats.org/officeDocument/2006/customXml" ds:itemID="{79B199D8-E243-410B-8AC1-8104F914F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9E2C77-06C6-4F01-9FEE-7A48EAEA7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8a0d1-6788-4136-8fa4-74495467bf0c"/>
    <ds:schemaRef ds:uri="07317442-f041-4b0b-b7a1-cc0e51b4a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4243</TotalTime>
  <Words>677</Words>
  <Application>Microsoft Office PowerPoint</Application>
  <PresentationFormat>A4 (210 × 297 mm)</PresentationFormat>
  <Paragraphs>59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</vt:i4>
      </vt:variant>
    </vt:vector>
  </HeadingPairs>
  <TitlesOfParts>
    <vt:vector size="11" baseType="lpstr">
      <vt:lpstr>DejaVu Sans</vt:lpstr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Motiv Office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Windows User</dc:creator>
  <dc:description/>
  <cp:lastModifiedBy>Pavel Cudlín</cp:lastModifiedBy>
  <cp:revision>144</cp:revision>
  <cp:lastPrinted>2023-11-15T17:13:44Z</cp:lastPrinted>
  <dcterms:created xsi:type="dcterms:W3CDTF">2023-08-31T10:14:05Z</dcterms:created>
  <dcterms:modified xsi:type="dcterms:W3CDTF">2023-11-22T08:53:54Z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A4 (210 × 297 mm)</vt:lpwstr>
  </property>
  <property fmtid="{D5CDD505-2E9C-101B-9397-08002B2CF9AE}" pid="3" name="Slides">
    <vt:i4>2</vt:i4>
  </property>
  <property fmtid="{D5CDD505-2E9C-101B-9397-08002B2CF9AE}" pid="4" name="ContentTypeId">
    <vt:lpwstr>0x0101007DCABD60365E1E4D8E3FB9AF9B7C2D95</vt:lpwstr>
  </property>
</Properties>
</file>