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614" r:id="rId3"/>
    <p:sldId id="607" r:id="rId4"/>
    <p:sldId id="581" r:id="rId5"/>
    <p:sldId id="594" r:id="rId6"/>
    <p:sldId id="595" r:id="rId7"/>
    <p:sldId id="596" r:id="rId8"/>
    <p:sldId id="600" r:id="rId9"/>
    <p:sldId id="602" r:id="rId10"/>
    <p:sldId id="590" r:id="rId11"/>
    <p:sldId id="604" r:id="rId12"/>
    <p:sldId id="605" r:id="rId13"/>
    <p:sldId id="613" r:id="rId14"/>
    <p:sldId id="609" r:id="rId15"/>
    <p:sldId id="610" r:id="rId16"/>
    <p:sldId id="523" r:id="rId17"/>
  </p:sldIdLst>
  <p:sldSz cx="24387175" cy="13716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4911" autoAdjust="0"/>
  </p:normalViewPr>
  <p:slideViewPr>
    <p:cSldViewPr snapToGrid="0">
      <p:cViewPr varScale="1">
        <p:scale>
          <a:sx n="31" d="100"/>
          <a:sy n="31" d="100"/>
        </p:scale>
        <p:origin x="604" y="20"/>
      </p:cViewPr>
      <p:guideLst>
        <p:guide orient="horz" pos="4320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-199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D38BF0D-4875-488F-BC4A-5BBBD5068D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27D263-5B0D-4D65-80AB-2EB828A6D7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6888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C9135E-F1FD-437C-B6F4-04D562435EAE}" type="datetimeFigureOut">
              <a:rPr lang="cs-CZ"/>
              <a:pPr>
                <a:defRPr/>
              </a:pPr>
              <a:t>01.12.2023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090359-998E-4EDC-B9B2-DCD5CA39E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B5E7D1-3CE5-4421-8DAC-0D2EF9AACE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6" y="9428164"/>
            <a:ext cx="2944813" cy="496887"/>
          </a:xfrm>
          <a:prstGeom prst="rect">
            <a:avLst/>
          </a:prstGeom>
        </p:spPr>
        <p:txBody>
          <a:bodyPr vert="horz" wrap="square" lIns="93105" tIns="46553" rIns="93105" bIns="465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7E709-D09C-4368-A923-EB8A83011C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031447B-A548-4DE3-AC46-A532EA6C6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47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20202E-7F11-4C43-B4F3-1675459762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847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CDAC72-835B-45CF-8E7C-D0AB5AFCD954}" type="datetimeFigureOut">
              <a:rPr lang="cs-CZ"/>
              <a:pPr>
                <a:defRPr/>
              </a:pPr>
              <a:t>01.12.2023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D2B0BD3-3819-4C52-AD28-B94CCA314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995EF97-0161-48E1-9DD9-A59833D25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75200"/>
            <a:ext cx="5441950" cy="3911600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C9A808-874F-4CC0-AA27-7F05EEE5C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847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B9C3AA-DA76-4B3D-8EE4-A637349FB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6" y="9428164"/>
            <a:ext cx="2944813" cy="498475"/>
          </a:xfrm>
          <a:prstGeom prst="rect">
            <a:avLst/>
          </a:prstGeom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254CB3-E453-4DB7-95A8-1F185B85EE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C13E1C2E-DB6F-425B-BB79-025AEBF18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45BB0D26-1931-4E4F-8A5B-AD80664DA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80A34423-9547-473B-A8D5-F4FB64401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4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623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330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449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68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8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80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924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A4236-8E92-46B1-AEAD-E18F341FCA0D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4CB3-E453-4DB7-95A8-1F185B85EE68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914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4CB3-E453-4DB7-95A8-1F185B85EE68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252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4CB3-E453-4DB7-95A8-1F185B85EE68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107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B9A64E1F-2FCA-4F3F-BC12-210C82D8E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29BDFEF4-32BA-4DE3-A1A3-B3519A032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1A4FEC49-109E-4156-A70F-D18155A92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41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623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330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449" indent="-2269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68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8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806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924" indent="-226973" defTabSz="4571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76A51B-12D3-4307-8564-32B893EE2D20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>
            <a:extLst>
              <a:ext uri="{FF2B5EF4-FFF2-40B4-BE49-F238E27FC236}">
                <a16:creationId xmlns:a16="http://schemas.microsoft.com/office/drawing/2014/main" id="{B3E90DDA-F44F-41B1-830A-18974DF4B341}"/>
              </a:ext>
            </a:extLst>
          </p:cNvPr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8FEFADF1-6246-4823-9DAB-BF8E5CF0B609}"/>
              </a:ext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>
            <a:extLst>
              <a:ext uri="{FF2B5EF4-FFF2-40B4-BE49-F238E27FC236}">
                <a16:creationId xmlns:a16="http://schemas.microsoft.com/office/drawing/2014/main" id="{14D4221D-44D7-410A-A152-796B52A82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>
            <a:extLst>
              <a:ext uri="{FF2B5EF4-FFF2-40B4-BE49-F238E27FC236}">
                <a16:creationId xmlns:a16="http://schemas.microsoft.com/office/drawing/2014/main" id="{3E7274CA-1F8B-4256-9D33-9C715E961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6" name="Bílý podklad"/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4940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Datum"/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9972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9972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7">
            <a:extLst>
              <a:ext uri="{FF2B5EF4-FFF2-40B4-BE49-F238E27FC236}">
                <a16:creationId xmlns:a16="http://schemas.microsoft.com/office/drawing/2014/main" id="{53D39C78-5242-4369-8BE1-D44D46A7F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67151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D9C753-DCFC-4CAB-BC9F-8EB05118DEB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B5BC-9DB6-416E-8566-8366C25947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4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7">
            <a:extLst>
              <a:ext uri="{FF2B5EF4-FFF2-40B4-BE49-F238E27FC236}">
                <a16:creationId xmlns:a16="http://schemas.microsoft.com/office/drawing/2014/main" id="{6865A150-1EE0-4672-977E-583F41997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20546"/>
          <a:stretch>
            <a:fillRect/>
          </a:stretch>
        </p:blipFill>
        <p:spPr bwMode="auto">
          <a:xfrm flipH="1">
            <a:off x="6257925" y="2011363"/>
            <a:ext cx="525463" cy="104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>
                <a16:creationId xmlns:a16="http://schemas.microsoft.com/office/drawing/2014/main" id="{0D46C966-87AE-47A1-A1CA-0F957814C7BD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6">
            <a:extLst>
              <a:ext uri="{FF2B5EF4-FFF2-40B4-BE49-F238E27FC236}">
                <a16:creationId xmlns:a16="http://schemas.microsoft.com/office/drawing/2014/main" id="{6ED4EF08-5B85-4F97-BB5B-67B1AA5817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>
                <a16:creationId xmlns:a16="http://schemas.microsoft.com/office/drawing/2014/main" id="{0C756657-55DE-4B5C-AF53-72433EC28DF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4E74-ECB4-40F6-BEE8-82B32EFA25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07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">
            <a:extLst>
              <a:ext uri="{FF2B5EF4-FFF2-40B4-BE49-F238E27FC236}">
                <a16:creationId xmlns:a16="http://schemas.microsoft.com/office/drawing/2014/main" id="{7E134FA7-82EF-47CD-B870-4BCFF385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5A8871-F084-4955-A17E-F045B9F70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FFB5-E1F1-49A2-A583-A86B87C208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65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0E77FBB6-D7AA-4B1E-AED6-B4C4521B2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860FF-98F9-43DF-90DB-E6330A13DB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9494-B88E-4E02-BAD3-5684CA17D2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02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">
            <a:extLst>
              <a:ext uri="{FF2B5EF4-FFF2-40B4-BE49-F238E27FC236}">
                <a16:creationId xmlns:a16="http://schemas.microsoft.com/office/drawing/2014/main" id="{207F07B2-DEBF-41ED-8B49-408B3DD81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4286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EDA40E-4C33-4B74-BFAA-052967F370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9327-205C-4005-82B5-0438FBDF04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9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/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567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B6AA828B-DA30-4322-B584-1F9D51E69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A8E7-AEA3-4624-85FA-50FEC3E35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8135-FF20-4DF1-8A4C-7E03B9251C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190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>
            <a:extLst>
              <a:ext uri="{FF2B5EF4-FFF2-40B4-BE49-F238E27FC236}">
                <a16:creationId xmlns:a16="http://schemas.microsoft.com/office/drawing/2014/main" id="{3EF7ECDF-7FB6-4A57-91DE-F14CCC21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78" r="70308" b="14838"/>
          <a:stretch>
            <a:fillRect/>
          </a:stretch>
        </p:blipFill>
        <p:spPr bwMode="auto">
          <a:xfrm flipH="1">
            <a:off x="6257925" y="2020888"/>
            <a:ext cx="525463" cy="1123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88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80431D4-D13F-4EF7-B427-FCEF2328F94A}"/>
              </a:ext>
            </a:extLst>
          </p:cNvPr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8">
            <a:extLst>
              <a:ext uri="{FF2B5EF4-FFF2-40B4-BE49-F238E27FC236}">
                <a16:creationId xmlns:a16="http://schemas.microsoft.com/office/drawing/2014/main" id="{7E9BFA20-75E4-470F-9B44-A500C119D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67151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07BAC-5975-40B0-A6F2-99A36C9D92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1D9D-0E30-4257-9304-973D023EA3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5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7">
            <a:extLst>
              <a:ext uri="{FF2B5EF4-FFF2-40B4-BE49-F238E27FC236}">
                <a16:creationId xmlns:a16="http://schemas.microsoft.com/office/drawing/2014/main" id="{2A9CEDDC-638D-49C6-83C9-E25806A0B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114395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1ABC4BA-35DA-459C-AA8B-E75B0688D27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AC98-EAC1-4EDD-BC68-8A6F39C1B2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632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7">
            <a:extLst>
              <a:ext uri="{FF2B5EF4-FFF2-40B4-BE49-F238E27FC236}">
                <a16:creationId xmlns:a16="http://schemas.microsoft.com/office/drawing/2014/main" id="{8890A9A7-5B19-482C-B144-96417B1C9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4410" r="71880" b="8524"/>
          <a:stretch>
            <a:fillRect/>
          </a:stretch>
        </p:blipFill>
        <p:spPr bwMode="auto">
          <a:xfrm>
            <a:off x="6191250" y="1903413"/>
            <a:ext cx="666750" cy="105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>
                <a16:creationId xmlns:a16="http://schemas.microsoft.com/office/drawing/2014/main" id="{C9471299-2B16-429E-92EE-4C096FCC2FE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19">
            <a:extLst>
              <a:ext uri="{FF2B5EF4-FFF2-40B4-BE49-F238E27FC236}">
                <a16:creationId xmlns:a16="http://schemas.microsoft.com/office/drawing/2014/main" id="{52187BCF-6D15-4360-A521-FEA0E41BF57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>
                <a16:creationId xmlns:a16="http://schemas.microsoft.com/office/drawing/2014/main" id="{0EEB3904-5E2D-40BF-8901-F8ED73D9EC3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E9D1-3359-4501-84CC-371AE5CA26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80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17">
            <a:extLst>
              <a:ext uri="{FF2B5EF4-FFF2-40B4-BE49-F238E27FC236}">
                <a16:creationId xmlns:a16="http://schemas.microsoft.com/office/drawing/2014/main" id="{617E29BE-A5E6-4B76-9C29-D4F1BB439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4410" r="71880" b="8524"/>
          <a:stretch>
            <a:fillRect/>
          </a:stretch>
        </p:blipFill>
        <p:spPr bwMode="auto">
          <a:xfrm>
            <a:off x="6191250" y="1903413"/>
            <a:ext cx="666750" cy="105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62F1979-78F6-4C0C-8D8B-8ADFDF7B80C6}"/>
              </a:ext>
            </a:extLst>
          </p:cNvPr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4D15393-D44C-4A23-8E03-F8D4005DFFDA}"/>
              </a:ext>
            </a:extLst>
          </p:cNvPr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>
                <a16:creationId xmlns:a16="http://schemas.microsoft.com/office/drawing/2014/main" id="{45355EB6-D243-46C0-ACBB-346668952AC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4">
            <a:extLst>
              <a:ext uri="{FF2B5EF4-FFF2-40B4-BE49-F238E27FC236}">
                <a16:creationId xmlns:a16="http://schemas.microsoft.com/office/drawing/2014/main" id="{4FE1D62B-7D83-46C6-AC00-FA24641C013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>
                <a16:creationId xmlns:a16="http://schemas.microsoft.com/office/drawing/2014/main" id="{FEE0ABA9-7CD1-4CFF-9323-325F4D0C19F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B01D-BDF7-4725-9C3E-B0AE08A4B4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85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7">
            <a:extLst>
              <a:ext uri="{FF2B5EF4-FFF2-40B4-BE49-F238E27FC236}">
                <a16:creationId xmlns:a16="http://schemas.microsoft.com/office/drawing/2014/main" id="{B4EBD5F8-D576-467B-84CD-0F5CBD693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14767"/>
          <a:stretch>
            <a:fillRect/>
          </a:stretch>
        </p:blipFill>
        <p:spPr bwMode="auto">
          <a:xfrm flipH="1">
            <a:off x="6257925" y="2011363"/>
            <a:ext cx="525463" cy="1124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5"/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>
                <a16:creationId xmlns:a16="http://schemas.microsoft.com/office/drawing/2014/main" id="{C2740ED5-CFF4-44E1-B475-C5DCBF0C1B1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010A-F945-4336-BC39-5AB7F9DF80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643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BDC662E-5EDC-475E-BD29-2FC31F21D4D1}"/>
              </a:ext>
            </a:extLst>
          </p:cNvPr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8">
            <a:extLst>
              <a:ext uri="{FF2B5EF4-FFF2-40B4-BE49-F238E27FC236}">
                <a16:creationId xmlns:a16="http://schemas.microsoft.com/office/drawing/2014/main" id="{1C3D9244-AD30-4C10-AB7B-E4CB843CD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0"/>
          <a:stretch>
            <a:fillRect/>
          </a:stretch>
        </p:blipFill>
        <p:spPr bwMode="auto">
          <a:xfrm>
            <a:off x="6715125" y="439738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8A380FF-FF33-484F-8814-90C19AE5458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5F19-8870-4DB9-A37D-3C8481313B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85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66E57-F9BB-40D8-8233-A46006BD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50929A-9657-4EA1-A972-0F1916F9D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0878-768E-41CA-AEA3-EF01A0FF7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DB740-9F0C-4BA1-A468-A97BE6AC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00BF-1EA2-461D-9863-DBDA0DF40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FA58C94-0DBB-4B2A-80AD-51E51042BA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:a16="http://schemas.microsoft.com/office/drawing/2014/main" id="{F36AB796-4848-4936-95C0-664026578653}"/>
              </a:ext>
            </a:extLst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:a16="http://schemas.microsoft.com/office/drawing/2014/main" id="{BC093F07-C409-41B3-B59C-5014DF4E0C3C}"/>
              </a:ext>
            </a:extLst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:a16="http://schemas.microsoft.com/office/drawing/2014/main" id="{94FA0D45-3870-49BC-8E94-DE483C566B79}"/>
              </a:ext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:a16="http://schemas.microsoft.com/office/drawing/2014/main" id="{CDEF9A38-FB0D-429A-BC74-64F68ED637C8}"/>
              </a:ext>
            </a:extLst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:a16="http://schemas.microsoft.com/office/drawing/2014/main" id="{7877163E-82BD-4350-B667-EEA648A90430}"/>
              </a:ext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:a16="http://schemas.microsoft.com/office/drawing/2014/main" id="{46EB92FA-06AE-42DE-81D5-A0D32C388D06}"/>
              </a:ext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:a16="http://schemas.microsoft.com/office/drawing/2014/main" id="{72A57435-6D23-44CB-8193-DB62C4966711}"/>
              </a:ext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:a16="http://schemas.microsoft.com/office/drawing/2014/main" id="{58DE7C47-0624-4679-B55D-4EEC783C2B26}"/>
              </a:ext>
            </a:extLst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:a16="http://schemas.microsoft.com/office/drawing/2014/main" id="{A08D6BEB-B807-49E5-9A54-D154136CFD31}"/>
              </a:ext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1" r:id="rId1"/>
    <p:sldLayoutId id="2147486432" r:id="rId2"/>
    <p:sldLayoutId id="2147486433" r:id="rId3"/>
    <p:sldLayoutId id="2147486434" r:id="rId4"/>
    <p:sldLayoutId id="2147486435" r:id="rId5"/>
    <p:sldLayoutId id="2147486436" r:id="rId6"/>
    <p:sldLayoutId id="2147486437" r:id="rId7"/>
    <p:sldLayoutId id="2147486438" r:id="rId8"/>
    <p:sldLayoutId id="2147486439" r:id="rId9"/>
    <p:sldLayoutId id="2147486440" r:id="rId10"/>
    <p:sldLayoutId id="2147486441" r:id="rId11"/>
    <p:sldLayoutId id="2147486442" r:id="rId12"/>
    <p:sldLayoutId id="2147486443" r:id="rId13"/>
    <p:sldLayoutId id="2147486444" r:id="rId14"/>
    <p:sldLayoutId id="2147486445" r:id="rId15"/>
  </p:sldLayoutIdLst>
  <p:hf hdr="0" ftr="0" dt="0"/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David.Kuna@mze.cz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7A5C051-F810-4EA2-9FC3-657CC851F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9150"/>
          <a:stretch/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4BDC7-9262-4CE9-A766-000479160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FFFFFF">
              <a:alpha val="93000"/>
            </a:srgbClr>
          </a:solidFill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70383995-68CA-4FCF-849E-49D8F1ADC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Společná zemědělská politika 2023-27</a:t>
            </a:r>
          </a:p>
        </p:txBody>
      </p:sp>
      <p:sp>
        <p:nvSpPr>
          <p:cNvPr id="24" name="Nadpis snímku">
            <a:extLst>
              <a:ext uri="{FF2B5EF4-FFF2-40B4-BE49-F238E27FC236}">
                <a16:creationId xmlns:a16="http://schemas.microsoft.com/office/drawing/2014/main" id="{9B7D9F58-7A47-44F8-A1CF-4511D19F1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/>
              <a:t>Změny </a:t>
            </a:r>
            <a:r>
              <a:rPr lang="cs-CZ" sz="5400" dirty="0" err="1"/>
              <a:t>envi</a:t>
            </a:r>
            <a:r>
              <a:rPr lang="cs-CZ" sz="5400" dirty="0"/>
              <a:t> opatření rozvoje venkova SP SZP</a:t>
            </a:r>
          </a:p>
        </p:txBody>
      </p:sp>
      <p:pic>
        <p:nvPicPr>
          <p:cNvPr id="19461" name="Logo MZe">
            <a:extLst>
              <a:ext uri="{FF2B5EF4-FFF2-40B4-BE49-F238E27FC236}">
                <a16:creationId xmlns:a16="http://schemas.microsoft.com/office/drawing/2014/main" id="{771A5625-ADF6-4571-B3F6-60F0A497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6" y="2556525"/>
            <a:ext cx="3276736" cy="14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vislá linka">
            <a:extLst>
              <a:ext uri="{FF2B5EF4-FFF2-40B4-BE49-F238E27FC236}">
                <a16:creationId xmlns:a16="http://schemas.microsoft.com/office/drawing/2014/main" id="{D1923925-EB7E-4E0E-83C3-728224394DB6}"/>
              </a:ext>
            </a:extLst>
          </p:cNvPr>
          <p:cNvCxnSpPr/>
          <p:nvPr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orizontální linka">
            <a:extLst>
              <a:ext uri="{FF2B5EF4-FFF2-40B4-BE49-F238E27FC236}">
                <a16:creationId xmlns:a16="http://schemas.microsoft.com/office/drawing/2014/main" id="{0DE4479D-A253-4FA7-ADB6-817C91C6FA60}"/>
              </a:ext>
            </a:extLst>
          </p:cNvPr>
          <p:cNvCxnSpPr>
            <a:cxnSpLocks/>
          </p:cNvCxnSpPr>
          <p:nvPr/>
        </p:nvCxnSpPr>
        <p:spPr>
          <a:xfrm>
            <a:off x="0" y="5073650"/>
            <a:ext cx="162179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Obrázek 99">
            <a:extLst>
              <a:ext uri="{FF2B5EF4-FFF2-40B4-BE49-F238E27FC236}">
                <a16:creationId xmlns:a16="http://schemas.microsoft.com/office/drawing/2014/main" id="{89A81493-FCE4-48FC-8845-8B6B8AD7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25901"/>
            <a:ext cx="10164520" cy="213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21AAE24-F733-3DB4-753D-526B881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92" y="990191"/>
            <a:ext cx="21888450" cy="1223962"/>
          </a:xfrm>
        </p:spPr>
        <p:txBody>
          <a:bodyPr>
            <a:normAutofit fontScale="90000"/>
          </a:bodyPr>
          <a:lstStyle/>
          <a:p>
            <a:r>
              <a:rPr lang="cs-CZ" dirty="0"/>
              <a:t>Návrh změn opatření EZ – NV 81/2023 Sb. </a:t>
            </a:r>
            <a:br>
              <a:rPr lang="cs-CZ" dirty="0"/>
            </a:b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29926A6-50AE-AECA-6C2B-2059D02EC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0256500" y="12827000"/>
            <a:ext cx="2881313" cy="431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462FFB5-E1F1-49A2-A583-A86B87C208F2}" type="slidenum">
              <a:rPr lang="cs-CZ" altLang="cs-CZ" smtClean="0"/>
              <a:pPr>
                <a:spcAft>
                  <a:spcPts val="600"/>
                </a:spcAft>
                <a:defRPr/>
              </a:pPr>
              <a:t>10</a:t>
            </a:fld>
            <a:endParaRPr lang="cs-CZ" alt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9CBB9C3-B4D4-48A3-7377-0A9EDBAE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67832"/>
              </p:ext>
            </p:extLst>
          </p:nvPr>
        </p:nvGraphicFramePr>
        <p:xfrm>
          <a:off x="829339" y="5706744"/>
          <a:ext cx="22678555" cy="6323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00">
                  <a:extLst>
                    <a:ext uri="{9D8B030D-6E8A-4147-A177-3AD203B41FA5}">
                      <a16:colId xmlns:a16="http://schemas.microsoft.com/office/drawing/2014/main" val="3199831886"/>
                    </a:ext>
                  </a:extLst>
                </a:gridCol>
                <a:gridCol w="3772134">
                  <a:extLst>
                    <a:ext uri="{9D8B030D-6E8A-4147-A177-3AD203B41FA5}">
                      <a16:colId xmlns:a16="http://schemas.microsoft.com/office/drawing/2014/main" val="381718595"/>
                    </a:ext>
                  </a:extLst>
                </a:gridCol>
                <a:gridCol w="4278745">
                  <a:extLst>
                    <a:ext uri="{9D8B030D-6E8A-4147-A177-3AD203B41FA5}">
                      <a16:colId xmlns:a16="http://schemas.microsoft.com/office/drawing/2014/main" val="127109459"/>
                    </a:ext>
                  </a:extLst>
                </a:gridCol>
                <a:gridCol w="3836938">
                  <a:extLst>
                    <a:ext uri="{9D8B030D-6E8A-4147-A177-3AD203B41FA5}">
                      <a16:colId xmlns:a16="http://schemas.microsoft.com/office/drawing/2014/main" val="3680305933"/>
                    </a:ext>
                  </a:extLst>
                </a:gridCol>
                <a:gridCol w="3836938">
                  <a:extLst>
                    <a:ext uri="{9D8B030D-6E8A-4147-A177-3AD203B41FA5}">
                      <a16:colId xmlns:a16="http://schemas.microsoft.com/office/drawing/2014/main" val="3538916097"/>
                    </a:ext>
                  </a:extLst>
                </a:gridCol>
              </a:tblGrid>
              <a:tr h="70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     Přechodné období  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Ekologické zemědělství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1576"/>
                  </a:ext>
                </a:extLst>
              </a:tr>
              <a:tr h="895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2023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nový návrh 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 2023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nový návrh 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254630070"/>
                  </a:ext>
                </a:extLst>
              </a:tr>
              <a:tr h="9873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Titul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sazba (EUR/ha)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sazba (EUR/ha)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sazba (EUR/ha)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sazba (EUR/ha)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1822263992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pěstování zeleniny a </a:t>
                      </a:r>
                      <a:r>
                        <a:rPr lang="cs-CZ" sz="2400" dirty="0" err="1">
                          <a:solidFill>
                            <a:schemeClr val="bg1"/>
                          </a:solidFill>
                          <a:effectLst/>
                        </a:rPr>
                        <a:t>spec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. bylin (RZB) nad 6 ha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660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780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638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760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742186511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pěstování zeleniny a </a:t>
                      </a:r>
                      <a:r>
                        <a:rPr lang="cs-CZ" sz="2400" dirty="0" err="1">
                          <a:solidFill>
                            <a:schemeClr val="bg1"/>
                          </a:solidFill>
                          <a:effectLst/>
                        </a:rPr>
                        <a:t>spec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. bylin (RZB) pod 6 ha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680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810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660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790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2824132968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>
                          <a:solidFill>
                            <a:schemeClr val="bg1"/>
                          </a:solidFill>
                          <a:effectLst/>
                        </a:rPr>
                        <a:t>pěstování víceletých pícnin (RVP)</a:t>
                      </a:r>
                      <a:endParaRPr lang="cs-CZ" sz="2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137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148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120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130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2273612992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pěstování trav na semeno (RTS)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137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148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120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130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935980867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pěstování ostatních plodin (ROP)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323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343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239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246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2163505218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pěstování jahodníku (RJ)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660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780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638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760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2292934976"/>
                  </a:ext>
                </a:extLst>
              </a:tr>
              <a:tr h="533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400" dirty="0">
                          <a:solidFill>
                            <a:schemeClr val="bg1"/>
                          </a:solidFill>
                          <a:effectLst/>
                        </a:rPr>
                        <a:t>Pěstování trav na orné půdě (G)</a:t>
                      </a:r>
                      <a:endParaRPr lang="cs-CZ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137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148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dirty="0">
                          <a:effectLst/>
                        </a:rPr>
                        <a:t>120</a:t>
                      </a:r>
                      <a:endParaRPr lang="cs-CZ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effectLst/>
                        </a:rPr>
                        <a:t>130</a:t>
                      </a:r>
                      <a:endParaRPr lang="cs-CZ" sz="2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073" marR="107073" marT="0" marB="0" anchor="b"/>
                </a:tc>
                <a:extLst>
                  <a:ext uri="{0D108BD9-81ED-4DB2-BD59-A6C34878D82A}">
                    <a16:rowId xmlns:a16="http://schemas.microsoft.com/office/drawing/2014/main" val="1001261680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96766" y="2214153"/>
            <a:ext cx="19970876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358775" algn="just">
              <a:lnSpc>
                <a:spcPct val="90000"/>
              </a:lnSpc>
              <a:spcBef>
                <a:spcPts val="18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en-US" sz="3600" b="1" dirty="0">
                <a:solidFill>
                  <a:prstClr val="black"/>
                </a:solidFill>
                <a:latin typeface="Gill Sans MT" panose="020B0502020104020203"/>
              </a:rPr>
              <a:t>Zr</a:t>
            </a:r>
            <a:r>
              <a:rPr lang="cs-CZ" sz="3600" b="1" dirty="0" err="1">
                <a:solidFill>
                  <a:prstClr val="black"/>
                </a:solidFill>
                <a:latin typeface="Gill Sans MT" panose="020B0502020104020203"/>
              </a:rPr>
              <a:t>ušení</a:t>
            </a: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 podmínky pěstování 20 % ZNP po sklizni hlavní plodiny na R.</a:t>
            </a:r>
          </a:p>
          <a:p>
            <a:pPr marL="504000" lvl="1" indent="-358775" algn="just">
              <a:lnSpc>
                <a:spcPct val="90000"/>
              </a:lnSpc>
              <a:spcBef>
                <a:spcPts val="18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4000" dirty="0">
                <a:ea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V rámci ROP je nově možné pěstovat i vybrané víceleté pícniny, pokud budou uznané jako množitelský porost ÚKZÚZ.</a:t>
            </a:r>
          </a:p>
          <a:p>
            <a:pPr marL="504000" lvl="1" indent="-358775" algn="just">
              <a:lnSpc>
                <a:spcPct val="90000"/>
              </a:lnSpc>
              <a:spcBef>
                <a:spcPts val="18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Na SEO/MEO </a:t>
            </a:r>
            <a:r>
              <a:rPr lang="cs-CZ" sz="3600" dirty="0">
                <a:solidFill>
                  <a:prstClr val="black"/>
                </a:solidFill>
                <a:latin typeface="Gill Sans MT" panose="020B0502020104020203"/>
              </a:rPr>
              <a:t>se nemusí v RVP každoročně sklízet a odvážet produkt – </a:t>
            </a: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povoleno mulčování</a:t>
            </a:r>
            <a:r>
              <a:rPr lang="cs-CZ" sz="3600" dirty="0">
                <a:solidFill>
                  <a:prstClr val="black"/>
                </a:solidFill>
                <a:latin typeface="Gill Sans MT" panose="020B0502020104020203"/>
              </a:rPr>
              <a:t>.</a:t>
            </a:r>
          </a:p>
          <a:p>
            <a:pPr marL="504000" lvl="1" indent="-358775" algn="just">
              <a:lnSpc>
                <a:spcPct val="90000"/>
              </a:lnSpc>
              <a:spcBef>
                <a:spcPts val="18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Navýšení sazeb dotace na standardní orné půdě: </a:t>
            </a:r>
          </a:p>
        </p:txBody>
      </p:sp>
    </p:spTree>
    <p:extLst>
      <p:ext uri="{BB962C8B-B14F-4D97-AF65-F5344CB8AC3E}">
        <p14:creationId xmlns:p14="http://schemas.microsoft.com/office/powerpoint/2010/main" val="71249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20294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EZ – NV 81/2023 Sb.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0140" y="2216133"/>
            <a:ext cx="21602700" cy="1170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Blip>
                <a:blip r:embed="rId2"/>
              </a:buBlip>
            </a:pPr>
            <a:r>
              <a:rPr lang="cs-CZ" sz="3600" b="1" dirty="0">
                <a:latin typeface="+mj-lt"/>
              </a:rPr>
              <a:t>Zavedení nové doplňkové platby vinic </a:t>
            </a:r>
            <a:r>
              <a:rPr lang="cs-CZ" sz="3600" dirty="0">
                <a:latin typeface="+mj-lt"/>
              </a:rPr>
              <a:t>(ozelenění neozeleněného meziřadí)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b="1" dirty="0">
                <a:solidFill>
                  <a:srgbClr val="000000"/>
                </a:solidFill>
              </a:rPr>
              <a:t>248 EUR/ha (PO/EZ)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založení porostu do 31. října příslušného kalendářního roku v </a:t>
            </a:r>
            <a:r>
              <a:rPr lang="cs-CZ" sz="3600" dirty="0" err="1">
                <a:solidFill>
                  <a:srgbClr val="000000"/>
                </a:solidFill>
              </a:rPr>
              <a:t>meziřadí</a:t>
            </a:r>
            <a:r>
              <a:rPr lang="cs-CZ" sz="3600" dirty="0">
                <a:solidFill>
                  <a:srgbClr val="000000"/>
                </a:solidFill>
              </a:rPr>
              <a:t>, které není ozeleněné podle podmínky uvedené v §14 odst. 1 písm. c)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porost z vybraných druhů </a:t>
            </a:r>
            <a:r>
              <a:rPr lang="cs-CZ" sz="3600" dirty="0" err="1">
                <a:solidFill>
                  <a:srgbClr val="000000"/>
                </a:solidFill>
              </a:rPr>
              <a:t>lipnicovitých</a:t>
            </a:r>
            <a:r>
              <a:rPr lang="cs-CZ" sz="3600" dirty="0">
                <a:solidFill>
                  <a:srgbClr val="000000"/>
                </a:solidFill>
              </a:rPr>
              <a:t>, bobovitých či jiných dvouděložných rostlin nebo směsí těchto plodin (dle § 12 odst. 2 písm. a) nebo b) zákona o oběhu osiva a sadby)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výsev musí být proveden nejpozději do 24 měsíců ode dne vydání míchacího protokol nebo od osvědčení prokazujícího kvalitu osiva 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porost ponechat v meziřadí alespoň do 31. března následujícího kalendářního roku</a:t>
            </a:r>
          </a:p>
          <a:p>
            <a:pPr marL="815975" lvl="1" indent="-358775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Blip>
                <a:blip r:embed="rId2"/>
              </a:buBlip>
            </a:pPr>
            <a:r>
              <a:rPr lang="cs-CZ" sz="3600" b="1" dirty="0">
                <a:latin typeface="+mj-lt"/>
                <a:ea typeface="Calibri" panose="020F0502020204030204" pitchFamily="34" charset="0"/>
              </a:rPr>
              <a:t>Sankce za nesplnění: </a:t>
            </a:r>
            <a:r>
              <a:rPr lang="cs-CZ" sz="3600" dirty="0">
                <a:latin typeface="+mj-lt"/>
                <a:ea typeface="Calibri" panose="020F0502020204030204" pitchFamily="34" charset="0"/>
              </a:rPr>
              <a:t>doplňková platba nebude poskytnuta na DPB, kde nebude splněna tato podmínka.</a:t>
            </a:r>
          </a:p>
          <a:p>
            <a:pPr marL="358775" lvl="1" indent="-358775" algn="just" defTabSz="182880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Blip>
                <a:blip r:embed="rId2"/>
              </a:buBlip>
            </a:pPr>
            <a:r>
              <a:rPr lang="cs-CZ" sz="3600" b="1" dirty="0">
                <a:latin typeface="+mj-lt"/>
              </a:rPr>
              <a:t>Nově stanovené hodnoty pro minimální výnosy vlastní produkce na standardní orné půdě pro ostropestřec mariánský (0,30 t/ha) a jitrocel kopinatý (0,75 t/ha). </a:t>
            </a:r>
          </a:p>
          <a:p>
            <a:pPr marL="358775" lvl="1" indent="-358775" algn="just" defTabSz="182880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Blip>
                <a:blip r:embed="rId2"/>
              </a:buBlip>
            </a:pPr>
            <a:r>
              <a:rPr lang="cs-CZ" sz="3600" dirty="0">
                <a:latin typeface="+mj-lt"/>
              </a:rPr>
              <a:t>V případě pěstování množitelských porostů na ROP bude místo kontroly minimální produkce kontrolováno, zda byla deklarovaná pícnina uznána jako množitelský porost ÚKZÚZ.</a:t>
            </a:r>
          </a:p>
          <a:p>
            <a:pPr marL="800100" marR="0" lvl="2" indent="-434975" algn="just" defTabSz="1828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 intenzivních sadech se bude prokazovat produkce pouze z převládajícího druhu -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 panose="020B0604020202020204" pitchFamily="34" charset="0"/>
              </a:rPr>
              <a:t> výjimka z účinnosti – již pro žádosti 2023</a:t>
            </a:r>
          </a:p>
          <a:p>
            <a:pPr marL="358775" lvl="1" indent="-358775" algn="just" defTabSz="182880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Blip>
                <a:blip r:embed="rId2"/>
              </a:buBlip>
            </a:pPr>
            <a:endParaRPr lang="cs-CZ" sz="3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 defTabSz="182880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</a:pPr>
            <a:endParaRPr lang="cs-CZ" sz="3600" dirty="0">
              <a:latin typeface="+mj-lt"/>
            </a:endParaRPr>
          </a:p>
          <a:p>
            <a:pPr marL="358775" lvl="2" indent="-358775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50000"/>
              <a:buBlip>
                <a:blip r:embed="rId2"/>
              </a:buBlip>
              <a:tabLst>
                <a:tab pos="171450" algn="l"/>
                <a:tab pos="630238" algn="l"/>
              </a:tabLst>
              <a:defRPr/>
            </a:pPr>
            <a:endParaRPr lang="cs-CZ" sz="36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64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EZ – NV 81/2023 Sb.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9478" y="2093053"/>
            <a:ext cx="21602700" cy="1288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 defTabSz="182880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Blip>
                <a:blip r:embed="rId3"/>
              </a:buBlip>
            </a:pPr>
            <a:r>
              <a:rPr lang="cs-CZ" sz="3200" b="1" dirty="0">
                <a:latin typeface="+mj-lt"/>
              </a:rPr>
              <a:t>Změna prokazování produkce na R pro rok 2024 (novela zákona o hnojivech). </a:t>
            </a:r>
          </a:p>
          <a:p>
            <a:pPr marL="504000" indent="-504000" algn="just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4"/>
              </a:buBlip>
            </a:pPr>
            <a:r>
              <a:rPr lang="cs-CZ" sz="3200" b="1" u="sng" dirty="0">
                <a:latin typeface="+mn-lt"/>
                <a:cs typeface="+mn-cs"/>
              </a:rPr>
              <a:t>Postup prokazování produkce pro rok 2023</a:t>
            </a:r>
          </a:p>
          <a:p>
            <a:pPr marL="800100" lvl="2" indent="-434975" algn="just">
              <a:lnSpc>
                <a:spcPct val="9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b="1" dirty="0">
                <a:solidFill>
                  <a:srgbClr val="000000"/>
                </a:solidFill>
              </a:rPr>
              <a:t>od 1. listopadu 2023 </a:t>
            </a:r>
            <a:r>
              <a:rPr lang="cs-CZ" sz="3200" dirty="0">
                <a:solidFill>
                  <a:srgbClr val="000000"/>
                </a:solidFill>
              </a:rPr>
              <a:t>je v platnosti zákon č. 277/2023 Sb., kterým se mění zákon č. 219/2003 Sb., o uvádění do oběhu osiva a sadby pěstovaných rostlin a o změně některých zákonů (zákon o oběhu osiva a sadby), ve znění pozdějších předpisů, a další související zákony,</a:t>
            </a:r>
            <a:r>
              <a:rPr lang="cs-CZ" sz="3200" b="1" dirty="0">
                <a:solidFill>
                  <a:srgbClr val="000000"/>
                </a:solidFill>
              </a:rPr>
              <a:t> jehož součástí je i novela zákona o hnojivech č. 156/1998 Sb. </a:t>
            </a:r>
          </a:p>
          <a:p>
            <a:pPr marL="800100" lvl="2" indent="-434975" algn="just">
              <a:lnSpc>
                <a:spcPct val="9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b="1" dirty="0">
                <a:solidFill>
                  <a:srgbClr val="FF0000"/>
                </a:solidFill>
              </a:rPr>
              <a:t>Pro EZ žadatele (dle NV č. 81/2023 Sb.) je stále platná povinnost plnit podmínku prokazování minimální úrovně vlastních výnosů převažující plodiny (RZB, ROP, RJ). </a:t>
            </a:r>
          </a:p>
          <a:p>
            <a:pPr marL="365125" lvl="2" algn="just">
              <a:lnSpc>
                <a:spcPct val="90000"/>
              </a:lnSpc>
              <a:spcBef>
                <a:spcPts val="0"/>
              </a:spcBef>
              <a:buClr>
                <a:srgbClr val="CDCE00"/>
              </a:buClr>
              <a:buSzPct val="50000"/>
              <a:tabLst>
                <a:tab pos="171450" algn="l"/>
                <a:tab pos="630238" algn="l"/>
              </a:tabLst>
              <a:defRPr/>
            </a:pPr>
            <a:endParaRPr lang="cs-CZ" sz="3200" b="1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90000"/>
              </a:lnSpc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Povinnost vést a do 31. ledna 2024 doložit evidenci o min. výnosu převažující plodiny. </a:t>
            </a:r>
          </a:p>
          <a:p>
            <a:pPr marL="1257300" lvl="3" indent="-434975" algn="just">
              <a:lnSpc>
                <a:spcPct val="90000"/>
              </a:lnSpc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nad 20 ha </a:t>
            </a:r>
            <a:r>
              <a:rPr lang="cs-CZ" sz="3200" dirty="0" err="1">
                <a:solidFill>
                  <a:srgbClr val="000000"/>
                </a:solidFill>
              </a:rPr>
              <a:t>z.p</a:t>
            </a:r>
            <a:r>
              <a:rPr lang="cs-CZ" sz="3200" dirty="0">
                <a:solidFill>
                  <a:srgbClr val="000000"/>
                </a:solidFill>
              </a:rPr>
              <a:t>. LPIS – elektronicky na ÚKZÚZ</a:t>
            </a:r>
          </a:p>
          <a:p>
            <a:pPr marL="1257300" lvl="3" indent="-434975" algn="just">
              <a:lnSpc>
                <a:spcPct val="90000"/>
              </a:lnSpc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do 20 ha </a:t>
            </a:r>
            <a:r>
              <a:rPr lang="cs-CZ" sz="3200" dirty="0" err="1">
                <a:solidFill>
                  <a:srgbClr val="000000"/>
                </a:solidFill>
              </a:rPr>
              <a:t>z.p</a:t>
            </a:r>
            <a:r>
              <a:rPr lang="cs-CZ" sz="3200" dirty="0">
                <a:solidFill>
                  <a:srgbClr val="000000"/>
                </a:solidFill>
              </a:rPr>
              <a:t>. LPIS  – kopie evidence na Fond</a:t>
            </a:r>
          </a:p>
          <a:p>
            <a:pPr marL="504000" lvl="1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cs-CZ" sz="3200" dirty="0"/>
              <a:t>                                 – elektronicky na ÚKZÚZ</a:t>
            </a:r>
          </a:p>
          <a:p>
            <a:pPr marL="1075500" lvl="1" indent="-571500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3200" b="1" dirty="0"/>
              <a:t>Způsoby doložení: </a:t>
            </a:r>
          </a:p>
          <a:p>
            <a:pPr marL="1257300" lvl="3" indent="-434975" algn="just">
              <a:lnSpc>
                <a:spcPct val="90000"/>
              </a:lnSpc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vedení el. evidence dle zákona o hnojivech (evidence hnojení/produkce hlavní a vedlejších plodin)</a:t>
            </a:r>
          </a:p>
          <a:p>
            <a:pPr marL="822325" lvl="3" algn="just">
              <a:lnSpc>
                <a:spcPct val="90000"/>
              </a:lnSpc>
              <a:buClr>
                <a:srgbClr val="CDCE00"/>
              </a:buClr>
              <a:buSzPct val="50000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   – LPIS/EPH (PF) – data dostupná pro SZIF</a:t>
            </a:r>
          </a:p>
          <a:p>
            <a:pPr marL="1257300" lvl="3" indent="-434975" algn="just">
              <a:lnSpc>
                <a:spcPct val="90000"/>
              </a:lnSpc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el. vedení pouze vlastní produkce (bez zadávání evidence hnojiv) </a:t>
            </a:r>
          </a:p>
          <a:p>
            <a:pPr marL="822325" lvl="3" algn="just">
              <a:lnSpc>
                <a:spcPct val="90000"/>
              </a:lnSpc>
              <a:buClr>
                <a:srgbClr val="CDCE00"/>
              </a:buClr>
              <a:buSzPct val="50000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   – LPIS/EPH (PF) – data dostupná pro SZIF</a:t>
            </a:r>
          </a:p>
          <a:p>
            <a:pPr marL="1393825" lvl="3" indent="-571500" algn="just">
              <a:lnSpc>
                <a:spcPct val="90000"/>
              </a:lnSpc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odevzdání na SZIF - dokument – Excel - PF</a:t>
            </a:r>
          </a:p>
          <a:p>
            <a:pPr marL="504000" lvl="1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cs-CZ" sz="32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000" lvl="1" indent="0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sz="3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 případě nesplnění minimální úrovně vlastní produkce, nebo nedoložení této evidence, bude žadateli vyplacena nižší dotace.   </a:t>
            </a:r>
          </a:p>
          <a:p>
            <a:pPr marL="504000" lvl="1" indent="0" algn="just" defTabSz="1828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cs-CZ" sz="3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6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3800" dirty="0"/>
          </a:p>
          <a:p>
            <a:pPr marL="377950" lvl="1"/>
            <a:endParaRPr lang="cs-CZ" sz="38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78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Agrolesnictví – NV 140/2023 Sb.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0140" y="2192760"/>
            <a:ext cx="21602700" cy="943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marR="0" lvl="1" indent="-358775" algn="just" latinLnBrk="0">
              <a:buClr>
                <a:srgbClr val="CDCE00"/>
              </a:buClr>
              <a:buSzTx/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dirty="0">
                <a:solidFill>
                  <a:prstClr val="black"/>
                </a:solidFill>
                <a:latin typeface="Gill Sans MT" panose="020B0502020104020203"/>
              </a:rPr>
              <a:t>Do žádosti o založení agrolesnického systému se nebudou uvádět počty vysazovaných keřů, které jsou pouze doplňkovými dřevinami</a:t>
            </a:r>
          </a:p>
          <a:p>
            <a:pPr marL="504000" marR="0" lvl="1" indent="-358775" algn="just" latinLnBrk="0">
              <a:buClr>
                <a:srgbClr val="CDCE00"/>
              </a:buClr>
              <a:buSzTx/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dirty="0">
                <a:solidFill>
                  <a:prstClr val="black"/>
                </a:solidFill>
                <a:latin typeface="Gill Sans MT" panose="020B0502020104020203"/>
              </a:rPr>
              <a:t>Úprava textu ve vztahu k orgánům ochrany přírody (OOP):</a:t>
            </a:r>
          </a:p>
          <a:p>
            <a:pPr marL="800100" lvl="2" indent="-434975" algn="just">
              <a:lnSpc>
                <a:spcPct val="90000"/>
              </a:lnSpc>
              <a:spcBef>
                <a:spcPts val="60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Vydávání souhlasných stanovisek v oblastech Natura 2000, reflektuje postup OOP – posuzuje se především významnost vlivu záměru založení agrolesnického systému podle § 45i ZOPK, následně v případě potřeby souhlasy v EVL či ptačí oblasti.</a:t>
            </a:r>
          </a:p>
          <a:p>
            <a:pPr marL="800100" lvl="2" indent="-434975" algn="just">
              <a:lnSpc>
                <a:spcPct val="90000"/>
              </a:lnSpc>
              <a:spcBef>
                <a:spcPts val="60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Povolení pro záměrné šíření nepůvodních dřevin. Za nepůvodní dřeviny se považují jírovec maďal, kaštanovník jedlý, líska turecká, jasan zimnář a ořešák černý.</a:t>
            </a:r>
          </a:p>
          <a:p>
            <a:pPr marL="800100" lvl="2" indent="-434975" algn="just">
              <a:lnSpc>
                <a:spcPct val="90000"/>
              </a:lnSpc>
              <a:spcBef>
                <a:spcPts val="60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Povolení pro záměrné šíření křížence mimo zastavěnou oblast. </a:t>
            </a:r>
            <a:r>
              <a:rPr lang="cs-CZ" sz="3600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Za křížence dřevin vyžadující povolení OOP se považují</a:t>
            </a:r>
            <a:r>
              <a:rPr lang="cs-CZ" sz="3600" dirty="0">
                <a:solidFill>
                  <a:srgbClr val="000000"/>
                </a:solidFill>
              </a:rPr>
              <a:t> ořešák - kříženec </a:t>
            </a:r>
            <a:r>
              <a:rPr lang="cs-CZ" sz="3600" i="1" dirty="0">
                <a:solidFill>
                  <a:srgbClr val="000000"/>
                </a:solidFill>
              </a:rPr>
              <a:t>(</a:t>
            </a:r>
            <a:r>
              <a:rPr lang="cs-CZ" sz="3600" i="1" dirty="0" err="1">
                <a:solidFill>
                  <a:srgbClr val="000000"/>
                </a:solidFill>
              </a:rPr>
              <a:t>Juglans</a:t>
            </a:r>
            <a:r>
              <a:rPr lang="cs-CZ" sz="3600" i="1" dirty="0">
                <a:solidFill>
                  <a:srgbClr val="000000"/>
                </a:solidFill>
              </a:rPr>
              <a:t> </a:t>
            </a:r>
            <a:r>
              <a:rPr lang="cs-CZ" sz="3600" i="1" dirty="0" err="1">
                <a:solidFill>
                  <a:srgbClr val="000000"/>
                </a:solidFill>
              </a:rPr>
              <a:t>nigra</a:t>
            </a:r>
            <a:r>
              <a:rPr lang="cs-CZ" sz="3600" i="1" dirty="0">
                <a:solidFill>
                  <a:srgbClr val="000000"/>
                </a:solidFill>
              </a:rPr>
              <a:t> × J. </a:t>
            </a:r>
            <a:r>
              <a:rPr lang="cs-CZ" sz="3600" i="1" dirty="0" err="1">
                <a:solidFill>
                  <a:srgbClr val="000000"/>
                </a:solidFill>
              </a:rPr>
              <a:t>regia</a:t>
            </a:r>
            <a:r>
              <a:rPr lang="cs-CZ" sz="3600" i="1" dirty="0">
                <a:solidFill>
                  <a:srgbClr val="000000"/>
                </a:solidFill>
              </a:rPr>
              <a:t>) </a:t>
            </a:r>
            <a:r>
              <a:rPr lang="cs-CZ" sz="3600" dirty="0">
                <a:solidFill>
                  <a:srgbClr val="000000"/>
                </a:solidFill>
              </a:rPr>
              <a:t>a geograficky nepůvodní topoly a jejich kříženci vč. kříženců s druhy původními. </a:t>
            </a:r>
            <a:endParaRPr lang="cs-CZ" sz="3600" dirty="0">
              <a:solidFill>
                <a:prstClr val="black"/>
              </a:solidFill>
              <a:latin typeface="Gill Sans MT" panose="020B0502020104020203"/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dirty="0">
                <a:solidFill>
                  <a:prstClr val="black"/>
                </a:solidFill>
                <a:latin typeface="Gill Sans MT" panose="020B0502020104020203"/>
              </a:rPr>
              <a:t> Doplnění seznamu ovocných dřevin. Jsou doplněny dřeviny, které jsou pěstovány jako lesní dřeviny a zároveň mohou být pěstovány jako kultivary ovocných dřevin (</a:t>
            </a:r>
            <a:r>
              <a:rPr lang="cs-CZ" sz="3600" dirty="0"/>
              <a:t>podobně jako je tomu u třešně ptačí). Doplnění umožní více kombinací lesních a ovocných dřevin v agrolesnických systémech.</a:t>
            </a: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endParaRPr lang="cs-CZ" sz="3600" dirty="0">
              <a:solidFill>
                <a:prstClr val="black"/>
              </a:solidFill>
              <a:latin typeface="Gill Sans MT" panose="020B0502020104020203"/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endParaRPr lang="cs-CZ" sz="3600" dirty="0">
              <a:solidFill>
                <a:prstClr val="black"/>
              </a:solidFill>
              <a:latin typeface="Gill Sans MT" panose="020B0502020104020203"/>
            </a:endParaRPr>
          </a:p>
          <a:p>
            <a:pPr lvl="1"/>
            <a:endParaRPr lang="cs-CZ" sz="2700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2F224B2-82BD-D827-CE6F-B421B6765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78926"/>
              </p:ext>
            </p:extLst>
          </p:nvPr>
        </p:nvGraphicFramePr>
        <p:xfrm>
          <a:off x="1394460" y="10349029"/>
          <a:ext cx="216027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3529918444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1335429095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1980253462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33875284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podaná ohlášení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podané žádosti o dotaci na založení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8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žádostí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výměra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žádostí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výměra (ha)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9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7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7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DŽPZ – NV 70/2023 Sb.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0140" y="1758420"/>
            <a:ext cx="21602700" cy="1079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225" lvl="1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tabLst>
                <a:tab pos="171450" algn="l"/>
              </a:tabLst>
              <a:defRPr/>
            </a:pPr>
            <a:r>
              <a:rPr lang="cs-CZ" sz="3600" u="sng" dirty="0">
                <a:solidFill>
                  <a:prstClr val="black"/>
                </a:solidFill>
                <a:latin typeface="Gill Sans MT" panose="020B0502020104020203"/>
              </a:rPr>
              <a:t>Upřesnění a úprava podmínek a sankcí pro </a:t>
            </a:r>
            <a:r>
              <a:rPr lang="cs-CZ" sz="3600" u="sng" dirty="0" err="1">
                <a:solidFill>
                  <a:prstClr val="black"/>
                </a:solidFill>
                <a:latin typeface="Gill Sans MT" panose="020B0502020104020203"/>
              </a:rPr>
              <a:t>podopatření</a:t>
            </a:r>
            <a:r>
              <a:rPr lang="cs-CZ" sz="3600" u="sng" dirty="0">
                <a:solidFill>
                  <a:prstClr val="black"/>
                </a:solidFill>
                <a:latin typeface="Gill Sans MT" panose="020B0502020104020203"/>
              </a:rPr>
              <a:t>: </a:t>
            </a:r>
          </a:p>
          <a:p>
            <a:pPr marL="504000" lvl="1" indent="-358775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Zlepšení stájového prostředí v chovu dojeného skotu pro dojnice a telata dojeného skotu do 2 měsíců věku 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podmínka provádění dezinsekce podle </a:t>
            </a:r>
            <a:r>
              <a:rPr lang="cs-CZ" sz="3600" dirty="0">
                <a:solidFill>
                  <a:srgbClr val="000000"/>
                </a:solidFill>
                <a:latin typeface="Gill Sans MT" panose="020B0502020104020203"/>
              </a:rPr>
              <a:t>se musí plnit u obou kategorií dojeného skotu, pokud je žadatel na deklarovaném hospodářství chová,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  <a:latin typeface="Gill Sans MT" panose="020B0502020104020203"/>
              </a:rPr>
              <a:t>do jednotné žádosti se umožňuje deklarovat obě metody dezinsekce v případě, že na deklarovaném hospodářství je použita jiná metoda u dojnic a jiná u telat,</a:t>
            </a:r>
          </a:p>
          <a:p>
            <a:pPr marL="800100" lvl="2" indent="-434975" algn="just" defTabSz="1828800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  <a:latin typeface="Gill Sans MT" panose="020B0502020104020203"/>
              </a:rPr>
              <a:t>není nutné uchovávat obaly od biologického materiálu (není nebezpečný odpad), - </a:t>
            </a:r>
            <a:r>
              <a:rPr lang="cs-CZ" sz="3600" b="1" dirty="0">
                <a:solidFill>
                  <a:srgbClr val="00B050"/>
                </a:solidFill>
              </a:rPr>
              <a:t>výjimka z účinnosti – již pro žádosti 2023</a:t>
            </a:r>
          </a:p>
          <a:p>
            <a:pPr marL="800100" lvl="2" indent="-434975" algn="just" defTabSz="1828800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  <a:latin typeface="Gill Sans MT" panose="020B0502020104020203"/>
              </a:rPr>
              <a:t>sankce za porušení podmínky uchovávání obalů od chemických materiálů, příp. doložení jejich likvidace pověřenou osobou podle je snížena z 30 na 20 %. </a:t>
            </a:r>
            <a:r>
              <a:rPr lang="cs-CZ" sz="3600" b="1" dirty="0">
                <a:solidFill>
                  <a:srgbClr val="00B050"/>
                </a:solidFill>
              </a:rPr>
              <a:t>výjimka z účinnosti – již pro žádosti 2023</a:t>
            </a:r>
          </a:p>
          <a:p>
            <a:pPr marL="800100" lvl="2" indent="-434975" algn="just" defTabSz="1828800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  <a:latin typeface="Gill Sans MT" panose="020B0502020104020203"/>
            </a:endParaRPr>
          </a:p>
          <a:p>
            <a:pPr marL="800100" lvl="2" indent="-434975" algn="just" defTabSz="1828800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  <a:latin typeface="Gill Sans MT" panose="020B0502020104020203"/>
            </a:endParaRPr>
          </a:p>
          <a:p>
            <a:pPr marL="504000" lvl="1" indent="-358775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altLang="cs-CZ" sz="3600" b="1" dirty="0">
                <a:solidFill>
                  <a:prstClr val="black"/>
                </a:solidFill>
                <a:latin typeface="Gill Sans MT" panose="020B0502020104020203"/>
              </a:rPr>
              <a:t>Zajištění přístupu do výběhu pro </a:t>
            </a:r>
            <a:r>
              <a:rPr lang="it-IT" altLang="cs-CZ" sz="3600" b="1" dirty="0">
                <a:solidFill>
                  <a:prstClr val="black"/>
                </a:solidFill>
                <a:latin typeface="Gill Sans MT" panose="020B0502020104020203"/>
              </a:rPr>
              <a:t>suchostoj</a:t>
            </a:r>
            <a:r>
              <a:rPr lang="cs-CZ" altLang="cs-CZ" sz="3600" b="1" dirty="0" err="1">
                <a:solidFill>
                  <a:prstClr val="black"/>
                </a:solidFill>
                <a:latin typeface="Gill Sans MT" panose="020B0502020104020203"/>
              </a:rPr>
              <a:t>né</a:t>
            </a:r>
            <a:r>
              <a:rPr lang="cs-CZ" altLang="cs-CZ" sz="3600" b="1" dirty="0">
                <a:solidFill>
                  <a:prstClr val="black"/>
                </a:solidFill>
                <a:latin typeface="Gill Sans MT" panose="020B0502020104020203"/>
              </a:rPr>
              <a:t> krávy</a:t>
            </a:r>
          </a:p>
          <a:p>
            <a:pPr marL="800100" lvl="2" indent="-434975" algn="just" defTabSz="1828800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  <a:latin typeface="Gill Sans MT" panose="020B0502020104020203"/>
              </a:rPr>
              <a:t>sankce za porušení podmínky uchovávání obalů od přípravků na dezinfekci paznehtů, příp. doložení jejich likvidace pověřenou osobou podle § 10 odst. 3 písm. d), je </a:t>
            </a:r>
            <a:r>
              <a:rPr lang="cs-CZ" sz="3600" dirty="0">
                <a:solidFill>
                  <a:srgbClr val="FF0000"/>
                </a:solidFill>
                <a:latin typeface="Gill Sans MT" panose="020B0502020104020203"/>
              </a:rPr>
              <a:t>snížena z 30 na 20 %. - </a:t>
            </a:r>
            <a:r>
              <a:rPr lang="cs-CZ" sz="3600" b="1" dirty="0">
                <a:solidFill>
                  <a:srgbClr val="00B050"/>
                </a:solidFill>
              </a:rPr>
              <a:t>výjimka z účinnosti – již pro žádosti 2023</a:t>
            </a:r>
          </a:p>
          <a:p>
            <a:pPr marL="800100" lvl="2" indent="-434975" algn="just" defTabSz="1828800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FF0000"/>
              </a:solidFill>
              <a:latin typeface="Gill Sans MT" panose="020B0502020104020203"/>
            </a:endParaRPr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70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719072" y="1159418"/>
            <a:ext cx="21099843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vakcinace  – NV 64/2023 Sb.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19072" y="3459311"/>
            <a:ext cx="19897344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358775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4000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Specifikace pojmu </a:t>
            </a:r>
            <a:r>
              <a:rPr lang="cs-CZ" sz="4000" b="1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"kompletní vakcinace“ </a:t>
            </a:r>
            <a:r>
              <a:rPr lang="cs-CZ" sz="4000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– dávkování je nutné dodržet podle platných podmínek registrace podané vakcíny nebo podmínek použití nastavených výrobcem podané autogenní vakcíny a v souladu s imunizačním programem </a:t>
            </a:r>
            <a:r>
              <a:rPr lang="cs-CZ" sz="4000" dirty="0">
                <a:solidFill>
                  <a:srgbClr val="000000"/>
                </a:solidFill>
                <a:latin typeface="Gill Sans MT" panose="020B0502020104020203"/>
              </a:rPr>
              <a:t>- </a:t>
            </a:r>
            <a:r>
              <a:rPr lang="cs-CZ" sz="3600" b="1" dirty="0">
                <a:solidFill>
                  <a:srgbClr val="00B050"/>
                </a:solidFill>
              </a:rPr>
              <a:t>výjimka z účinnosti – již pro žádosti 2023</a:t>
            </a:r>
            <a:endParaRPr lang="cs-CZ" sz="4000" dirty="0">
              <a:solidFill>
                <a:prstClr val="black"/>
              </a:solidFill>
              <a:latin typeface="Gill Sans MT" panose="020B0502020104020203"/>
              <a:cs typeface="+mn-cs"/>
            </a:endParaRPr>
          </a:p>
          <a:p>
            <a:pPr marL="504000" lvl="1" indent="-358775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endParaRPr lang="cs-CZ" sz="4000" dirty="0">
              <a:solidFill>
                <a:prstClr val="black"/>
              </a:solidFill>
              <a:latin typeface="Gill Sans MT" panose="020B0502020104020203"/>
              <a:cs typeface="+mn-cs"/>
            </a:endParaRPr>
          </a:p>
          <a:p>
            <a:pPr marL="504000" lvl="1" indent="-358775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4000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Upřesnění postupu pro podání „</a:t>
            </a:r>
            <a:r>
              <a:rPr lang="cs-CZ" sz="4000" b="1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konečného hlášení“ </a:t>
            </a:r>
            <a:r>
              <a:rPr lang="cs-CZ" sz="4000" dirty="0">
                <a:solidFill>
                  <a:prstClr val="black"/>
                </a:solidFill>
                <a:latin typeface="Gill Sans MT" panose="020B0502020104020203"/>
                <a:cs typeface="+mn-cs"/>
              </a:rPr>
              <a:t>– u podporovaných prasnic prováděna vakcinace proti stejnému patogenu před každým porodem, do konečného hlášení se toto zvíře hlásí pouze jednou - </a:t>
            </a:r>
            <a:r>
              <a:rPr lang="cs-CZ" sz="3600" b="1" dirty="0">
                <a:solidFill>
                  <a:srgbClr val="00B050"/>
                </a:solidFill>
              </a:rPr>
              <a:t>výjimka z účinnosti – již pro žádosti 2023</a:t>
            </a:r>
            <a:endParaRPr lang="cs-CZ" sz="4000" b="1" dirty="0">
              <a:solidFill>
                <a:srgbClr val="00B050"/>
              </a:solidFill>
            </a:endParaRPr>
          </a:p>
          <a:p>
            <a:pPr marL="504000" lvl="1" indent="-358775" algn="just" defTabSz="1828800">
              <a:lnSpc>
                <a:spcPct val="90000"/>
              </a:lnSpc>
              <a:spcBef>
                <a:spcPts val="1000"/>
              </a:spcBef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endParaRPr lang="cs-CZ" sz="4000" dirty="0">
              <a:solidFill>
                <a:prstClr val="black"/>
              </a:solidFill>
              <a:latin typeface="Gill Sans MT" panose="020B0502020104020203"/>
              <a:cs typeface="+mn-cs"/>
            </a:endParaRPr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36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tráva, obloha, exteriér, hora&#10;&#10;Popis byl vytvořen automaticky">
            <a:extLst>
              <a:ext uri="{FF2B5EF4-FFF2-40B4-BE49-F238E27FC236}">
                <a16:creationId xmlns:a16="http://schemas.microsoft.com/office/drawing/2014/main" id="{A86F802E-8303-4E05-922E-2E3933670A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9105"/>
          <a:stretch>
            <a:fillRect/>
          </a:stretch>
        </p:blipFill>
        <p:spPr/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A9C9D3-C544-48DE-8CEB-09CD6576C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FFFFFF">
              <a:alpha val="89000"/>
            </a:srgbClr>
          </a:solidFill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E2BFBB-B52F-4E45-A30E-B5A0D449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1276" y="4338000"/>
            <a:ext cx="8472311" cy="3780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/>
              <a:t>Děkuji ZA POZORNOST</a:t>
            </a:r>
            <a:endParaRPr lang="cs-CZ" sz="3600" dirty="0"/>
          </a:p>
        </p:txBody>
      </p:sp>
      <p:cxnSp>
        <p:nvCxnSpPr>
          <p:cNvPr id="7" name="Zelená horizontální linka">
            <a:extLst>
              <a:ext uri="{FF2B5EF4-FFF2-40B4-BE49-F238E27FC236}">
                <a16:creationId xmlns:a16="http://schemas.microsoft.com/office/drawing/2014/main" id="{95F663A1-6D0E-406D-98BB-5A3074707B30}"/>
              </a:ext>
            </a:extLst>
          </p:cNvPr>
          <p:cNvCxnSpPr/>
          <p:nvPr/>
        </p:nvCxnSpPr>
        <p:spPr>
          <a:xfrm>
            <a:off x="5635625" y="8101013"/>
            <a:ext cx="1296035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vislá linka">
            <a:extLst>
              <a:ext uri="{FF2B5EF4-FFF2-40B4-BE49-F238E27FC236}">
                <a16:creationId xmlns:a16="http://schemas.microsoft.com/office/drawing/2014/main" id="{F1CE16A0-16D7-44C4-B16E-8F1BCFA3F067}"/>
              </a:ext>
            </a:extLst>
          </p:cNvPr>
          <p:cNvCxnSpPr/>
          <p:nvPr/>
        </p:nvCxnSpPr>
        <p:spPr>
          <a:xfrm>
            <a:off x="9867900" y="5083175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Logo MZe">
            <a:extLst>
              <a:ext uri="{FF2B5EF4-FFF2-40B4-BE49-F238E27FC236}">
                <a16:creationId xmlns:a16="http://schemas.microsoft.com/office/drawing/2014/main" id="{6A976362-2319-4066-AAB2-7C7C2573E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51488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7">
            <a:extLst>
              <a:ext uri="{FF2B5EF4-FFF2-40B4-BE49-F238E27FC236}">
                <a16:creationId xmlns:a16="http://schemas.microsoft.com/office/drawing/2014/main" id="{0E69BE10-3621-481C-BA8A-9F6ABFA45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dirty="0"/>
              <a:t>David Kuna</a:t>
            </a:r>
            <a:r>
              <a:rPr lang="cs-CZ" dirty="0"/>
              <a:t>	</a:t>
            </a:r>
            <a:r>
              <a:rPr lang="cs-CZ" dirty="0">
                <a:hlinkClick r:id="rId5"/>
              </a:rPr>
              <a:t>David.Kuna@mze.cz</a:t>
            </a:r>
            <a:endParaRPr lang="cs-CZ" dirty="0"/>
          </a:p>
          <a:p>
            <a:r>
              <a:rPr lang="cs-CZ" sz="2000" dirty="0"/>
              <a:t>Fotografie použité na základě licence od Shutterstock.com a archiv MZe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B4284B6-3A9E-6339-B86A-DCD7CA29B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64650"/>
              </p:ext>
            </p:extLst>
          </p:nvPr>
        </p:nvGraphicFramePr>
        <p:xfrm>
          <a:off x="1649894" y="1883664"/>
          <a:ext cx="19710490" cy="10903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5269">
                  <a:extLst>
                    <a:ext uri="{9D8B030D-6E8A-4147-A177-3AD203B41FA5}">
                      <a16:colId xmlns:a16="http://schemas.microsoft.com/office/drawing/2014/main" val="1819285575"/>
                    </a:ext>
                  </a:extLst>
                </a:gridCol>
                <a:gridCol w="3896835">
                  <a:extLst>
                    <a:ext uri="{9D8B030D-6E8A-4147-A177-3AD203B41FA5}">
                      <a16:colId xmlns:a16="http://schemas.microsoft.com/office/drawing/2014/main" val="1215284610"/>
                    </a:ext>
                  </a:extLst>
                </a:gridCol>
                <a:gridCol w="3899193">
                  <a:extLst>
                    <a:ext uri="{9D8B030D-6E8A-4147-A177-3AD203B41FA5}">
                      <a16:colId xmlns:a16="http://schemas.microsoft.com/office/drawing/2014/main" val="3985034894"/>
                    </a:ext>
                  </a:extLst>
                </a:gridCol>
                <a:gridCol w="3899193">
                  <a:extLst>
                    <a:ext uri="{9D8B030D-6E8A-4147-A177-3AD203B41FA5}">
                      <a16:colId xmlns:a16="http://schemas.microsoft.com/office/drawing/2014/main" val="2094306257"/>
                    </a:ext>
                  </a:extLst>
                </a:gridCol>
              </a:tblGrid>
              <a:tr h="1291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intervence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počet žádostí 2023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zažádaná výměra 2023 (ha/VDJ)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zažádané finanční prostředky 2023 (EUR)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1316663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AEKO - Zatravňování orné půdy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1 076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9 050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2 945 215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4411951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AEKO - Ošetřování extenzivních travních porostů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12 926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883 886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101 944 578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6731485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AEKO - Meziplodiny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245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9 284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1 428 430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4551034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AEKO - Krajinotvorné sady (včetně EZ)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180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796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105 198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0842288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AEKO - Podpora biodiverzity na </a:t>
                      </a:r>
                      <a:r>
                        <a:rPr lang="cs-CZ" sz="2800" kern="100" dirty="0" err="1">
                          <a:effectLst/>
                        </a:rPr>
                        <a:t>o.p</a:t>
                      </a:r>
                      <a:r>
                        <a:rPr lang="cs-CZ" sz="2800" kern="100" dirty="0">
                          <a:effectLst/>
                        </a:rPr>
                        <a:t>.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480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5 830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3 650 862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7064910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AEKO - Integrovaná produkce 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989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29 917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15 789 281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5614601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Ekologické zemědělství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5 354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578 514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71 428 197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2987103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Oblasti Natura 2000 na </a:t>
                      </a:r>
                      <a:r>
                        <a:rPr lang="cs-CZ" sz="2800" kern="100" dirty="0" err="1">
                          <a:effectLst/>
                        </a:rPr>
                        <a:t>z.p</a:t>
                      </a:r>
                      <a:r>
                        <a:rPr lang="cs-CZ" sz="2800" kern="100" dirty="0">
                          <a:effectLst/>
                        </a:rPr>
                        <a:t>.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741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13 393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992 962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07681449"/>
                  </a:ext>
                </a:extLst>
              </a:tr>
              <a:tr h="88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Oblasti s přírodními a jinými omezeními (ANC)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21 538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1 992 333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187 785 967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6168010"/>
                  </a:ext>
                </a:extLst>
              </a:tr>
              <a:tr h="72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Dobré životní podmínky zvířat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921 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659 325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29 438 802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1166158"/>
                  </a:ext>
                </a:extLst>
              </a:tr>
              <a:tr h="80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Zvýšení obranyschopnosti v chovu prasat vakcinací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148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>
                          <a:effectLst/>
                        </a:rPr>
                        <a:t>1 785 854</a:t>
                      </a:r>
                      <a:endParaRPr lang="cs-CZ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00" dirty="0">
                          <a:effectLst/>
                        </a:rPr>
                        <a:t>26 909 983</a:t>
                      </a:r>
                      <a:endParaRPr lang="cs-CZ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1021033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9C1FB910-D02B-3AC1-57E3-7B58A8695959}"/>
              </a:ext>
            </a:extLst>
          </p:cNvPr>
          <p:cNvSpPr txBox="1"/>
          <p:nvPr/>
        </p:nvSpPr>
        <p:spPr>
          <a:xfrm>
            <a:off x="1649893" y="653260"/>
            <a:ext cx="20212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Příjem jednotné žádosti 2023 – environmentální intervence </a:t>
            </a:r>
          </a:p>
        </p:txBody>
      </p:sp>
    </p:spTree>
    <p:extLst>
      <p:ext uri="{BB962C8B-B14F-4D97-AF65-F5344CB8AC3E}">
        <p14:creationId xmlns:p14="http://schemas.microsoft.com/office/powerpoint/2010/main" val="191655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3986010" y="768420"/>
            <a:ext cx="15734117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novelizovaných nařízení vlády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7051" y="1758420"/>
            <a:ext cx="22392167" cy="1286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58" lvl="1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SzPct val="150000"/>
              <a:buBlip>
                <a:blip r:embed="rId2"/>
              </a:buBlip>
              <a:tabLst>
                <a:tab pos="542925" algn="l"/>
              </a:tabLst>
              <a:defRPr/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Novela NV č. 80/2023 Sb.  a NV č. 75/2015 Sb.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80/2023 Sb., o stanovení podmínek provádění agroenvironmentálně-klimatických opatření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75/2015 Sb., o podmínkách provádění </a:t>
            </a:r>
            <a:r>
              <a:rPr lang="cs-CZ" sz="3600" dirty="0" err="1"/>
              <a:t>agroenvironmentálně</a:t>
            </a:r>
            <a:r>
              <a:rPr lang="cs-CZ" sz="3600" dirty="0"/>
              <a:t>-klimatických opatření </a:t>
            </a:r>
          </a:p>
          <a:p>
            <a:pPr marL="503958" lvl="1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SzPct val="150000"/>
              <a:buBlip>
                <a:blip r:embed="rId2"/>
              </a:buBlip>
              <a:tabLst>
                <a:tab pos="542925" algn="l"/>
              </a:tabLst>
              <a:defRPr/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Novela NV č. 81/2023 Sb.  a souvisejících nařízení vlády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81/2023 Sb., o stanovení podmínek provádění opatření ekologické zemědělství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63/2023 Sb., o stanovení podmínek provádění opatření pro zalesňování zemědělské půdy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140/2023 Sb., o stanovení podmínek provádění opatření agrolesnictví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72/2023 Sb., o stanovení podmínek provádění opatření lesnicko-environmentální platby 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147/2008 Sb., o stanovení podmínek pro poskytování dotací na zachování hospodářského souboru lesního porostu v rámci opatření Natura 2000 v lesích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53/2009 Sb., o stanovení podmínek pro poskytování dotací na lesnicko-environmentální opatření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29/2016 Sb., o podmínkách poskytování dotací v rámci opatření lesnicko-environmentální a klimatické služby a ochrana lesů </a:t>
            </a:r>
          </a:p>
          <a:p>
            <a:pPr marL="503958" lvl="1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SzPct val="150000"/>
              <a:buBlip>
                <a:blip r:embed="rId2"/>
              </a:buBlip>
              <a:tabLst>
                <a:tab pos="542925" algn="l"/>
              </a:tabLst>
              <a:defRPr/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Novela NV č.  70/2023 Sb.  a NV č. 64/2023 Sb.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70/2023 Sb., o stanovení podmínek provádění opatření dobré životní podmínky zvířat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Nařízení vlády č. 64/2023 Sb., o stanovení podmínek provádění opatření zvýšená obranyschopnosti v chovu prasat vakcinací</a:t>
            </a:r>
          </a:p>
          <a:p>
            <a:pPr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</a:pPr>
            <a:endParaRPr lang="cs-CZ" sz="3300" dirty="0"/>
          </a:p>
          <a:p>
            <a:pPr marL="377950" lvl="1"/>
            <a:endParaRPr lang="cs-CZ" sz="33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89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3986010" y="768420"/>
            <a:ext cx="15734117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harmonogram novelizace NV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56930" y="2198466"/>
            <a:ext cx="18763197" cy="1236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58" indent="-503958" defTabSz="1828648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říjen 2023</a:t>
            </a: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3600" dirty="0"/>
              <a:t>- pracovní skupina MV SP SZP</a:t>
            </a:r>
          </a:p>
          <a:p>
            <a:pPr marL="503958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Blip>
                <a:blip r:embed="rId2"/>
              </a:buBlip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Říjen  - prosinec 2023</a:t>
            </a:r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vnitřní připomínkové řízení, porada vedení </a:t>
            </a:r>
            <a:r>
              <a:rPr lang="cs-CZ" sz="3600" dirty="0" err="1"/>
              <a:t>MZe</a:t>
            </a:r>
            <a:endParaRPr lang="cs-CZ" sz="3600" dirty="0"/>
          </a:p>
          <a:p>
            <a:pPr marL="759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Char char="-"/>
            </a:pPr>
            <a:r>
              <a:rPr lang="cs-CZ" sz="3600" dirty="0"/>
              <a:t>14.11. – Monitorovací výbor SP SZP</a:t>
            </a:r>
          </a:p>
          <a:p>
            <a:pPr marL="503958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Blip>
                <a:blip r:embed="rId2"/>
              </a:buBlip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prosinec 2023</a:t>
            </a: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3600" dirty="0"/>
              <a:t>- meziresortní připomínkové řízení</a:t>
            </a:r>
          </a:p>
          <a:p>
            <a:pPr marL="503958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Blip>
                <a:blip r:embed="rId2"/>
              </a:buBlip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leden 2024</a:t>
            </a:r>
          </a:p>
          <a:p>
            <a:pPr marL="330950" lvl="1" defTabSz="1828648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</a:pPr>
            <a:r>
              <a:rPr lang="cs-CZ" sz="3600" dirty="0"/>
              <a:t>- odeslání na vládu</a:t>
            </a:r>
          </a:p>
          <a:p>
            <a:pPr marL="503958" indent="-503958" defTabSz="1828648">
              <a:lnSpc>
                <a:spcPct val="90000"/>
              </a:lnSpc>
              <a:spcBef>
                <a:spcPts val="3150"/>
              </a:spcBef>
              <a:buClr>
                <a:schemeClr val="accent2"/>
              </a:buClr>
              <a:buBlip>
                <a:blip r:embed="rId2"/>
              </a:buBlip>
            </a:pPr>
            <a:r>
              <a:rPr lang="cs-CZ" sz="3600" cap="all" dirty="0">
                <a:solidFill>
                  <a:schemeClr val="accent2">
                    <a:lumMod val="75000"/>
                  </a:schemeClr>
                </a:solidFill>
              </a:rPr>
              <a:t>únor – Březen 2024</a:t>
            </a:r>
          </a:p>
          <a:p>
            <a:pPr marL="330950" lvl="1" defTabSz="1828648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</a:pPr>
            <a:r>
              <a:rPr lang="cs-CZ" sz="3600" dirty="0"/>
              <a:t>- schválení vládou a nabytí účinnosti</a:t>
            </a: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3600" i="1" dirty="0">
              <a:solidFill>
                <a:srgbClr val="FF0000"/>
              </a:solidFill>
            </a:endParaRP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3600" i="1" dirty="0">
                <a:solidFill>
                  <a:srgbClr val="FF0000"/>
                </a:solidFill>
              </a:rPr>
              <a:t>Pozn.: navrhované novely se týkají žádostí roku 2024, vybraná ustanovení novel budou však aplikována již na žádosti roku 2023; </a:t>
            </a: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3300" dirty="0"/>
          </a:p>
          <a:p>
            <a:pPr marL="806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3300" dirty="0"/>
          </a:p>
          <a:p>
            <a:pPr marL="377950" lvl="1"/>
            <a:endParaRPr lang="cs-CZ" sz="33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56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AEKO – NV 80/2023 Sb.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90956" y="2454498"/>
            <a:ext cx="21602700" cy="1124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4000" b="1" dirty="0">
                <a:solidFill>
                  <a:prstClr val="black"/>
                </a:solidFill>
                <a:latin typeface="Gill Sans MT" panose="020B0502020104020203"/>
              </a:rPr>
              <a:t>Zavedení nového </a:t>
            </a:r>
            <a:r>
              <a:rPr lang="cs-CZ" sz="4000" b="1" dirty="0" err="1">
                <a:solidFill>
                  <a:prstClr val="black"/>
                </a:solidFill>
                <a:latin typeface="Gill Sans MT" panose="020B0502020104020203"/>
              </a:rPr>
              <a:t>podopatření</a:t>
            </a:r>
            <a:r>
              <a:rPr lang="cs-CZ" sz="4000" b="1" dirty="0">
                <a:solidFill>
                  <a:prstClr val="black"/>
                </a:solidFill>
                <a:latin typeface="Gill Sans MT" panose="020B0502020104020203"/>
              </a:rPr>
              <a:t> Omezení používání pesticidů v OPVZ na orné půdě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>
                <a:solidFill>
                  <a:srgbClr val="000000"/>
                </a:solidFill>
              </a:rPr>
              <a:t>VN Římov, Švihov, Vrchlice, Opatovice - v LPIS bude vrstva vhodnosti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>
                <a:solidFill>
                  <a:srgbClr val="000000"/>
                </a:solidFill>
              </a:rPr>
              <a:t>Min. 1 ha standardní orné půdy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/>
              <a:t>Pro každou vodárenskou nádrž zvlášť jsou </a:t>
            </a:r>
            <a:r>
              <a:rPr lang="cs-CZ" sz="4000" dirty="0">
                <a:solidFill>
                  <a:srgbClr val="000000"/>
                </a:solidFill>
              </a:rPr>
              <a:t>stanoveny zakázané účinné látky, maximální limity aplikace vybraných účinných látek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/>
              <a:t>a je stanoveno </a:t>
            </a:r>
            <a:r>
              <a:rPr lang="cs-CZ" sz="4000" dirty="0">
                <a:solidFill>
                  <a:srgbClr val="000000"/>
                </a:solidFill>
              </a:rPr>
              <a:t>vedení elektronické evidence o používání přípravků a pomocných prostředků a její předávání na ÚKZÚZ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>
                <a:solidFill>
                  <a:srgbClr val="000000"/>
                </a:solidFill>
              </a:rPr>
              <a:t>Sazba dotace 151 EUR/ha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>
                <a:solidFill>
                  <a:srgbClr val="000000"/>
                </a:solidFill>
              </a:rPr>
              <a:t>Při souběhu s ochranným pásem podél vodního zdroje se sazba dotace sníží o 11 EUR/ha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>
                <a:solidFill>
                  <a:srgbClr val="000000"/>
                </a:solidFill>
              </a:rPr>
              <a:t>Kombinovatelné s </a:t>
            </a:r>
            <a:r>
              <a:rPr lang="cs-CZ" sz="4000" dirty="0" err="1">
                <a:solidFill>
                  <a:srgbClr val="000000"/>
                </a:solidFill>
              </a:rPr>
              <a:t>podopatřením</a:t>
            </a:r>
            <a:r>
              <a:rPr lang="cs-CZ" sz="4000" dirty="0">
                <a:solidFill>
                  <a:srgbClr val="000000"/>
                </a:solidFill>
              </a:rPr>
              <a:t> </a:t>
            </a:r>
            <a:r>
              <a:rPr lang="cs-CZ" sz="4000" i="1" dirty="0">
                <a:solidFill>
                  <a:srgbClr val="000000"/>
                </a:solidFill>
              </a:rPr>
              <a:t>Biopásy</a:t>
            </a:r>
            <a:r>
              <a:rPr lang="cs-CZ" sz="4000" dirty="0">
                <a:solidFill>
                  <a:srgbClr val="000000"/>
                </a:solidFill>
              </a:rPr>
              <a:t> a </a:t>
            </a:r>
            <a:r>
              <a:rPr lang="cs-CZ" sz="4000" i="1" dirty="0">
                <a:solidFill>
                  <a:srgbClr val="000000"/>
                </a:solidFill>
              </a:rPr>
              <a:t>Druhově bohaté pokrytí orné půdy </a:t>
            </a:r>
            <a:r>
              <a:rPr lang="cs-CZ" sz="4000" dirty="0">
                <a:solidFill>
                  <a:srgbClr val="000000"/>
                </a:solidFill>
              </a:rPr>
              <a:t>na 1 DPB; dotace se na plochu </a:t>
            </a:r>
            <a:r>
              <a:rPr lang="cs-CZ" sz="4000" dirty="0" err="1">
                <a:solidFill>
                  <a:srgbClr val="000000"/>
                </a:solidFill>
              </a:rPr>
              <a:t>biopásu</a:t>
            </a:r>
            <a:r>
              <a:rPr lang="cs-CZ" sz="4000" dirty="0">
                <a:solidFill>
                  <a:srgbClr val="000000"/>
                </a:solidFill>
              </a:rPr>
              <a:t> nebo druhově bohatého pokrytí neposkytne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4000" dirty="0">
              <a:solidFill>
                <a:srgbClr val="000000"/>
              </a:solidFill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4000" b="1" dirty="0">
                <a:solidFill>
                  <a:prstClr val="black"/>
                </a:solidFill>
              </a:rPr>
              <a:t>Zatravňování orné půdy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4000" dirty="0">
                <a:solidFill>
                  <a:srgbClr val="000000"/>
                </a:solidFill>
              </a:rPr>
              <a:t>Upraven termín pro dodání souhlasného stanoviska OOP; nově v kalendářním roce podání žádosti o zařazení, nikoliv pouze do 31. května - </a:t>
            </a:r>
            <a:r>
              <a:rPr lang="cs-CZ" sz="4000" b="1" dirty="0">
                <a:solidFill>
                  <a:srgbClr val="00B050"/>
                </a:solidFill>
              </a:rPr>
              <a:t>výjimka z účinnosti – již pro žádosti 2023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40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40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4000" dirty="0">
              <a:solidFill>
                <a:srgbClr val="000000"/>
              </a:solidFill>
            </a:endParaRPr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99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AEKO – NV 80/2023 Sb.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0140" y="2205444"/>
            <a:ext cx="21602700" cy="1318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</a:rPr>
              <a:t>Ošetřování extenzivních travních porostů</a:t>
            </a:r>
          </a:p>
          <a:p>
            <a:pPr marL="817563" lvl="2" indent="-452438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Při navýšení v pátém roce závazku, kdy bude uzavírán nový pětiletý závazek, doplněna možnost nového vymezení titulů v ENVIRO</a:t>
            </a:r>
          </a:p>
          <a:p>
            <a:pPr marL="817563" lvl="2" indent="-452438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365125" lvl="2" indent="0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None/>
              <a:tabLst>
                <a:tab pos="171450" algn="l"/>
                <a:tab pos="630238" algn="l"/>
              </a:tabLst>
              <a:defRPr/>
            </a:pPr>
            <a:r>
              <a:rPr lang="cs-CZ" sz="3600" u="sng" dirty="0">
                <a:solidFill>
                  <a:srgbClr val="000000"/>
                </a:solidFill>
              </a:rPr>
              <a:t>Horské suchomilné louky nehnojené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Možnost změny na hnojenou variantu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Za aplikaci hnojiva se rovněž nepovažuje pastva zvířat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365125" lvl="2" indent="0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None/>
              <a:tabLst>
                <a:tab pos="171450" algn="l"/>
                <a:tab pos="630238" algn="l"/>
              </a:tabLst>
              <a:defRPr/>
            </a:pPr>
            <a:r>
              <a:rPr lang="cs-CZ" sz="3600" u="sng" dirty="0">
                <a:solidFill>
                  <a:srgbClr val="000000"/>
                </a:solidFill>
              </a:rPr>
              <a:t>Málo úživné pastviny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Doplněn zákaz aplikace herbicidů, výjimka pouze s mimořádným rostlinolékařským opatřením nařízeným ÚKZÚZ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</a:rPr>
              <a:t>Pěstování meziplodin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Doplněna kombinovatelnost s </a:t>
            </a:r>
            <a:r>
              <a:rPr lang="cs-CZ" sz="3600" dirty="0" err="1">
                <a:solidFill>
                  <a:srgbClr val="000000"/>
                </a:solidFill>
              </a:rPr>
              <a:t>podopatřením</a:t>
            </a:r>
            <a:r>
              <a:rPr lang="cs-CZ" sz="3600" dirty="0">
                <a:solidFill>
                  <a:srgbClr val="000000"/>
                </a:solidFill>
              </a:rPr>
              <a:t> </a:t>
            </a:r>
            <a:r>
              <a:rPr lang="cs-CZ" sz="3600" i="1" dirty="0" err="1">
                <a:solidFill>
                  <a:srgbClr val="000000"/>
                </a:solidFill>
              </a:rPr>
              <a:t>Biopásy</a:t>
            </a:r>
            <a:r>
              <a:rPr lang="cs-CZ" sz="3600" dirty="0">
                <a:solidFill>
                  <a:srgbClr val="000000"/>
                </a:solidFill>
              </a:rPr>
              <a:t> a </a:t>
            </a:r>
            <a:r>
              <a:rPr lang="cs-CZ" sz="3600" i="1" dirty="0">
                <a:solidFill>
                  <a:srgbClr val="000000"/>
                </a:solidFill>
              </a:rPr>
              <a:t>Druhově bohaté pokrytí orné půdy </a:t>
            </a:r>
            <a:r>
              <a:rPr lang="cs-CZ" sz="3600" dirty="0">
                <a:solidFill>
                  <a:srgbClr val="000000"/>
                </a:solidFill>
              </a:rPr>
              <a:t>na jednom DPB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Vypuštěn celkový minimální výsevek 9 kg; bude hodnoceno podle přílohy č. 4 k NV - minimální výsevek jednotlivých plodin se vypočte jako poměr sumy minimálních výsevků jednotlivých plodin k počtu plodin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</a:rPr>
              <a:t>Krajinotvorné sady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Doplněna možnost provádění mulčování </a:t>
            </a:r>
            <a:r>
              <a:rPr lang="cs-CZ" sz="3600" dirty="0" err="1">
                <a:solidFill>
                  <a:srgbClr val="000000"/>
                </a:solidFill>
              </a:rPr>
              <a:t>nedopasků</a:t>
            </a:r>
            <a:r>
              <a:rPr lang="cs-CZ" sz="3600" dirty="0">
                <a:solidFill>
                  <a:srgbClr val="000000"/>
                </a:solidFill>
              </a:rPr>
              <a:t> bylinného pokryvu v meziřadí a příkmenném pásu  </a:t>
            </a: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4000" dirty="0"/>
          </a:p>
          <a:p>
            <a:pPr marL="806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4000" dirty="0"/>
          </a:p>
          <a:p>
            <a:pPr marL="377950" lvl="1"/>
            <a:endParaRPr lang="cs-CZ" sz="33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32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AEKO – NV 80/2023 Sb.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0140" y="1969866"/>
            <a:ext cx="22774576" cy="1207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 err="1">
                <a:solidFill>
                  <a:prstClr val="black"/>
                </a:solidFill>
              </a:rPr>
              <a:t>Biopásy</a:t>
            </a:r>
            <a:endParaRPr lang="cs-CZ" sz="3600" b="1" dirty="0">
              <a:solidFill>
                <a:prstClr val="black"/>
              </a:solidFill>
            </a:endParaRPr>
          </a:p>
          <a:p>
            <a:pPr marL="936625" lvl="2" indent="-571500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Doplněna kombinovatelnost s </a:t>
            </a:r>
            <a:r>
              <a:rPr lang="cs-CZ" sz="3600" dirty="0" err="1">
                <a:solidFill>
                  <a:srgbClr val="000000"/>
                </a:solidFill>
              </a:rPr>
              <a:t>podopatřením</a:t>
            </a:r>
            <a:r>
              <a:rPr lang="cs-CZ" sz="3600" dirty="0">
                <a:solidFill>
                  <a:srgbClr val="000000"/>
                </a:solidFill>
              </a:rPr>
              <a:t> </a:t>
            </a:r>
            <a:r>
              <a:rPr lang="cs-CZ" sz="3600" i="1" dirty="0">
                <a:solidFill>
                  <a:srgbClr val="000000"/>
                </a:solidFill>
              </a:rPr>
              <a:t>Pěstování meziplodin </a:t>
            </a:r>
            <a:r>
              <a:rPr lang="cs-CZ" sz="3600" dirty="0">
                <a:solidFill>
                  <a:srgbClr val="000000"/>
                </a:solidFill>
              </a:rPr>
              <a:t>a</a:t>
            </a:r>
            <a:r>
              <a:rPr lang="cs-CZ" sz="3600" i="1" dirty="0">
                <a:solidFill>
                  <a:srgbClr val="000000"/>
                </a:solidFill>
              </a:rPr>
              <a:t> Omezení používání pesticidů v OPVZ na orné půdě </a:t>
            </a:r>
            <a:endParaRPr lang="cs-CZ" sz="3600" u="sng" dirty="0">
              <a:solidFill>
                <a:srgbClr val="000000"/>
              </a:solidFill>
            </a:endParaRPr>
          </a:p>
          <a:p>
            <a:pPr marL="365125" lvl="2" indent="0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None/>
              <a:tabLst>
                <a:tab pos="171450" algn="l"/>
                <a:tab pos="630238" algn="l"/>
              </a:tabLst>
              <a:defRPr/>
            </a:pPr>
            <a:r>
              <a:rPr lang="cs-CZ" sz="3600" u="sng" dirty="0" err="1">
                <a:solidFill>
                  <a:srgbClr val="000000"/>
                </a:solidFill>
              </a:rPr>
              <a:t>Nektarodárné</a:t>
            </a:r>
            <a:r>
              <a:rPr lang="cs-CZ" sz="3600" u="sng" dirty="0">
                <a:solidFill>
                  <a:srgbClr val="000000"/>
                </a:solidFill>
              </a:rPr>
              <a:t> biopásy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Upřesněna možnost dosevu - pouze směsí, která svým složením zajistí shodné nebo vyšší zastoupení minimálního počtu druhů z jednotlivých skupin v porostu se směsí, kterou bylo provedeno založení </a:t>
            </a:r>
            <a:r>
              <a:rPr lang="cs-CZ" sz="3600" dirty="0" err="1">
                <a:solidFill>
                  <a:srgbClr val="000000"/>
                </a:solidFill>
              </a:rPr>
              <a:t>biopásu</a:t>
            </a:r>
            <a:r>
              <a:rPr lang="cs-CZ" sz="3600" i="1" dirty="0">
                <a:solidFill>
                  <a:srgbClr val="000000"/>
                </a:solidFill>
              </a:rPr>
              <a:t> 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i="1" dirty="0">
              <a:solidFill>
                <a:srgbClr val="000000"/>
              </a:solidFill>
            </a:endParaRPr>
          </a:p>
          <a:p>
            <a:pPr marL="365125" lvl="2" indent="0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None/>
              <a:tabLst>
                <a:tab pos="171450" algn="l"/>
                <a:tab pos="630238" algn="l"/>
              </a:tabLst>
              <a:defRPr/>
            </a:pPr>
            <a:r>
              <a:rPr lang="cs-CZ" sz="3600" u="sng" dirty="0">
                <a:solidFill>
                  <a:srgbClr val="000000"/>
                </a:solidFill>
              </a:rPr>
              <a:t>Kombinované </a:t>
            </a:r>
            <a:r>
              <a:rPr lang="cs-CZ" sz="3600" u="sng" dirty="0" err="1">
                <a:solidFill>
                  <a:srgbClr val="000000"/>
                </a:solidFill>
              </a:rPr>
              <a:t>biopásy</a:t>
            </a:r>
            <a:endParaRPr lang="cs-CZ" sz="3600" u="sng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Upřesněno složení osevní směsi jetelotravního </a:t>
            </a:r>
            <a:r>
              <a:rPr lang="cs-CZ" sz="3600" dirty="0" err="1">
                <a:solidFill>
                  <a:srgbClr val="000000"/>
                </a:solidFill>
              </a:rPr>
              <a:t>biopásu</a:t>
            </a:r>
            <a:r>
              <a:rPr lang="cs-CZ" sz="3600" dirty="0">
                <a:solidFill>
                  <a:srgbClr val="000000"/>
                </a:solidFill>
              </a:rPr>
              <a:t> (doplněna příloha č. 5); stanoven minimální počet druhů ve směsi a jejich minimální množství 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Upřesněna možnost dosevu - pouze směsí, která svým složením zajistí shodné nebo vyšší zastoupení minimálního počtu druhů z jednotlivých skupin v porostu se směsí, kterou bylo provedeno založení </a:t>
            </a:r>
            <a:r>
              <a:rPr lang="cs-CZ" sz="3600" dirty="0" err="1">
                <a:solidFill>
                  <a:srgbClr val="000000"/>
                </a:solidFill>
              </a:rPr>
              <a:t>biopásu</a:t>
            </a:r>
            <a:r>
              <a:rPr lang="cs-CZ" sz="3600">
                <a:solidFill>
                  <a:srgbClr val="000000"/>
                </a:solidFill>
              </a:rPr>
              <a:t> </a:t>
            </a:r>
            <a:endParaRPr lang="cs-CZ" sz="3600" i="1" dirty="0">
              <a:solidFill>
                <a:srgbClr val="000000"/>
              </a:solidFill>
            </a:endParaRPr>
          </a:p>
          <a:p>
            <a:pPr marL="377950" lvl="1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4000" dirty="0"/>
          </a:p>
          <a:p>
            <a:pPr marL="504000" lvl="1" indent="-358775" algn="just">
              <a:buClr>
                <a:srgbClr val="CDCE00"/>
              </a:buClr>
              <a:buBlip>
                <a:blip r:embed="rId2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</a:rPr>
              <a:t>Druhově bohaté pokrytí orné půdy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Doplněna kombinovatelnost s </a:t>
            </a:r>
            <a:r>
              <a:rPr lang="cs-CZ" sz="3600" dirty="0" err="1">
                <a:solidFill>
                  <a:srgbClr val="000000"/>
                </a:solidFill>
              </a:rPr>
              <a:t>podopatřením</a:t>
            </a:r>
            <a:r>
              <a:rPr lang="cs-CZ" sz="3600" dirty="0">
                <a:solidFill>
                  <a:srgbClr val="000000"/>
                </a:solidFill>
              </a:rPr>
              <a:t> Pěstování meziplodin a Omezení používání pesticidů v OPVZ na </a:t>
            </a:r>
            <a:r>
              <a:rPr lang="cs-CZ" sz="3600" dirty="0" err="1">
                <a:solidFill>
                  <a:srgbClr val="000000"/>
                </a:solidFill>
              </a:rPr>
              <a:t>o.p</a:t>
            </a:r>
            <a:r>
              <a:rPr lang="cs-CZ" sz="3600" dirty="0">
                <a:solidFill>
                  <a:srgbClr val="000000"/>
                </a:solidFill>
              </a:rPr>
              <a:t>. na jednom DPB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Sjednocení termínu každoročního založení porostu do 31. května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Vypuštěn celkový minimální výsevek 8 kg; bude hodnoceno pouze podle přílohy č. 7 k NV </a:t>
            </a:r>
          </a:p>
          <a:p>
            <a:pPr marL="806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4000" dirty="0"/>
          </a:p>
          <a:p>
            <a:pPr marL="377950" lvl="1"/>
            <a:endParaRPr lang="cs-CZ" sz="33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08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73775" y="402428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AEKO – NV 80/2023 Sb.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66505" y="1997654"/>
            <a:ext cx="21602700" cy="1131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lvl="1" indent="-358775" algn="just">
              <a:buClr>
                <a:srgbClr val="CDCE00"/>
              </a:buClr>
              <a:buBlip>
                <a:blip r:embed="rId3"/>
              </a:buBlip>
              <a:tabLst>
                <a:tab pos="171450" algn="l"/>
              </a:tabLst>
              <a:defRPr/>
            </a:pPr>
            <a:r>
              <a:rPr lang="cs-CZ" sz="3200" b="1" dirty="0">
                <a:solidFill>
                  <a:prstClr val="black"/>
                </a:solidFill>
              </a:rPr>
              <a:t>Odpočty za neprodukční plochy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Týká se podopatření Biopásy, Druhově bohaté pokrytí </a:t>
            </a:r>
            <a:r>
              <a:rPr lang="cs-CZ" sz="3200" dirty="0" err="1">
                <a:solidFill>
                  <a:srgbClr val="000000"/>
                </a:solidFill>
              </a:rPr>
              <a:t>o.p</a:t>
            </a:r>
            <a:r>
              <a:rPr lang="cs-CZ" sz="3200" dirty="0">
                <a:solidFill>
                  <a:srgbClr val="000000"/>
                </a:solidFill>
              </a:rPr>
              <a:t>. a Ochrana čejky chocholaté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Platné znění NV č. 80/2023 Sb. uplatňuje snížení sazby dotace, je-li osetou plochou plněna podmínka neprodukčních ploch pro DZES v rámci podmíněnosti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Nově navrhováno odlišit  snížení sazby dotace pro případ souběhu s DZES v rámci podmíněnosti a </a:t>
            </a:r>
            <a:r>
              <a:rPr lang="cs-CZ" sz="3200" dirty="0" err="1">
                <a:solidFill>
                  <a:srgbClr val="000000"/>
                </a:solidFill>
              </a:rPr>
              <a:t>ekoplatby</a:t>
            </a:r>
            <a:r>
              <a:rPr lang="cs-CZ" sz="3200" dirty="0">
                <a:solidFill>
                  <a:srgbClr val="000000"/>
                </a:solidFill>
              </a:rPr>
              <a:t> v rámci přímých plateb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6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4000" dirty="0"/>
          </a:p>
          <a:p>
            <a:pPr marL="504000" lvl="1" indent="-358775" algn="just">
              <a:buClr>
                <a:srgbClr val="CDCE00"/>
              </a:buClr>
              <a:buBlip>
                <a:blip r:embed="rId3"/>
              </a:buBlip>
              <a:tabLst>
                <a:tab pos="171450" algn="l"/>
              </a:tabLst>
              <a:defRPr/>
            </a:pPr>
            <a:r>
              <a:rPr lang="cs-CZ" sz="3200" b="1" dirty="0">
                <a:solidFill>
                  <a:prstClr val="black"/>
                </a:solidFill>
              </a:rPr>
              <a:t>Sankční systém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Navrženy sankce za porušení podmínek nově zaváděného podopatření </a:t>
            </a:r>
            <a:r>
              <a:rPr lang="cs-CZ" sz="3200" i="1" dirty="0">
                <a:solidFill>
                  <a:srgbClr val="000000"/>
                </a:solidFill>
              </a:rPr>
              <a:t>Omezení používání pesticidů v OPVZ na orné půdě</a:t>
            </a:r>
          </a:p>
          <a:p>
            <a:pPr marL="800100" lvl="2" indent="-434975" algn="just"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Doplněna sankce za porušení podmínky dosevu u nektarodárných a kombinovaných biopásů (neposkytnutí dotace)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200" dirty="0">
                <a:solidFill>
                  <a:srgbClr val="000000"/>
                </a:solidFill>
              </a:rPr>
              <a:t>Doplněna sankce za porušení podmínky maximální souhrnné plochy druhově bohatého pokrytí na DPB (neposkytnutí dotace)</a:t>
            </a:r>
          </a:p>
          <a:p>
            <a:pPr lvl="1"/>
            <a:endParaRPr lang="cs-CZ" sz="2700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48535"/>
              </p:ext>
            </p:extLst>
          </p:nvPr>
        </p:nvGraphicFramePr>
        <p:xfrm>
          <a:off x="1373775" y="5376672"/>
          <a:ext cx="2109543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810">
                  <a:extLst>
                    <a:ext uri="{9D8B030D-6E8A-4147-A177-3AD203B41FA5}">
                      <a16:colId xmlns:a16="http://schemas.microsoft.com/office/drawing/2014/main" val="1420298448"/>
                    </a:ext>
                  </a:extLst>
                </a:gridCol>
                <a:gridCol w="7031810">
                  <a:extLst>
                    <a:ext uri="{9D8B030D-6E8A-4147-A177-3AD203B41FA5}">
                      <a16:colId xmlns:a16="http://schemas.microsoft.com/office/drawing/2014/main" val="463715532"/>
                    </a:ext>
                  </a:extLst>
                </a:gridCol>
                <a:gridCol w="7031810">
                  <a:extLst>
                    <a:ext uri="{9D8B030D-6E8A-4147-A177-3AD203B41FA5}">
                      <a16:colId xmlns:a16="http://schemas.microsoft.com/office/drawing/2014/main" val="153122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3200" dirty="0" err="1"/>
                        <a:t>podopatření</a:t>
                      </a:r>
                      <a:r>
                        <a:rPr lang="cs-CZ" sz="3200" dirty="0"/>
                        <a:t> /</a:t>
                      </a:r>
                      <a:r>
                        <a:rPr lang="cs-CZ" sz="3200" baseline="0" dirty="0"/>
                        <a:t> titul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Snížení</a:t>
                      </a:r>
                      <a:r>
                        <a:rPr lang="cs-CZ" sz="3200" baseline="0" dirty="0"/>
                        <a:t> sazby dotace – DZES (EUR/ha)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Snížení</a:t>
                      </a:r>
                      <a:r>
                        <a:rPr lang="cs-CZ" sz="3200" baseline="0" dirty="0"/>
                        <a:t> sazby dotace – </a:t>
                      </a:r>
                      <a:r>
                        <a:rPr lang="cs-CZ" sz="3200" baseline="0" dirty="0" err="1"/>
                        <a:t>ekoplatba</a:t>
                      </a:r>
                      <a:r>
                        <a:rPr lang="cs-CZ" sz="3200" baseline="0" dirty="0"/>
                        <a:t> (EUR/ha)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7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Krmný </a:t>
                      </a:r>
                      <a:r>
                        <a:rPr lang="cs-CZ" sz="3200" dirty="0" err="1"/>
                        <a:t>biopás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9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 err="1"/>
                        <a:t>Nektarodárný</a:t>
                      </a:r>
                      <a:r>
                        <a:rPr lang="cs-CZ" sz="3200" dirty="0"/>
                        <a:t> </a:t>
                      </a:r>
                      <a:r>
                        <a:rPr lang="cs-CZ" sz="3200" dirty="0" err="1"/>
                        <a:t>biopás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6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Kombinovaný </a:t>
                      </a:r>
                      <a:r>
                        <a:rPr lang="cs-CZ" sz="3200" dirty="0" err="1"/>
                        <a:t>biopás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8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Ochrana čejky chocholaté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1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Druhově</a:t>
                      </a:r>
                      <a:r>
                        <a:rPr lang="cs-CZ" sz="3200" baseline="0" dirty="0"/>
                        <a:t> bohaté pokrytí </a:t>
                      </a:r>
                      <a:r>
                        <a:rPr lang="cs-CZ" sz="3200" baseline="0" dirty="0" err="1"/>
                        <a:t>o.p</a:t>
                      </a:r>
                      <a:r>
                        <a:rPr lang="cs-CZ" sz="3200" baseline="0" dirty="0"/>
                        <a:t>.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3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5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 txBox="1">
            <a:spLocks/>
          </p:cNvSpPr>
          <p:nvPr/>
        </p:nvSpPr>
        <p:spPr>
          <a:xfrm>
            <a:off x="1394460" y="768420"/>
            <a:ext cx="21328380" cy="19800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změn opatření AEKO – NV 75/2015 Sb.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0140" y="2609946"/>
            <a:ext cx="21602700" cy="91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09900"/>
                </a:solidFill>
              </a:rPr>
              <a:t>Navrhované změny pro žádosti podané v roce 2023</a:t>
            </a:r>
          </a:p>
          <a:p>
            <a:pPr marL="504000" lvl="1" indent="-358775" algn="just">
              <a:buClr>
                <a:srgbClr val="CDCE00"/>
              </a:buClr>
              <a:buBlip>
                <a:blip r:embed="rId3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  <a:latin typeface="Gill Sans MT" panose="020B0502020104020203"/>
              </a:rPr>
              <a:t>Výjimka z intenzity chovu hospodářských zvířat 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Týká se žadatelů, kteří mají v rámci OTP zařazeny TTP výhradně v titulu trvale podmáčené a rašelinné louky, modrásek nebo chřástal 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Pro tyto žadatele stanovena výjimka – poskytnutí dotace nebude podmíněno dodržením podmínky minimální intenzity chovu hospodářských zvířat </a:t>
            </a:r>
          </a:p>
          <a:p>
            <a:pPr marL="365125" lvl="2" indent="0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None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504000" lvl="1" indent="-358775" algn="just">
              <a:buClr>
                <a:srgbClr val="CDCE00"/>
              </a:buClr>
              <a:buBlip>
                <a:blip r:embed="rId3"/>
              </a:buBlip>
              <a:tabLst>
                <a:tab pos="171450" algn="l"/>
              </a:tabLst>
              <a:defRPr/>
            </a:pPr>
            <a:r>
              <a:rPr lang="cs-CZ" sz="3600" b="1" dirty="0">
                <a:solidFill>
                  <a:prstClr val="black"/>
                </a:solidFill>
              </a:rPr>
              <a:t>Změna R na U na DPB se závazkem Biopásy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Nebude uplatněno neposkytnutí dotace a vratka za nesplnění víceletého závazku hospodaření v případě, že v LPIS dojde po 31.12.2023 ke změně zem. kultury standardní orná půda na zem. kulturu úhor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r>
              <a:rPr lang="cs-CZ" sz="3600" dirty="0">
                <a:solidFill>
                  <a:srgbClr val="000000"/>
                </a:solidFill>
              </a:rPr>
              <a:t>Důvod – umožnit vyčlenit plochy pro plnění podmínky vyčlenění neprodukčních ploch  (povinnost mít úhor v LPIS nejpozději od 1. února příslušného kalendářního roku)</a:t>
            </a:r>
          </a:p>
          <a:p>
            <a:pPr marL="800100" lvl="2" indent="-434975" algn="just">
              <a:lnSpc>
                <a:spcPct val="100000"/>
              </a:lnSpc>
              <a:spcBef>
                <a:spcPts val="0"/>
              </a:spcBef>
              <a:buClr>
                <a:srgbClr val="CDCE00"/>
              </a:buClr>
              <a:buSzPct val="50000"/>
              <a:buFont typeface="Wingdings" panose="05000000000000000000" pitchFamily="2" charset="2"/>
              <a:buChar char="Ø"/>
              <a:tabLst>
                <a:tab pos="171450" algn="l"/>
                <a:tab pos="630238" algn="l"/>
              </a:tabLst>
              <a:defRPr/>
            </a:pPr>
            <a:endParaRPr lang="cs-CZ" sz="3600" dirty="0">
              <a:solidFill>
                <a:srgbClr val="000000"/>
              </a:solidFill>
            </a:endParaRPr>
          </a:p>
          <a:p>
            <a:pPr marL="806517" lvl="1" indent="-428568" defTabSz="1828648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cs-CZ" sz="4000" dirty="0"/>
          </a:p>
          <a:p>
            <a:pPr marL="377950" lvl="1"/>
            <a:endParaRPr lang="cs-CZ" sz="33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10048"/>
      </p:ext>
    </p:extLst>
  </p:cSld>
  <p:clrMapOvr>
    <a:masterClrMapping/>
  </p:clrMapOvr>
</p:sld>
</file>

<file path=ppt/theme/theme1.xml><?xml version="1.0" encoding="utf-8"?>
<a:theme xmlns:a="http://schemas.openxmlformats.org/drawingml/2006/main" name="MZE_Prez_Zemedelstvi_16x9">
  <a:themeElements>
    <a:clrScheme name="MZe - Zeměděl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804900"/>
      </a:accent1>
      <a:accent2>
        <a:srgbClr val="CDCE00"/>
      </a:accent2>
      <a:accent3>
        <a:srgbClr val="80733D"/>
      </a:accent3>
      <a:accent4>
        <a:srgbClr val="005C2B"/>
      </a:accent4>
      <a:accent5>
        <a:srgbClr val="F49712"/>
      </a:accent5>
      <a:accent6>
        <a:srgbClr val="29B4E9"/>
      </a:accent6>
      <a:hlink>
        <a:srgbClr val="804900"/>
      </a:hlink>
      <a:folHlink>
        <a:srgbClr val="8049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Zemedelstvi_16x9_v2.potx" id="{DF38A2C2-C05B-4489-83D4-306E59AF5B0C}" vid="{93FC1C97-C993-4A4A-8C80-66FF7D9D47B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MZE_Prez_Zemedelstvi_16x9</Template>
  <TotalTime>0</TotalTime>
  <Words>2421</Words>
  <Application>Microsoft Office PowerPoint</Application>
  <PresentationFormat>Vlastní</PresentationFormat>
  <Paragraphs>318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MZE_Prez_Zemedelstvi_16x9</vt:lpstr>
      <vt:lpstr>Změny envi opatření rozvoje venkova SP SZP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Návrh změn opatření EZ – NV 81/2023 Sb.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2017-10-31T15:27:59Z</dcterms:created>
  <dcterms:modified xsi:type="dcterms:W3CDTF">2023-12-01T14:41:40Z</dcterms:modified>
</cp:coreProperties>
</file>