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70" r:id="rId2"/>
    <p:sldId id="271" r:id="rId3"/>
    <p:sldId id="298" r:id="rId4"/>
    <p:sldId id="300" r:id="rId5"/>
    <p:sldId id="301" r:id="rId6"/>
    <p:sldId id="302" r:id="rId7"/>
    <p:sldId id="303" r:id="rId8"/>
    <p:sldId id="272" r:id="rId9"/>
    <p:sldId id="304" r:id="rId10"/>
    <p:sldId id="289" r:id="rId11"/>
    <p:sldId id="280" r:id="rId12"/>
    <p:sldId id="282" r:id="rId13"/>
    <p:sldId id="405" r:id="rId14"/>
    <p:sldId id="403" r:id="rId15"/>
    <p:sldId id="292" r:id="rId16"/>
    <p:sldId id="404" r:id="rId17"/>
    <p:sldId id="406" r:id="rId18"/>
    <p:sldId id="291" r:id="rId19"/>
    <p:sldId id="276" r:id="rId20"/>
    <p:sldId id="277" r:id="rId21"/>
    <p:sldId id="278" r:id="rId22"/>
    <p:sldId id="407" r:id="rId23"/>
    <p:sldId id="411" r:id="rId24"/>
    <p:sldId id="408" r:id="rId25"/>
    <p:sldId id="409" r:id="rId26"/>
    <p:sldId id="410" r:id="rId27"/>
    <p:sldId id="412" r:id="rId28"/>
  </p:sldIdLst>
  <p:sldSz cx="9144000" cy="5143500" type="screen16x9"/>
  <p:notesSz cx="9144000" cy="6858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
          <p15:clr>
            <a:srgbClr val="A4A3A4"/>
          </p15:clr>
        </p15:guide>
        <p15:guide id="2" orient="horz" pos="2857">
          <p15:clr>
            <a:srgbClr val="A4A3A4"/>
          </p15:clr>
        </p15:guide>
        <p15:guide id="3" orient="horz" pos="2634">
          <p15:clr>
            <a:srgbClr val="A4A3A4"/>
          </p15:clr>
        </p15:guide>
        <p15:guide id="4" pos="5532">
          <p15:clr>
            <a:srgbClr val="A4A3A4"/>
          </p15:clr>
        </p15:guide>
        <p15:guide id="5" pos="229">
          <p15:clr>
            <a:srgbClr val="A4A3A4"/>
          </p15:clr>
        </p15:guide>
        <p15:guide id="6" pos="1726">
          <p15:clr>
            <a:srgbClr val="A4A3A4"/>
          </p15:clr>
        </p15:guide>
        <p15:guide id="7" pos="1497">
          <p15:clr>
            <a:srgbClr val="A4A3A4"/>
          </p15:clr>
        </p15:guide>
        <p15:guide id="8" pos="3218">
          <p15:clr>
            <a:srgbClr val="A4A3A4"/>
          </p15:clr>
        </p15:guide>
        <p15:guide id="9" pos="299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D"/>
    <a:srgbClr val="B9E0F7"/>
    <a:srgbClr val="13B5EA"/>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snapToObjects="1">
      <p:cViewPr varScale="1">
        <p:scale>
          <a:sx n="76" d="100"/>
          <a:sy n="76" d="100"/>
        </p:scale>
        <p:origin x="108" y="1266"/>
      </p:cViewPr>
      <p:guideLst>
        <p:guide orient="horz" pos="223"/>
        <p:guide orient="horz" pos="2857"/>
        <p:guide orient="horz" pos="2634"/>
        <p:guide pos="5532"/>
        <p:guide pos="229"/>
        <p:guide pos="1726"/>
        <p:guide pos="1497"/>
        <p:guide pos="3218"/>
        <p:guide pos="2991"/>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14" d="100"/>
          <a:sy n="114" d="100"/>
        </p:scale>
        <p:origin x="-2358"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47345" cy="3429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0FB0F22-8DED-4CDA-BC4E-47C3EA70254F}" type="datetimeFigureOut">
              <a:rPr lang="cs-CZ" smtClean="0"/>
              <a:pPr/>
              <a:t>03.05.2023</a:t>
            </a:fld>
            <a:endParaRPr lang="cs-CZ"/>
          </a:p>
        </p:txBody>
      </p:sp>
      <p:sp>
        <p:nvSpPr>
          <p:cNvPr id="4" name="Zástupný symbol pro zápatí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1C9265F-04F2-4D47-A1E7-EE74899987E2}" type="slidenum">
              <a:rPr lang="cs-CZ" smtClean="0"/>
              <a:pPr/>
              <a:t>‹#›</a:t>
            </a:fld>
            <a:endParaRPr lang="cs-CZ" dirty="0"/>
          </a:p>
        </p:txBody>
      </p:sp>
    </p:spTree>
    <p:extLst>
      <p:ext uri="{BB962C8B-B14F-4D97-AF65-F5344CB8AC3E}">
        <p14:creationId xmlns:p14="http://schemas.microsoft.com/office/powerpoint/2010/main" val="32833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40993F1-D5EC-4943-97AA-C86D9E6B9167}" type="datetimeFigureOut">
              <a:rPr lang="cs-CZ" smtClean="0"/>
              <a:pPr/>
              <a:t>03.05.2023</a:t>
            </a:fld>
            <a:endParaRPr lang="cs-CZ"/>
          </a:p>
        </p:txBody>
      </p:sp>
      <p:sp>
        <p:nvSpPr>
          <p:cNvPr id="4" name="Zástupný symbol pro obrázek snímku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160BDDA-8E2B-4061-8BE0-CED46ED94034}" type="slidenum">
              <a:rPr lang="cs-CZ" smtClean="0"/>
              <a:pPr/>
              <a:t>‹#›</a:t>
            </a:fld>
            <a:endParaRPr lang="cs-CZ"/>
          </a:p>
        </p:txBody>
      </p:sp>
    </p:spTree>
    <p:extLst>
      <p:ext uri="{BB962C8B-B14F-4D97-AF65-F5344CB8AC3E}">
        <p14:creationId xmlns:p14="http://schemas.microsoft.com/office/powerpoint/2010/main" val="371525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1</a:t>
            </a:fld>
            <a:endParaRPr lang="cs-CZ"/>
          </a:p>
        </p:txBody>
      </p:sp>
    </p:spTree>
    <p:extLst>
      <p:ext uri="{BB962C8B-B14F-4D97-AF65-F5344CB8AC3E}">
        <p14:creationId xmlns:p14="http://schemas.microsoft.com/office/powerpoint/2010/main" val="429301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případě předložení návrhu EK v roce 2022 by CZ PRES tlačilo na rychlé projednání.</a:t>
            </a:r>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24</a:t>
            </a:fld>
            <a:endParaRPr lang="cs-CZ"/>
          </a:p>
        </p:txBody>
      </p:sp>
    </p:spTree>
    <p:extLst>
      <p:ext uri="{BB962C8B-B14F-4D97-AF65-F5344CB8AC3E}">
        <p14:creationId xmlns:p14="http://schemas.microsoft.com/office/powerpoint/2010/main" val="1752750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85732" indent="-185732">
              <a:buFont typeface="Arial" panose="020B0604020202020204" pitchFamily="34" charset="0"/>
              <a:buChar char="•"/>
            </a:pPr>
            <a:r>
              <a:rPr lang="cs-CZ" sz="1400" dirty="0"/>
              <a:t>Jedním z hlavních cílů vnitřního trhu je konvergence ekonomické a životní úrovně členských</a:t>
            </a:r>
            <a:r>
              <a:rPr lang="cs-CZ" sz="1400" baseline="0" dirty="0"/>
              <a:t> </a:t>
            </a:r>
            <a:r>
              <a:rPr lang="cs-CZ" sz="1400" dirty="0"/>
              <a:t>států EU. V tomto ohledu je nezbytné prohlubovat vnitřní trh ve všech jeho dimenzích.</a:t>
            </a:r>
          </a:p>
          <a:p>
            <a:pPr marL="185732" indent="-185732">
              <a:buFont typeface="Arial" panose="020B0604020202020204" pitchFamily="34" charset="0"/>
              <a:buChar char="•"/>
            </a:pPr>
            <a:r>
              <a:rPr lang="cs-CZ" sz="1400" dirty="0"/>
              <a:t>To znamená klást důraz na plnou integraci všech čtyř svobod (tedy volný pohyb osob, zboží, služeb a kapitálu) na vnitřním trhu se snahou o prohlubování a dokončení vnitřního trhu se službami, který i nadále zaostává za vnitřním trhem se zbožím.</a:t>
            </a:r>
          </a:p>
          <a:p>
            <a:pPr marL="185732" indent="-185732">
              <a:buFont typeface="Arial" panose="020B0604020202020204" pitchFamily="34" charset="0"/>
              <a:buChar char="•"/>
            </a:pPr>
            <a:r>
              <a:rPr lang="cs-CZ" sz="1400" dirty="0"/>
              <a:t>Jen plně integrovaný vnitřní trh může vést k naplnění jeho konvergenčního potenciálu.</a:t>
            </a:r>
          </a:p>
          <a:p>
            <a:pPr marL="185732" indent="-185732">
              <a:buFont typeface="Arial" panose="020B0604020202020204" pitchFamily="34" charset="0"/>
              <a:buChar char="•"/>
            </a:pPr>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3</a:t>
            </a:fld>
            <a:endParaRPr lang="cs-CZ"/>
          </a:p>
        </p:txBody>
      </p:sp>
    </p:spTree>
    <p:extLst>
      <p:ext uri="{BB962C8B-B14F-4D97-AF65-F5344CB8AC3E}">
        <p14:creationId xmlns:p14="http://schemas.microsoft.com/office/powerpoint/2010/main" val="185059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Arial" panose="020B0604020202020204" pitchFamily="34" charset="0"/>
              <a:buNone/>
            </a:pPr>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4</a:t>
            </a:fld>
            <a:endParaRPr lang="cs-CZ"/>
          </a:p>
        </p:txBody>
      </p:sp>
    </p:spTree>
    <p:extLst>
      <p:ext uri="{BB962C8B-B14F-4D97-AF65-F5344CB8AC3E}">
        <p14:creationId xmlns:p14="http://schemas.microsoft.com/office/powerpoint/2010/main" val="4283173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Arial" panose="020B0604020202020204" pitchFamily="34" charset="0"/>
              <a:buNone/>
            </a:pPr>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5</a:t>
            </a:fld>
            <a:endParaRPr lang="cs-CZ"/>
          </a:p>
        </p:txBody>
      </p:sp>
    </p:spTree>
    <p:extLst>
      <p:ext uri="{BB962C8B-B14F-4D97-AF65-F5344CB8AC3E}">
        <p14:creationId xmlns:p14="http://schemas.microsoft.com/office/powerpoint/2010/main" val="409770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Arial" panose="020B0604020202020204" pitchFamily="34" charset="0"/>
              <a:buNone/>
            </a:pPr>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6</a:t>
            </a:fld>
            <a:endParaRPr lang="cs-CZ"/>
          </a:p>
        </p:txBody>
      </p:sp>
    </p:spTree>
    <p:extLst>
      <p:ext uri="{BB962C8B-B14F-4D97-AF65-F5344CB8AC3E}">
        <p14:creationId xmlns:p14="http://schemas.microsoft.com/office/powerpoint/2010/main" val="3578480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Vychází z non-</a:t>
            </a:r>
            <a:r>
              <a:rPr lang="cs-CZ" dirty="0" err="1"/>
              <a:t>paperu</a:t>
            </a:r>
            <a:r>
              <a:rPr lang="cs-CZ" dirty="0"/>
              <a:t> připraveného ČR v roce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Cílem nařízení je usnadnit přeshraniční pohyb občanů a podnikatelů</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a:p>
            <a:endParaRPr lang="cs-CZ" dirty="0"/>
          </a:p>
          <a:p>
            <a:r>
              <a:rPr lang="cs-CZ" dirty="0" err="1"/>
              <a:t>Quality</a:t>
            </a:r>
            <a:endParaRPr lang="cs-CZ" dirty="0"/>
          </a:p>
          <a:p>
            <a:pPr marL="171450" indent="-171450">
              <a:buFont typeface="Arial" panose="020B0604020202020204" pitchFamily="34" charset="0"/>
              <a:buChar char="•"/>
            </a:pPr>
            <a:r>
              <a:rPr lang="cs-CZ" b="1" dirty="0" err="1"/>
              <a:t>Stipulated</a:t>
            </a:r>
            <a:r>
              <a:rPr lang="cs-CZ" b="1" dirty="0"/>
              <a:t> in Art. 9, 10 and 11</a:t>
            </a:r>
          </a:p>
          <a:p>
            <a:pPr marL="628650" lvl="1" indent="-171450">
              <a:buFont typeface="Arial" panose="020B0604020202020204" pitchFamily="34" charset="0"/>
              <a:buChar char="•"/>
            </a:pPr>
            <a:r>
              <a:rPr lang="cs-CZ" dirty="0" err="1"/>
              <a:t>Information</a:t>
            </a:r>
            <a:r>
              <a:rPr lang="cs-CZ" dirty="0"/>
              <a:t> has to </a:t>
            </a:r>
            <a:r>
              <a:rPr lang="cs-CZ" dirty="0" err="1"/>
              <a:t>be</a:t>
            </a:r>
            <a:endParaRPr lang="cs-CZ" dirty="0"/>
          </a:p>
          <a:p>
            <a:pPr marL="1085850" lvl="2"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user-friendly</a:t>
            </a:r>
            <a:r>
              <a:rPr lang="en-US" sz="1200" b="0" i="0" u="none" strike="noStrike" kern="1200" baseline="0" dirty="0">
                <a:solidFill>
                  <a:schemeClr val="tx1"/>
                </a:solidFill>
                <a:latin typeface="+mn-lt"/>
                <a:ea typeface="+mn-ea"/>
                <a:cs typeface="+mn-cs"/>
              </a:rPr>
              <a:t>, enabling users to easily find and understand the information and to easily identify which parts of the information are relevant to their particular situation</a:t>
            </a:r>
            <a:endParaRPr lang="cs-CZ" sz="1200" b="0" i="0" u="none" strike="noStrike" kern="1200" baseline="0" dirty="0">
              <a:solidFill>
                <a:schemeClr val="tx1"/>
              </a:solidFill>
              <a:latin typeface="+mn-lt"/>
              <a:ea typeface="+mn-ea"/>
              <a:cs typeface="+mn-cs"/>
            </a:endParaRPr>
          </a:p>
          <a:p>
            <a:pPr marL="1085850" lvl="2" indent="-171450">
              <a:buFont typeface="Arial" panose="020B0604020202020204" pitchFamily="34" charset="0"/>
              <a:buChar char="•"/>
            </a:pPr>
            <a:r>
              <a:rPr lang="en-US" sz="1200" b="1" i="0" u="none" strike="noStrike" kern="1200" baseline="0" dirty="0" err="1">
                <a:solidFill>
                  <a:schemeClr val="tx1"/>
                </a:solidFill>
                <a:latin typeface="+mn-lt"/>
                <a:ea typeface="+mn-ea"/>
                <a:cs typeface="+mn-cs"/>
              </a:rPr>
              <a:t>acc</a:t>
            </a:r>
            <a:r>
              <a:rPr lang="cs-CZ" sz="1200" b="1" i="0" u="none" strike="noStrike" kern="1200" baseline="0" dirty="0">
                <a:solidFill>
                  <a:schemeClr val="tx1"/>
                </a:solidFill>
                <a:latin typeface="+mn-lt"/>
                <a:ea typeface="+mn-ea"/>
                <a:cs typeface="+mn-cs"/>
              </a:rPr>
              <a:t>u</a:t>
            </a:r>
            <a:r>
              <a:rPr lang="en-US" sz="1200" b="1" i="0" u="none" strike="noStrike" kern="1200" baseline="0" dirty="0">
                <a:solidFill>
                  <a:schemeClr val="tx1"/>
                </a:solidFill>
                <a:latin typeface="+mn-lt"/>
                <a:ea typeface="+mn-ea"/>
                <a:cs typeface="+mn-cs"/>
              </a:rPr>
              <a:t>rate and sufficiently comprehensive </a:t>
            </a:r>
            <a:r>
              <a:rPr lang="en-US" sz="1200" b="0" i="0" u="none" strike="noStrike" kern="1200" baseline="0" dirty="0">
                <a:solidFill>
                  <a:schemeClr val="tx1"/>
                </a:solidFill>
                <a:latin typeface="+mn-lt"/>
                <a:ea typeface="+mn-ea"/>
                <a:cs typeface="+mn-cs"/>
              </a:rPr>
              <a:t>to cover information that users need to know in order to exercise their rights in full compliance with applicable rules and obligations </a:t>
            </a:r>
            <a:endParaRPr lang="cs-CZ" sz="1200" b="0" i="0" u="none" strike="noStrike" kern="1200" baseline="0" dirty="0">
              <a:solidFill>
                <a:schemeClr val="tx1"/>
              </a:solidFill>
              <a:latin typeface="+mn-lt"/>
              <a:ea typeface="+mn-ea"/>
              <a:cs typeface="+mn-cs"/>
            </a:endParaRPr>
          </a:p>
          <a:p>
            <a:pPr marL="1085850" lvl="2"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includes references, links to legal acts</a:t>
            </a:r>
            <a:r>
              <a:rPr lang="en-US" sz="1200" b="0" i="0" u="none" strike="noStrike" kern="1200" baseline="0" dirty="0">
                <a:solidFill>
                  <a:schemeClr val="tx1"/>
                </a:solidFill>
                <a:latin typeface="+mn-lt"/>
                <a:ea typeface="+mn-ea"/>
                <a:cs typeface="+mn-cs"/>
              </a:rPr>
              <a:t>, technical specifications and guidelines, where relevant</a:t>
            </a:r>
            <a:endParaRPr lang="cs-CZ" sz="1200" b="0" i="0" u="none" strike="noStrike" kern="1200" baseline="0" dirty="0">
              <a:solidFill>
                <a:schemeClr val="tx1"/>
              </a:solidFill>
              <a:latin typeface="+mn-lt"/>
              <a:ea typeface="+mn-ea"/>
              <a:cs typeface="+mn-cs"/>
            </a:endParaRPr>
          </a:p>
          <a:p>
            <a:pPr marL="1085850" lvl="2"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includes the name of the competent authority </a:t>
            </a:r>
            <a:r>
              <a:rPr lang="en-US" sz="1200" b="0" i="0" u="none" strike="noStrike" kern="1200" baseline="0" dirty="0">
                <a:solidFill>
                  <a:schemeClr val="tx1"/>
                </a:solidFill>
                <a:latin typeface="+mn-lt"/>
                <a:ea typeface="+mn-ea"/>
                <a:cs typeface="+mn-cs"/>
              </a:rPr>
              <a:t>or entity responsible for the content of the information</a:t>
            </a:r>
            <a:endParaRPr lang="cs-CZ" sz="1200" b="0" i="0" u="none" strike="noStrike" kern="1200" baseline="0" dirty="0">
              <a:solidFill>
                <a:schemeClr val="tx1"/>
              </a:solidFill>
              <a:latin typeface="+mn-lt"/>
              <a:ea typeface="+mn-ea"/>
              <a:cs typeface="+mn-cs"/>
            </a:endParaRPr>
          </a:p>
          <a:p>
            <a:pPr marL="1085850" lvl="2"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includes the contact details of any relevant assistance or problem-solving services</a:t>
            </a:r>
            <a:r>
              <a:rPr lang="en-US" sz="1200" b="0" i="0" u="none" strike="noStrike" kern="1200" baseline="0" dirty="0">
                <a:solidFill>
                  <a:schemeClr val="tx1"/>
                </a:solidFill>
                <a:latin typeface="+mn-lt"/>
                <a:ea typeface="+mn-ea"/>
                <a:cs typeface="+mn-cs"/>
              </a:rPr>
              <a:t>, such as a phone number, an e-mail address, an online enquiry form or any other commonly used means of electronic communication that is most suitable for the type of service offered and for the target audience of that service</a:t>
            </a:r>
            <a:endParaRPr lang="cs-CZ" sz="1200" b="0" i="0" u="none" strike="noStrike" kern="1200" baseline="0" dirty="0">
              <a:solidFill>
                <a:schemeClr val="tx1"/>
              </a:solidFill>
              <a:latin typeface="+mn-lt"/>
              <a:ea typeface="+mn-ea"/>
              <a:cs typeface="+mn-cs"/>
            </a:endParaRPr>
          </a:p>
          <a:p>
            <a:pPr marL="1085850" lvl="2"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includes the date of the last update </a:t>
            </a:r>
            <a:r>
              <a:rPr lang="en-US" sz="1200" b="0" i="0" u="none" strike="noStrike" kern="1200" baseline="0" dirty="0">
                <a:solidFill>
                  <a:schemeClr val="tx1"/>
                </a:solidFill>
                <a:latin typeface="+mn-lt"/>
                <a:ea typeface="+mn-ea"/>
                <a:cs typeface="+mn-cs"/>
              </a:rPr>
              <a:t>of the information, if any, or, where the information has not been updated, the date of publication of the information</a:t>
            </a:r>
            <a:endParaRPr lang="cs-CZ" sz="1200" b="0" i="0" u="none" strike="noStrike" kern="1200" baseline="0" dirty="0">
              <a:solidFill>
                <a:schemeClr val="tx1"/>
              </a:solidFill>
              <a:latin typeface="+mn-lt"/>
              <a:ea typeface="+mn-ea"/>
              <a:cs typeface="+mn-cs"/>
            </a:endParaRP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is </a:t>
            </a:r>
            <a:r>
              <a:rPr lang="en-US" sz="1200" b="1" i="0" u="none" strike="noStrike" kern="1200" baseline="0" dirty="0">
                <a:solidFill>
                  <a:schemeClr val="tx1"/>
                </a:solidFill>
                <a:latin typeface="+mn-lt"/>
                <a:ea typeface="+mn-ea"/>
                <a:cs typeface="+mn-cs"/>
              </a:rPr>
              <a:t>well-structured and presented</a:t>
            </a:r>
            <a:r>
              <a:rPr lang="en-US" sz="1200" b="0" i="0" u="none" strike="noStrike" kern="1200" baseline="0" dirty="0">
                <a:solidFill>
                  <a:schemeClr val="tx1"/>
                </a:solidFill>
                <a:latin typeface="+mn-lt"/>
                <a:ea typeface="+mn-ea"/>
                <a:cs typeface="+mn-cs"/>
              </a:rPr>
              <a:t>, so that users can quickly find the information they need</a:t>
            </a:r>
            <a:endParaRPr lang="cs-CZ" sz="1200" b="0" i="0" u="none" strike="noStrike" kern="1200" baseline="0" dirty="0">
              <a:solidFill>
                <a:schemeClr val="tx1"/>
              </a:solidFill>
              <a:latin typeface="+mn-lt"/>
              <a:ea typeface="+mn-ea"/>
              <a:cs typeface="+mn-cs"/>
            </a:endParaRPr>
          </a:p>
          <a:p>
            <a:pPr marL="1085850" lvl="2" indent="-171450">
              <a:buFont typeface="Arial" panose="020B0604020202020204" pitchFamily="34" charset="0"/>
              <a:buChar char="•"/>
            </a:pPr>
            <a:r>
              <a:rPr lang="cs-CZ" sz="1200" b="0" i="0" u="none" strike="noStrike" kern="1200" baseline="0" dirty="0" err="1">
                <a:solidFill>
                  <a:schemeClr val="tx1"/>
                </a:solidFill>
                <a:latin typeface="+mn-lt"/>
                <a:ea typeface="+mn-ea"/>
                <a:cs typeface="+mn-cs"/>
              </a:rPr>
              <a:t>is</a:t>
            </a:r>
            <a:r>
              <a:rPr lang="cs-CZ" sz="1200" b="0" i="0" u="none" strike="noStrike" kern="1200" baseline="0" dirty="0">
                <a:solidFill>
                  <a:schemeClr val="tx1"/>
                </a:solidFill>
                <a:latin typeface="+mn-lt"/>
                <a:ea typeface="+mn-ea"/>
                <a:cs typeface="+mn-cs"/>
              </a:rPr>
              <a:t> </a:t>
            </a:r>
            <a:r>
              <a:rPr lang="cs-CZ" sz="1200" b="1" i="0" u="none" strike="noStrike" kern="1200" baseline="0" dirty="0" err="1">
                <a:solidFill>
                  <a:schemeClr val="tx1"/>
                </a:solidFill>
                <a:latin typeface="+mn-lt"/>
                <a:ea typeface="+mn-ea"/>
                <a:cs typeface="+mn-cs"/>
              </a:rPr>
              <a:t>kept</a:t>
            </a:r>
            <a:r>
              <a:rPr lang="cs-CZ" sz="1200" b="1" i="0" u="none" strike="noStrike" kern="1200" baseline="0" dirty="0">
                <a:solidFill>
                  <a:schemeClr val="tx1"/>
                </a:solidFill>
                <a:latin typeface="+mn-lt"/>
                <a:ea typeface="+mn-ea"/>
                <a:cs typeface="+mn-cs"/>
              </a:rPr>
              <a:t> up-to-</a:t>
            </a:r>
            <a:r>
              <a:rPr lang="cs-CZ" sz="1200" b="1" i="0" u="none" strike="noStrike" kern="1200" baseline="0" dirty="0" err="1">
                <a:solidFill>
                  <a:schemeClr val="tx1"/>
                </a:solidFill>
                <a:latin typeface="+mn-lt"/>
                <a:ea typeface="+mn-ea"/>
                <a:cs typeface="+mn-cs"/>
              </a:rPr>
              <a:t>date</a:t>
            </a:r>
            <a:endParaRPr lang="cs-CZ" sz="1200" b="1" i="0" u="none" strike="noStrike" kern="1200" baseline="0" dirty="0">
              <a:solidFill>
                <a:schemeClr val="tx1"/>
              </a:solidFill>
              <a:latin typeface="+mn-lt"/>
              <a:ea typeface="+mn-ea"/>
              <a:cs typeface="+mn-cs"/>
            </a:endParaRP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is </a:t>
            </a:r>
            <a:r>
              <a:rPr lang="en-US" sz="1200" b="1" i="0" u="none" strike="noStrike" kern="1200" baseline="0" dirty="0">
                <a:solidFill>
                  <a:schemeClr val="tx1"/>
                </a:solidFill>
                <a:latin typeface="+mn-lt"/>
                <a:ea typeface="+mn-ea"/>
                <a:cs typeface="+mn-cs"/>
              </a:rPr>
              <a:t>written in clear and plain language </a:t>
            </a:r>
            <a:r>
              <a:rPr lang="en-US" sz="1200" b="0" i="0" u="none" strike="noStrike" kern="1200" baseline="0" dirty="0">
                <a:solidFill>
                  <a:schemeClr val="tx1"/>
                </a:solidFill>
                <a:latin typeface="+mn-lt"/>
                <a:ea typeface="+mn-ea"/>
                <a:cs typeface="+mn-cs"/>
              </a:rPr>
              <a:t>adapted to the needs of the target users</a:t>
            </a:r>
            <a:endParaRPr lang="cs-CZ"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cs-CZ" b="0" i="0" u="none" strike="noStrike" kern="1200" baseline="0" dirty="0" err="1">
                <a:solidFill>
                  <a:schemeClr val="tx1"/>
                </a:solidFill>
                <a:latin typeface="+mn-lt"/>
                <a:ea typeface="+mn-ea"/>
                <a:cs typeface="+mn-cs"/>
              </a:rPr>
              <a:t>Procedures</a:t>
            </a:r>
            <a:r>
              <a:rPr lang="cs-CZ" b="0" i="0" u="none" strike="noStrike" kern="1200" baseline="0" dirty="0">
                <a:solidFill>
                  <a:schemeClr val="tx1"/>
                </a:solidFill>
                <a:latin typeface="+mn-lt"/>
                <a:ea typeface="+mn-ea"/>
                <a:cs typeface="+mn-cs"/>
              </a:rPr>
              <a:t> </a:t>
            </a:r>
            <a:r>
              <a:rPr lang="cs-CZ" b="0" i="0" u="none" strike="noStrike" kern="1200" baseline="0" dirty="0" err="1">
                <a:solidFill>
                  <a:schemeClr val="tx1"/>
                </a:solidFill>
                <a:latin typeface="+mn-lt"/>
                <a:ea typeface="+mn-ea"/>
                <a:cs typeface="+mn-cs"/>
              </a:rPr>
              <a:t>have</a:t>
            </a:r>
            <a:r>
              <a:rPr lang="cs-CZ" b="0" i="0" u="none" strike="noStrike" kern="1200" baseline="0" dirty="0">
                <a:solidFill>
                  <a:schemeClr val="tx1"/>
                </a:solidFill>
                <a:latin typeface="+mn-lt"/>
                <a:ea typeface="+mn-ea"/>
                <a:cs typeface="+mn-cs"/>
              </a:rPr>
              <a:t> to </a:t>
            </a:r>
            <a:r>
              <a:rPr lang="cs-CZ" b="0" i="0" u="none" strike="noStrike" kern="1200" baseline="0" dirty="0" err="1">
                <a:solidFill>
                  <a:schemeClr val="tx1"/>
                </a:solidFill>
                <a:latin typeface="+mn-lt"/>
                <a:ea typeface="+mn-ea"/>
                <a:cs typeface="+mn-cs"/>
              </a:rPr>
              <a:t>have</a:t>
            </a:r>
            <a:r>
              <a:rPr lang="cs-CZ" b="0" i="0" u="none" strike="noStrike" kern="1200" baseline="0" dirty="0">
                <a:solidFill>
                  <a:schemeClr val="tx1"/>
                </a:solidFill>
                <a:latin typeface="+mn-lt"/>
                <a:ea typeface="+mn-ea"/>
                <a:cs typeface="+mn-cs"/>
              </a:rPr>
              <a:t> </a:t>
            </a:r>
            <a:r>
              <a:rPr lang="cs-CZ" b="0" i="0" u="none" strike="noStrike" kern="1200" baseline="0" dirty="0" err="1">
                <a:solidFill>
                  <a:schemeClr val="tx1"/>
                </a:solidFill>
                <a:latin typeface="+mn-lt"/>
                <a:ea typeface="+mn-ea"/>
                <a:cs typeface="+mn-cs"/>
              </a:rPr>
              <a:t>explanations</a:t>
            </a:r>
            <a:r>
              <a:rPr lang="cs-CZ" b="0" i="0" u="none" strike="noStrike" kern="1200" baseline="0" dirty="0">
                <a:solidFill>
                  <a:schemeClr val="tx1"/>
                </a:solidFill>
                <a:latin typeface="+mn-lt"/>
                <a:ea typeface="+mn-ea"/>
                <a:cs typeface="+mn-cs"/>
              </a:rPr>
              <a:t> </a:t>
            </a:r>
            <a:r>
              <a:rPr lang="cs-CZ" b="0" i="0" u="none" strike="noStrike" kern="1200" baseline="0" dirty="0" err="1">
                <a:solidFill>
                  <a:schemeClr val="tx1"/>
                </a:solidFill>
                <a:latin typeface="+mn-lt"/>
                <a:ea typeface="+mn-ea"/>
                <a:cs typeface="+mn-cs"/>
              </a:rPr>
              <a:t>of</a:t>
            </a:r>
            <a:endParaRPr lang="cs-CZ" b="0" i="0" u="none" strike="noStrike" kern="1200" baseline="0" dirty="0">
              <a:solidFill>
                <a:schemeClr val="tx1"/>
              </a:solidFill>
              <a:latin typeface="+mn-lt"/>
              <a:ea typeface="+mn-ea"/>
              <a:cs typeface="+mn-cs"/>
            </a:endParaRP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type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purpose and expected results of the service offered</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contact details of the entities responsible </a:t>
            </a:r>
            <a:r>
              <a:rPr lang="en-US" sz="1200" b="0" i="0" u="none" strike="noStrike" kern="1200" baseline="0" dirty="0">
                <a:solidFill>
                  <a:schemeClr val="tx1"/>
                </a:solidFill>
                <a:latin typeface="+mn-lt"/>
                <a:ea typeface="+mn-ea"/>
                <a:cs typeface="+mn-cs"/>
              </a:rPr>
              <a:t>for the service such as a phone number, an e-mail address, an online enquiry form or any other commonly used means of electronic communication that is most suitable for the type of service offered and for the target audience of that service; </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where relevant, the </a:t>
            </a:r>
            <a:r>
              <a:rPr lang="en-US" sz="1200" b="1" i="0" u="none" strike="noStrike" kern="1200" baseline="0" dirty="0">
                <a:solidFill>
                  <a:schemeClr val="tx1"/>
                </a:solidFill>
                <a:latin typeface="+mn-lt"/>
                <a:ea typeface="+mn-ea"/>
                <a:cs typeface="+mn-cs"/>
              </a:rPr>
              <a:t>applicable fees and the online methods of payment</a:t>
            </a:r>
            <a:r>
              <a:rPr lang="en-US" sz="1200" b="0" i="0" u="none" strike="noStrike" kern="1200" baseline="0" dirty="0">
                <a:solidFill>
                  <a:schemeClr val="tx1"/>
                </a:solidFill>
                <a:latin typeface="+mn-lt"/>
                <a:ea typeface="+mn-ea"/>
                <a:cs typeface="+mn-cs"/>
              </a:rPr>
              <a:t>; </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any </a:t>
            </a:r>
            <a:r>
              <a:rPr lang="en-US" sz="1200" b="1" i="0" u="none" strike="noStrike" kern="1200" baseline="0" dirty="0">
                <a:solidFill>
                  <a:schemeClr val="tx1"/>
                </a:solidFill>
                <a:latin typeface="+mn-lt"/>
                <a:ea typeface="+mn-ea"/>
                <a:cs typeface="+mn-cs"/>
              </a:rPr>
              <a:t>applicable deadlines </a:t>
            </a:r>
            <a:r>
              <a:rPr lang="en-US" sz="1200" b="0" i="0" u="none" strike="noStrike" kern="1200" baseline="0" dirty="0">
                <a:solidFill>
                  <a:schemeClr val="tx1"/>
                </a:solidFill>
                <a:latin typeface="+mn-lt"/>
                <a:ea typeface="+mn-ea"/>
                <a:cs typeface="+mn-cs"/>
              </a:rPr>
              <a:t>to be respected and where none exist, an average, or estimated time required to deliver the service; </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any </a:t>
            </a:r>
            <a:r>
              <a:rPr lang="en-US" sz="1200" b="1" i="0" u="none" strike="noStrike" kern="1200" baseline="0" dirty="0">
                <a:solidFill>
                  <a:schemeClr val="tx1"/>
                </a:solidFill>
                <a:latin typeface="+mn-lt"/>
                <a:ea typeface="+mn-ea"/>
                <a:cs typeface="+mn-cs"/>
              </a:rPr>
              <a:t>additional languages </a:t>
            </a:r>
            <a:r>
              <a:rPr lang="en-US" sz="1200" b="0" i="0" u="none" strike="noStrike" kern="1200" baseline="0" dirty="0">
                <a:solidFill>
                  <a:schemeClr val="tx1"/>
                </a:solidFill>
                <a:latin typeface="+mn-lt"/>
                <a:ea typeface="+mn-ea"/>
                <a:cs typeface="+mn-cs"/>
              </a:rPr>
              <a:t>in which the request can be submitted and which can be used in subsequent contacts </a:t>
            </a:r>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19</a:t>
            </a:fld>
            <a:endParaRPr lang="cs-CZ"/>
          </a:p>
        </p:txBody>
      </p:sp>
    </p:spTree>
    <p:extLst>
      <p:ext uri="{BB962C8B-B14F-4D97-AF65-F5344CB8AC3E}">
        <p14:creationId xmlns:p14="http://schemas.microsoft.com/office/powerpoint/2010/main" val="2682346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u="sng" noProof="0" dirty="0"/>
              <a:t>Citizens</a:t>
            </a:r>
          </a:p>
          <a:p>
            <a:pPr marL="171450" indent="-171450">
              <a:buFont typeface="Arial" panose="020B0604020202020204" pitchFamily="34" charset="0"/>
              <a:buChar char="•"/>
            </a:pPr>
            <a:r>
              <a:rPr lang="en-US" u="none" noProof="0" dirty="0"/>
              <a:t>Travel</a:t>
            </a:r>
          </a:p>
          <a:p>
            <a:pPr marL="628650" lvl="1" indent="-171450">
              <a:buFont typeface="Arial" panose="020B0604020202020204" pitchFamily="34" charset="0"/>
              <a:buChar char="•"/>
            </a:pPr>
            <a:r>
              <a:rPr lang="en-US" sz="1200" b="0" i="0" u="none" strike="noStrike" kern="1200" baseline="0" noProof="0" dirty="0">
                <a:solidFill>
                  <a:schemeClr val="tx1"/>
                </a:solidFill>
                <a:latin typeface="+mn-lt"/>
                <a:ea typeface="+mn-ea"/>
                <a:cs typeface="+mn-cs"/>
              </a:rPr>
              <a:t>e.g. </a:t>
            </a:r>
            <a:r>
              <a:rPr lang="en-US" sz="1200" b="1" i="0" u="none" strike="noStrike" kern="1200" baseline="0" noProof="0" dirty="0">
                <a:solidFill>
                  <a:schemeClr val="tx1"/>
                </a:solidFill>
                <a:latin typeface="+mn-lt"/>
                <a:ea typeface="+mn-ea"/>
                <a:cs typeface="+mn-cs"/>
              </a:rPr>
              <a:t>documents required of Union citizens</a:t>
            </a:r>
            <a:r>
              <a:rPr lang="en-US" sz="1200" b="0" i="0" u="none" strike="noStrike" kern="1200" baseline="0" noProof="0" dirty="0">
                <a:solidFill>
                  <a:schemeClr val="tx1"/>
                </a:solidFill>
                <a:latin typeface="+mn-lt"/>
                <a:ea typeface="+mn-ea"/>
                <a:cs typeface="+mn-cs"/>
              </a:rPr>
              <a:t>, </a:t>
            </a:r>
            <a:r>
              <a:rPr lang="en-US" sz="1200" b="1" i="0" u="none" strike="noStrike" kern="1200" baseline="0" noProof="0" dirty="0">
                <a:solidFill>
                  <a:schemeClr val="tx1"/>
                </a:solidFill>
                <a:latin typeface="+mn-lt"/>
                <a:ea typeface="+mn-ea"/>
                <a:cs typeface="+mn-cs"/>
              </a:rPr>
              <a:t>rights and obligations of </a:t>
            </a:r>
            <a:r>
              <a:rPr lang="en-US" sz="1200" b="1" i="0" u="none" strike="noStrike" kern="1200" baseline="0" noProof="0" dirty="0" err="1">
                <a:solidFill>
                  <a:schemeClr val="tx1"/>
                </a:solidFill>
                <a:latin typeface="+mn-lt"/>
                <a:ea typeface="+mn-ea"/>
                <a:cs typeface="+mn-cs"/>
              </a:rPr>
              <a:t>travellers</a:t>
            </a:r>
            <a:r>
              <a:rPr lang="en-US" sz="1200" b="1" i="0" u="none" strike="noStrike" kern="1200" baseline="0" noProof="0" dirty="0">
                <a:solidFill>
                  <a:schemeClr val="tx1"/>
                </a:solidFill>
                <a:latin typeface="+mn-lt"/>
                <a:ea typeface="+mn-ea"/>
                <a:cs typeface="+mn-cs"/>
              </a:rPr>
              <a:t> by plane, train, ship, bus in and from the Union</a:t>
            </a:r>
            <a:r>
              <a:rPr lang="en-US" sz="1200" b="0" i="0" u="none" strike="noStrike" kern="1200" baseline="0" noProof="0" dirty="0">
                <a:solidFill>
                  <a:schemeClr val="tx1"/>
                </a:solidFill>
                <a:latin typeface="+mn-lt"/>
                <a:ea typeface="+mn-ea"/>
                <a:cs typeface="+mn-cs"/>
              </a:rPr>
              <a:t>	</a:t>
            </a:r>
          </a:p>
          <a:p>
            <a:pPr marL="171450" lvl="0" indent="-171450">
              <a:buFont typeface="Arial" panose="020B0604020202020204" pitchFamily="34" charset="0"/>
              <a:buChar char="•"/>
            </a:pPr>
            <a:r>
              <a:rPr lang="en-US" u="none" noProof="0" dirty="0"/>
              <a:t>Work</a:t>
            </a:r>
          </a:p>
          <a:p>
            <a:pPr marL="628650" lvl="1" indent="-171450">
              <a:buFont typeface="Arial" panose="020B0604020202020204" pitchFamily="34" charset="0"/>
              <a:buChar char="•"/>
            </a:pPr>
            <a:r>
              <a:rPr lang="en-US" u="none" noProof="0" dirty="0"/>
              <a:t>E.g. </a:t>
            </a:r>
            <a:r>
              <a:rPr lang="en-US" b="1" u="none" noProof="0" dirty="0"/>
              <a:t>Seeking employment</a:t>
            </a:r>
            <a:r>
              <a:rPr lang="en-US" b="1" u="none" baseline="0" noProof="0" dirty="0"/>
              <a:t> in another MS, taking up employment there, recognition of qualifications, taxation in another MS, social security rights and obligations</a:t>
            </a:r>
            <a:endParaRPr lang="en-US" b="0" u="none" baseline="0" noProof="0" dirty="0"/>
          </a:p>
          <a:p>
            <a:pPr marL="171450" lvl="0" indent="-171450">
              <a:buFont typeface="Arial" panose="020B0604020202020204" pitchFamily="34" charset="0"/>
              <a:buChar char="•"/>
            </a:pPr>
            <a:r>
              <a:rPr lang="en-US" b="0" u="none" baseline="0" noProof="0" dirty="0"/>
              <a:t>Vehicles</a:t>
            </a:r>
          </a:p>
          <a:p>
            <a:pPr marL="628650" lvl="1" indent="-171450">
              <a:buFont typeface="Arial" panose="020B0604020202020204" pitchFamily="34" charset="0"/>
              <a:buChar char="•"/>
            </a:pPr>
            <a:r>
              <a:rPr lang="en-US" sz="1200" b="0" i="0" u="none" strike="noStrike" kern="1200" baseline="0" noProof="0" dirty="0">
                <a:solidFill>
                  <a:schemeClr val="tx1"/>
                </a:solidFill>
                <a:latin typeface="+mn-lt"/>
                <a:ea typeface="+mn-ea"/>
                <a:cs typeface="+mn-cs"/>
              </a:rPr>
              <a:t>E.g. </a:t>
            </a:r>
            <a:r>
              <a:rPr lang="en-US" sz="1200" b="1" i="0" u="none" strike="noStrike" kern="1200" baseline="0" noProof="0" dirty="0">
                <a:solidFill>
                  <a:schemeClr val="tx1"/>
                </a:solidFill>
                <a:latin typeface="+mn-lt"/>
                <a:ea typeface="+mn-ea"/>
                <a:cs typeface="+mn-cs"/>
              </a:rPr>
              <a:t>taking a motor vehicle temporarily or permanently to another MS, acquiring and renewing a driving license,</a:t>
            </a:r>
            <a:r>
              <a:rPr lang="en-US" sz="1200" b="0" i="0" u="none" strike="noStrike" kern="1200" baseline="0" noProof="0" dirty="0">
                <a:solidFill>
                  <a:schemeClr val="tx1"/>
                </a:solidFill>
                <a:latin typeface="+mn-lt"/>
                <a:ea typeface="+mn-ea"/>
                <a:cs typeface="+mn-cs"/>
              </a:rPr>
              <a:t> </a:t>
            </a:r>
            <a:r>
              <a:rPr lang="en-US" sz="1200" b="1" i="0" u="none" strike="noStrike" kern="1200" baseline="0" noProof="0" dirty="0">
                <a:solidFill>
                  <a:schemeClr val="tx1"/>
                </a:solidFill>
                <a:latin typeface="+mn-lt"/>
                <a:ea typeface="+mn-ea"/>
                <a:cs typeface="+mn-cs"/>
              </a:rPr>
              <a:t>buying and selling a motor vehicle in another MS </a:t>
            </a:r>
          </a:p>
          <a:p>
            <a:pPr marL="171450" lvl="0" indent="-171450">
              <a:buFont typeface="Arial" panose="020B0604020202020204" pitchFamily="34" charset="0"/>
              <a:buChar char="•"/>
            </a:pPr>
            <a:r>
              <a:rPr lang="en-US" sz="1200" b="0" i="0" u="none" strike="noStrike" kern="1200" baseline="0" noProof="0" dirty="0">
                <a:solidFill>
                  <a:schemeClr val="tx1"/>
                </a:solidFill>
                <a:latin typeface="+mn-lt"/>
                <a:ea typeface="+mn-ea"/>
                <a:cs typeface="+mn-cs"/>
              </a:rPr>
              <a:t>Residence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noProof="0" dirty="0">
                <a:solidFill>
                  <a:schemeClr val="tx1"/>
                </a:solidFill>
                <a:latin typeface="+mn-lt"/>
                <a:ea typeface="+mn-ea"/>
                <a:cs typeface="+mn-cs"/>
              </a:rPr>
              <a:t>E.g. </a:t>
            </a:r>
            <a:r>
              <a:rPr lang="en-US" sz="1200" b="1" i="0" u="none" strike="noStrike" kern="1200" baseline="0" noProof="0" dirty="0">
                <a:solidFill>
                  <a:schemeClr val="tx1"/>
                </a:solidFill>
                <a:latin typeface="+mn-lt"/>
                <a:ea typeface="+mn-ea"/>
                <a:cs typeface="+mn-cs"/>
              </a:rPr>
              <a:t>moving temporarily or permanently to another Member State </a:t>
            </a:r>
            <a:r>
              <a:rPr lang="en-US" sz="1200" b="0" i="0" u="none" strike="noStrike" kern="1200" baseline="0" noProof="0" dirty="0">
                <a:solidFill>
                  <a:schemeClr val="tx1"/>
                </a:solidFill>
                <a:latin typeface="+mn-lt"/>
                <a:ea typeface="+mn-ea"/>
                <a:cs typeface="+mn-cs"/>
              </a:rPr>
              <a:t>	</a:t>
            </a:r>
          </a:p>
          <a:p>
            <a:pPr marL="171450" lvl="0" indent="-171450">
              <a:buFont typeface="Arial" panose="020B0604020202020204" pitchFamily="34" charset="0"/>
              <a:buChar char="•"/>
            </a:pPr>
            <a:r>
              <a:rPr lang="en-US" sz="1200" b="0" i="0" u="none" strike="noStrike" kern="1200" baseline="0" noProof="0" dirty="0">
                <a:solidFill>
                  <a:schemeClr val="tx1"/>
                </a:solidFill>
                <a:latin typeface="+mn-lt"/>
                <a:ea typeface="+mn-ea"/>
                <a:cs typeface="+mn-cs"/>
              </a:rPr>
              <a:t>Education</a:t>
            </a:r>
          </a:p>
          <a:p>
            <a:pPr marL="628650" lvl="1" indent="-171450">
              <a:buFont typeface="Arial" panose="020B0604020202020204" pitchFamily="34" charset="0"/>
              <a:buChar char="•"/>
            </a:pPr>
            <a:r>
              <a:rPr lang="en-US" sz="1200" b="0" i="0" u="none" strike="noStrike" kern="1200" baseline="0" noProof="0" dirty="0">
                <a:solidFill>
                  <a:schemeClr val="tx1"/>
                </a:solidFill>
                <a:latin typeface="+mn-lt"/>
                <a:ea typeface="+mn-ea"/>
                <a:cs typeface="+mn-cs"/>
              </a:rPr>
              <a:t>E.g. </a:t>
            </a:r>
            <a:r>
              <a:rPr lang="en-US" sz="1200" b="1" i="0" u="none" strike="noStrike" kern="1200" baseline="0" noProof="0" dirty="0">
                <a:solidFill>
                  <a:schemeClr val="tx1"/>
                </a:solidFill>
                <a:latin typeface="+mn-lt"/>
                <a:ea typeface="+mn-ea"/>
                <a:cs typeface="+mn-cs"/>
              </a:rPr>
              <a:t>Education system in another MS</a:t>
            </a:r>
          </a:p>
          <a:p>
            <a:pPr marL="171450" lvl="0" indent="-171450">
              <a:buFont typeface="Arial" panose="020B0604020202020204" pitchFamily="34" charset="0"/>
              <a:buChar char="•"/>
            </a:pPr>
            <a:r>
              <a:rPr lang="en-US" sz="1200" b="0" i="0" u="none" strike="noStrike" kern="1200" baseline="0" noProof="0" dirty="0">
                <a:solidFill>
                  <a:schemeClr val="tx1"/>
                </a:solidFill>
                <a:latin typeface="+mn-lt"/>
                <a:ea typeface="+mn-ea"/>
                <a:cs typeface="+mn-cs"/>
              </a:rPr>
              <a:t>Healthcare</a:t>
            </a:r>
          </a:p>
          <a:p>
            <a:pPr marL="628650" lvl="1" indent="-171450">
              <a:buFont typeface="Arial" panose="020B0604020202020204" pitchFamily="34" charset="0"/>
              <a:buChar char="•"/>
            </a:pPr>
            <a:r>
              <a:rPr lang="en-US" sz="1200" b="0" i="0" u="none" strike="noStrike" kern="1200" baseline="0" noProof="0" dirty="0">
                <a:solidFill>
                  <a:schemeClr val="tx1"/>
                </a:solidFill>
                <a:latin typeface="+mn-lt"/>
                <a:ea typeface="+mn-ea"/>
                <a:cs typeface="+mn-cs"/>
              </a:rPr>
              <a:t>E.g. </a:t>
            </a:r>
            <a:r>
              <a:rPr lang="en-US" sz="1200" b="1" i="0" u="none" strike="noStrike" kern="1200" baseline="0" noProof="0" dirty="0">
                <a:solidFill>
                  <a:schemeClr val="tx1"/>
                </a:solidFill>
                <a:latin typeface="+mn-lt"/>
                <a:ea typeface="+mn-ea"/>
                <a:cs typeface="+mn-cs"/>
              </a:rPr>
              <a:t>Getting medical treatment in another MS</a:t>
            </a:r>
            <a:endParaRPr lang="en-US" sz="1200" b="0" i="0" u="none" strike="noStrike" kern="1200" baseline="0" noProof="0" dirty="0">
              <a:solidFill>
                <a:schemeClr val="tx1"/>
              </a:solidFill>
              <a:latin typeface="+mn-lt"/>
              <a:ea typeface="+mn-ea"/>
              <a:cs typeface="+mn-cs"/>
            </a:endParaRPr>
          </a:p>
          <a:p>
            <a:pPr marL="171450" lvl="0" indent="-171450">
              <a:buFont typeface="Arial" panose="020B0604020202020204" pitchFamily="34" charset="0"/>
              <a:buChar char="•"/>
            </a:pPr>
            <a:r>
              <a:rPr lang="en-US" sz="1200" b="0" i="0" u="none" strike="noStrike" kern="1200" baseline="0" noProof="0" dirty="0">
                <a:solidFill>
                  <a:schemeClr val="tx1"/>
                </a:solidFill>
                <a:latin typeface="+mn-lt"/>
                <a:ea typeface="+mn-ea"/>
                <a:cs typeface="+mn-cs"/>
              </a:rPr>
              <a:t>Citizens‘ and family rights</a:t>
            </a:r>
          </a:p>
          <a:p>
            <a:pPr marL="628650" lvl="1" indent="-171450">
              <a:buFont typeface="Arial" panose="020B0604020202020204" pitchFamily="34" charset="0"/>
              <a:buChar char="•"/>
            </a:pPr>
            <a:r>
              <a:rPr lang="en-US" sz="1200" b="0" i="0" u="none" strike="noStrike" kern="1200" baseline="0" noProof="0" dirty="0">
                <a:solidFill>
                  <a:schemeClr val="tx1"/>
                </a:solidFill>
                <a:latin typeface="+mn-lt"/>
                <a:ea typeface="+mn-ea"/>
                <a:cs typeface="+mn-cs"/>
              </a:rPr>
              <a:t>E.g. </a:t>
            </a:r>
            <a:r>
              <a:rPr lang="en-US" sz="1200" b="1" i="0" u="none" strike="noStrike" kern="1200" baseline="0" noProof="0" dirty="0">
                <a:solidFill>
                  <a:schemeClr val="tx1"/>
                </a:solidFill>
                <a:latin typeface="+mn-lt"/>
                <a:ea typeface="+mn-ea"/>
                <a:cs typeface="+mn-cs"/>
              </a:rPr>
              <a:t>Birth, custody for minor children, parental responsibilities</a:t>
            </a:r>
            <a:endParaRPr lang="en-US" sz="1200" b="0" i="0" u="none" strike="noStrike" kern="1200" baseline="0" noProof="0" dirty="0">
              <a:solidFill>
                <a:schemeClr val="tx1"/>
              </a:solidFill>
              <a:latin typeface="+mn-lt"/>
              <a:ea typeface="+mn-ea"/>
              <a:cs typeface="+mn-cs"/>
            </a:endParaRPr>
          </a:p>
          <a:p>
            <a:pPr marL="0" lvl="0" indent="0">
              <a:buFont typeface="Arial" panose="020B0604020202020204" pitchFamily="34" charset="0"/>
              <a:buNone/>
            </a:pPr>
            <a:endParaRPr lang="en-US" sz="1200" b="0" i="0" u="none" strike="noStrike" kern="1200" baseline="0" noProof="0" dirty="0">
              <a:solidFill>
                <a:schemeClr val="tx1"/>
              </a:solidFill>
              <a:latin typeface="+mn-lt"/>
              <a:ea typeface="+mn-ea"/>
              <a:cs typeface="+mn-cs"/>
            </a:endParaRPr>
          </a:p>
          <a:p>
            <a:pPr marL="0" lvl="0" indent="0">
              <a:buFont typeface="Arial" panose="020B0604020202020204" pitchFamily="34" charset="0"/>
              <a:buNone/>
            </a:pPr>
            <a:r>
              <a:rPr lang="en-US" sz="1200" b="0" i="0" u="sng" strike="noStrike" kern="1200" baseline="0" noProof="0" dirty="0">
                <a:solidFill>
                  <a:schemeClr val="tx1"/>
                </a:solidFill>
                <a:latin typeface="+mn-lt"/>
                <a:ea typeface="+mn-ea"/>
                <a:cs typeface="+mn-cs"/>
              </a:rPr>
              <a:t>Businesses</a:t>
            </a:r>
            <a:endParaRPr lang="en-US" sz="1200" b="0" i="0" u="none" strike="noStrike" kern="1200" baseline="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Starting, running and closing a business 	</a:t>
            </a:r>
          </a:p>
          <a:p>
            <a:pPr marL="628650" lvl="1" indent="-171450">
              <a:buFont typeface="Arial" panose="020B0604020202020204" pitchFamily="34" charset="0"/>
              <a:buChar char="•"/>
            </a:pPr>
            <a:r>
              <a:rPr lang="en-US" sz="1200" b="0" i="0" u="none" strike="noStrike" kern="1200" baseline="0" noProof="0" dirty="0">
                <a:solidFill>
                  <a:schemeClr val="tx1"/>
                </a:solidFill>
                <a:latin typeface="+mn-lt"/>
                <a:ea typeface="+mn-ea"/>
                <a:cs typeface="+mn-cs"/>
              </a:rPr>
              <a:t>e.g. </a:t>
            </a:r>
            <a:r>
              <a:rPr lang="en-US" sz="1200" b="1" i="0" u="none" strike="noStrike" kern="1200" baseline="0" dirty="0">
                <a:solidFill>
                  <a:schemeClr val="tx1"/>
                </a:solidFill>
                <a:latin typeface="+mn-lt"/>
                <a:ea typeface="+mn-ea"/>
                <a:cs typeface="+mn-cs"/>
              </a:rPr>
              <a:t>registering, changing the legal form of or closing a business, moving a business to another Member State </a:t>
            </a:r>
            <a:r>
              <a:rPr lang="en-US" sz="1200" b="0" i="0" u="none" strike="noStrike" kern="1200" baseline="0" dirty="0">
                <a:solidFill>
                  <a:schemeClr val="tx1"/>
                </a:solidFill>
                <a:latin typeface="+mn-lt"/>
                <a:ea typeface="+mn-ea"/>
                <a:cs typeface="+mn-cs"/>
              </a:rPr>
              <a:t>	</a:t>
            </a:r>
          </a:p>
          <a:p>
            <a:pPr marL="171450" lvl="0" indent="-171450">
              <a:buFont typeface="Arial" panose="020B0604020202020204" pitchFamily="34" charset="0"/>
              <a:buChar char="•"/>
            </a:pPr>
            <a:r>
              <a:rPr lang="en-US" sz="1200" b="0" i="0" u="none" strike="noStrike" kern="1200" baseline="0" noProof="0" dirty="0">
                <a:solidFill>
                  <a:schemeClr val="tx1"/>
                </a:solidFill>
                <a:latin typeface="+mn-lt"/>
                <a:ea typeface="+mn-ea"/>
                <a:cs typeface="+mn-cs"/>
              </a:rPr>
              <a:t>Employees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E.g. </a:t>
            </a:r>
            <a:r>
              <a:rPr lang="en-US" sz="1200" b="1" i="0" u="none" strike="noStrike" kern="1200" baseline="0" dirty="0">
                <a:solidFill>
                  <a:schemeClr val="tx1"/>
                </a:solidFill>
                <a:latin typeface="+mn-lt"/>
                <a:ea typeface="+mn-ea"/>
                <a:cs typeface="+mn-cs"/>
              </a:rPr>
              <a:t>terms of employment stipulated by law or statutory instrument, social security rights and obligations in the Union </a:t>
            </a: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Taxes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E.g. </a:t>
            </a:r>
            <a:r>
              <a:rPr lang="en-US" sz="1200" b="1" i="0" u="none" strike="noStrike" kern="1200" baseline="0" dirty="0">
                <a:solidFill>
                  <a:schemeClr val="tx1"/>
                </a:solidFill>
                <a:latin typeface="+mn-lt"/>
                <a:ea typeface="+mn-ea"/>
                <a:cs typeface="+mn-cs"/>
              </a:rPr>
              <a:t>VAT, excise duties, customs duties</a:t>
            </a: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Goods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E.g. </a:t>
            </a:r>
            <a:r>
              <a:rPr lang="en-US" sz="1200" b="1" i="0" u="none" strike="noStrike" kern="1200" baseline="0" dirty="0">
                <a:solidFill>
                  <a:schemeClr val="tx1"/>
                </a:solidFill>
                <a:latin typeface="+mn-lt"/>
                <a:ea typeface="+mn-ea"/>
                <a:cs typeface="+mn-cs"/>
              </a:rPr>
              <a:t>obtaining CE marking, product rules and requirements, identifying applicable standards, technical specifications and getting products certified </a:t>
            </a:r>
            <a:r>
              <a:rPr lang="en-US" sz="1200" b="0" i="0" u="none" strike="noStrike" kern="1200" baseline="0" dirty="0">
                <a:solidFill>
                  <a:schemeClr val="tx1"/>
                </a:solidFill>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Services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E.g. </a:t>
            </a:r>
            <a:r>
              <a:rPr lang="en-US" sz="1200" b="1" i="0" u="none" strike="noStrike" kern="1200" baseline="0" dirty="0">
                <a:solidFill>
                  <a:schemeClr val="tx1"/>
                </a:solidFill>
                <a:latin typeface="+mn-lt"/>
                <a:ea typeface="+mn-ea"/>
                <a:cs typeface="+mn-cs"/>
              </a:rPr>
              <a:t>acquiring licenses, </a:t>
            </a:r>
            <a:r>
              <a:rPr lang="en-US" sz="1200" b="1" i="0" u="none" strike="noStrike" kern="1200" baseline="0" dirty="0" err="1">
                <a:solidFill>
                  <a:schemeClr val="tx1"/>
                </a:solidFill>
                <a:latin typeface="+mn-lt"/>
                <a:ea typeface="+mn-ea"/>
                <a:cs typeface="+mn-cs"/>
              </a:rPr>
              <a:t>authorisations</a:t>
            </a:r>
            <a:r>
              <a:rPr lang="en-US" sz="1200" b="1" i="0" u="none" strike="noStrike" kern="1200" baseline="0" dirty="0">
                <a:solidFill>
                  <a:schemeClr val="tx1"/>
                </a:solidFill>
                <a:latin typeface="+mn-lt"/>
                <a:ea typeface="+mn-ea"/>
                <a:cs typeface="+mn-cs"/>
              </a:rPr>
              <a:t> or permits with a view to starting and operating a business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notifying the authorities of cross-border activities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recognition of professional qualifications, including vocational education and training</a:t>
            </a:r>
            <a:endParaRPr lang="en-US" sz="1200" b="0" i="0" u="none" strike="noStrike" kern="1200" baseline="0" dirty="0">
              <a:solidFill>
                <a:schemeClr val="tx1"/>
              </a:solidFill>
              <a:latin typeface="+mn-lt"/>
              <a:ea typeface="+mn-ea"/>
              <a:cs typeface="+mn-cs"/>
            </a:endParaRP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Funding a business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e.g. </a:t>
            </a:r>
            <a:r>
              <a:rPr lang="en-US" sz="1200" b="1" i="0" u="none" strike="noStrike" kern="1200" baseline="0" dirty="0">
                <a:solidFill>
                  <a:schemeClr val="tx1"/>
                </a:solidFill>
                <a:latin typeface="+mn-lt"/>
                <a:ea typeface="+mn-ea"/>
                <a:cs typeface="+mn-cs"/>
              </a:rPr>
              <a:t>obtaining access to finance at the Union and/or national level</a:t>
            </a:r>
            <a:r>
              <a:rPr lang="en-US" sz="1200" b="0" i="0" u="none" strike="noStrike" kern="1200" baseline="0" dirty="0">
                <a:solidFill>
                  <a:schemeClr val="tx1"/>
                </a:solidFill>
                <a:latin typeface="+mn-lt"/>
                <a:ea typeface="+mn-ea"/>
                <a:cs typeface="+mn-cs"/>
              </a:rPr>
              <a:t>,</a:t>
            </a:r>
            <a:endParaRPr lang="en-US" sz="1200" b="1"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20</a:t>
            </a:fld>
            <a:endParaRPr lang="cs-CZ"/>
          </a:p>
        </p:txBody>
      </p:sp>
    </p:spTree>
    <p:extLst>
      <p:ext uri="{BB962C8B-B14F-4D97-AF65-F5344CB8AC3E}">
        <p14:creationId xmlns:p14="http://schemas.microsoft.com/office/powerpoint/2010/main" val="3163376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List of procedures to be provided by MSs in Annex II</a:t>
            </a:r>
          </a:p>
          <a:p>
            <a:pPr marL="171450" indent="-171450">
              <a:buFont typeface="Arial" panose="020B0604020202020204" pitchFamily="34" charset="0"/>
              <a:buChar char="•"/>
            </a:pPr>
            <a:endParaRPr lang="cs-CZ" dirty="0"/>
          </a:p>
          <a:p>
            <a:pPr marL="171450" indent="-171450">
              <a:buFont typeface="Arial" panose="020B0604020202020204" pitchFamily="34" charset="0"/>
              <a:buChar char="•"/>
            </a:pPr>
            <a:endParaRPr lang="cs-CZ" dirty="0"/>
          </a:p>
          <a:p>
            <a:pPr marL="171450" indent="-171450">
              <a:buFont typeface="Arial" panose="020B0604020202020204" pitchFamily="34" charset="0"/>
              <a:buChar char="•"/>
            </a:pPr>
            <a:r>
              <a:rPr lang="cs-CZ" dirty="0" err="1"/>
              <a:t>Birth</a:t>
            </a:r>
            <a:endParaRPr lang="cs-CZ"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Requesting proof of registration of birth 	</a:t>
            </a:r>
          </a:p>
          <a:p>
            <a:pPr marL="171450" indent="-171450">
              <a:buFont typeface="Arial" panose="020B0604020202020204" pitchFamily="34" charset="0"/>
              <a:buChar char="•"/>
            </a:pPr>
            <a:r>
              <a:rPr lang="cs-CZ" dirty="0"/>
              <a:t>Residence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b="0" i="0" u="none" strike="noStrike" kern="1200" baseline="0" dirty="0" err="1">
                <a:solidFill>
                  <a:schemeClr val="tx1"/>
                </a:solidFill>
                <a:latin typeface="+mn-lt"/>
                <a:ea typeface="+mn-ea"/>
                <a:cs typeface="+mn-cs"/>
              </a:rPr>
              <a:t>Requesting</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proof</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of</a:t>
            </a:r>
            <a:r>
              <a:rPr lang="cs-CZ" sz="1200" b="0" i="0" u="none" strike="noStrike" kern="1200" baseline="0" dirty="0">
                <a:solidFill>
                  <a:schemeClr val="tx1"/>
                </a:solidFill>
                <a:latin typeface="+mn-lt"/>
                <a:ea typeface="+mn-ea"/>
                <a:cs typeface="+mn-cs"/>
              </a:rPr>
              <a:t> residence 	</a:t>
            </a:r>
          </a:p>
          <a:p>
            <a:pPr marL="171450" lvl="0" indent="-171450">
              <a:buFont typeface="Arial" panose="020B0604020202020204" pitchFamily="34" charset="0"/>
              <a:buChar char="•"/>
            </a:pPr>
            <a:r>
              <a:rPr lang="cs-CZ" dirty="0" err="1"/>
              <a:t>Studying</a:t>
            </a:r>
            <a:endParaRPr lang="cs-CZ"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Applying for a tertiary education study financing</a:t>
            </a:r>
            <a:r>
              <a:rPr lang="en-US" sz="1200" b="0" i="0" u="none" strike="noStrike" kern="1200" baseline="0" dirty="0">
                <a:solidFill>
                  <a:schemeClr val="tx1"/>
                </a:solidFill>
                <a:latin typeface="+mn-lt"/>
                <a:ea typeface="+mn-ea"/>
                <a:cs typeface="+mn-cs"/>
              </a:rPr>
              <a:t>, such as study grants and loans from a public body or institution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Submitting an initial application for admission to public tertiary education institution </a:t>
            </a:r>
            <a:r>
              <a:rPr lang="en-US" sz="1200" b="0" i="0" u="none" strike="noStrike" kern="1200" baseline="0" dirty="0">
                <a:solidFill>
                  <a:schemeClr val="tx1"/>
                </a:solidFill>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Requesting academic recognition of diplomas</a:t>
            </a:r>
            <a:r>
              <a:rPr lang="en-US" sz="1200" b="0" i="0" u="none" strike="noStrike" kern="1200" baseline="0" dirty="0">
                <a:solidFill>
                  <a:schemeClr val="tx1"/>
                </a:solidFill>
                <a:latin typeface="+mn-lt"/>
                <a:ea typeface="+mn-ea"/>
                <a:cs typeface="+mn-cs"/>
              </a:rPr>
              <a:t>, certificates or other proof of studies or courses 	</a:t>
            </a:r>
          </a:p>
          <a:p>
            <a:pPr marL="171450" lvl="0" indent="-171450">
              <a:buFont typeface="Arial" panose="020B0604020202020204" pitchFamily="34" charset="0"/>
              <a:buChar char="•"/>
            </a:pPr>
            <a:r>
              <a:rPr lang="cs-CZ" dirty="0" err="1"/>
              <a:t>Working</a:t>
            </a:r>
            <a:endParaRPr lang="cs-CZ"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Request for determination of applicable legislation </a:t>
            </a:r>
            <a:r>
              <a:rPr lang="en-US" sz="1200" b="0" i="0" u="none" strike="noStrike" kern="1200" baseline="0" dirty="0">
                <a:solidFill>
                  <a:schemeClr val="tx1"/>
                </a:solidFill>
                <a:latin typeface="+mn-lt"/>
                <a:ea typeface="+mn-ea"/>
                <a:cs typeface="+mn-cs"/>
              </a:rPr>
              <a:t>in accordance with Title II of Regulation (EC) No 883/2004</a:t>
            </a:r>
            <a:r>
              <a:rPr lang="en-US" sz="1200" b="1" i="0" u="none" strike="noStrike" kern="1200" baseline="0" dirty="0">
                <a:solidFill>
                  <a:schemeClr val="tx1"/>
                </a:solidFill>
                <a:latin typeface="+mn-lt"/>
                <a:ea typeface="+mn-ea"/>
                <a:cs typeface="+mn-cs"/>
              </a:rPr>
              <a:t>1 </a:t>
            </a:r>
            <a:r>
              <a:rPr lang="en-US" sz="1200" b="0" i="0" u="none" strike="noStrike" kern="1200" baseline="0" dirty="0">
                <a:solidFill>
                  <a:schemeClr val="tx1"/>
                </a:solidFill>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Notifying changes in the personal or professional circumstances </a:t>
            </a:r>
            <a:r>
              <a:rPr lang="en-US" sz="1200" b="0" i="0" u="none" strike="noStrike" kern="1200" baseline="0" dirty="0">
                <a:solidFill>
                  <a:schemeClr val="tx1"/>
                </a:solidFill>
                <a:latin typeface="+mn-lt"/>
                <a:ea typeface="+mn-ea"/>
                <a:cs typeface="+mn-cs"/>
              </a:rPr>
              <a:t>of the person receiving social security benefits, relevant for such benefits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Application for a European Health Insurance Card (EHIC)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Submitting an income tax declaration 	</a:t>
            </a:r>
          </a:p>
          <a:p>
            <a:pPr marL="171450" lvl="0" indent="-171450">
              <a:buFont typeface="Arial" panose="020B0604020202020204" pitchFamily="34" charset="0"/>
              <a:buChar char="•"/>
            </a:pPr>
            <a:r>
              <a:rPr lang="cs-CZ" dirty="0" err="1"/>
              <a:t>Moving</a:t>
            </a:r>
            <a:endParaRPr lang="cs-CZ"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Registering a change of address </a:t>
            </a:r>
            <a:r>
              <a:rPr lang="en-US" sz="1200" b="0" i="0" u="none" strike="noStrike" kern="1200" baseline="0" dirty="0">
                <a:solidFill>
                  <a:schemeClr val="tx1"/>
                </a:solidFill>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Registering a motor vehicle originating from or already registered in a Member State, in standard procedures</a:t>
            </a:r>
            <a:r>
              <a:rPr lang="en-US" sz="1200" b="1" i="0" u="none" strike="noStrike" kern="1200" baseline="0" dirty="0">
                <a:solidFill>
                  <a:schemeClr val="tx1"/>
                </a:solidFill>
                <a:latin typeface="+mn-lt"/>
                <a:ea typeface="+mn-ea"/>
                <a:cs typeface="+mn-cs"/>
              </a:rPr>
              <a:t>1 </a:t>
            </a:r>
            <a:r>
              <a:rPr lang="en-US" sz="1200" b="0" i="0" u="none" strike="noStrike" kern="1200" baseline="0" dirty="0">
                <a:solidFill>
                  <a:schemeClr val="tx1"/>
                </a:solidFill>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Obtaining stickers for the use of the national road infrastructure: time-based charges (vignette), distance-based charges (toll), issued by a public body or institution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Obtaining emission stickers issued by a public body or institution 	</a:t>
            </a:r>
          </a:p>
          <a:p>
            <a:pPr marL="171450" lvl="0" indent="-171450">
              <a:buFont typeface="Arial" panose="020B0604020202020204" pitchFamily="34" charset="0"/>
              <a:buChar char="•"/>
            </a:pPr>
            <a:r>
              <a:rPr lang="cs-CZ" dirty="0" err="1"/>
              <a:t>Retiring</a:t>
            </a:r>
            <a:endParaRPr lang="cs-CZ"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Claiming pension and pre-retirement benefits from compulsory schemes </a:t>
            </a:r>
            <a:r>
              <a:rPr lang="en-US" sz="1200" b="0" i="0" u="none" strike="noStrike" kern="1200" baseline="0" dirty="0">
                <a:solidFill>
                  <a:schemeClr val="tx1"/>
                </a:solidFill>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Requesting information on the data related to pension from compulsory schemes 	</a:t>
            </a:r>
          </a:p>
          <a:p>
            <a:pPr marL="171450" lvl="0" indent="-171450">
              <a:buFont typeface="Arial" panose="020B0604020202020204" pitchFamily="34" charset="0"/>
              <a:buChar char="•"/>
            </a:pPr>
            <a:r>
              <a:rPr lang="cs-CZ" dirty="0" err="1"/>
              <a:t>Starting</a:t>
            </a:r>
            <a:r>
              <a:rPr lang="cs-CZ" dirty="0"/>
              <a:t>,</a:t>
            </a:r>
            <a:r>
              <a:rPr lang="cs-CZ" baseline="0" dirty="0"/>
              <a:t> </a:t>
            </a:r>
            <a:r>
              <a:rPr lang="cs-CZ" baseline="0" dirty="0" err="1"/>
              <a:t>running</a:t>
            </a:r>
            <a:r>
              <a:rPr lang="cs-CZ" baseline="0" dirty="0"/>
              <a:t> and </a:t>
            </a:r>
            <a:r>
              <a:rPr lang="cs-CZ" baseline="0" dirty="0" err="1"/>
              <a:t>closing</a:t>
            </a:r>
            <a:r>
              <a:rPr lang="cs-CZ" baseline="0" dirty="0"/>
              <a:t> a business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Notification of business activity</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permission for exercising</a:t>
            </a:r>
            <a:r>
              <a:rPr lang="en-US" sz="1200" b="0" i="0" u="none" strike="noStrike" kern="1200" baseline="0" dirty="0">
                <a:solidFill>
                  <a:schemeClr val="tx1"/>
                </a:solidFill>
                <a:latin typeface="+mn-lt"/>
                <a:ea typeface="+mn-ea"/>
                <a:cs typeface="+mn-cs"/>
              </a:rPr>
              <a:t> a business activity, </a:t>
            </a:r>
            <a:r>
              <a:rPr lang="en-US" sz="1200" b="1" i="0" u="none" strike="noStrike" kern="1200" baseline="0" dirty="0">
                <a:solidFill>
                  <a:schemeClr val="tx1"/>
                </a:solidFill>
                <a:latin typeface="+mn-lt"/>
                <a:ea typeface="+mn-ea"/>
                <a:cs typeface="+mn-cs"/>
              </a:rPr>
              <a:t>changes</a:t>
            </a:r>
            <a:r>
              <a:rPr lang="en-US" sz="1200" b="0" i="0" u="none" strike="noStrike" kern="1200" baseline="0" dirty="0">
                <a:solidFill>
                  <a:schemeClr val="tx1"/>
                </a:solidFill>
                <a:latin typeface="+mn-lt"/>
                <a:ea typeface="+mn-ea"/>
                <a:cs typeface="+mn-cs"/>
              </a:rPr>
              <a:t> of business activity and the </a:t>
            </a:r>
            <a:r>
              <a:rPr lang="en-US" sz="1200" b="1" i="0" u="none" strike="noStrike" kern="1200" baseline="0" dirty="0">
                <a:solidFill>
                  <a:schemeClr val="tx1"/>
                </a:solidFill>
                <a:latin typeface="+mn-lt"/>
                <a:ea typeface="+mn-ea"/>
                <a:cs typeface="+mn-cs"/>
              </a:rPr>
              <a:t>termination</a:t>
            </a:r>
            <a:r>
              <a:rPr lang="en-US" sz="1200" b="0" i="0" u="none" strike="noStrike" kern="1200" baseline="0" dirty="0">
                <a:solidFill>
                  <a:schemeClr val="tx1"/>
                </a:solidFill>
                <a:latin typeface="+mn-lt"/>
                <a:ea typeface="+mn-ea"/>
                <a:cs typeface="+mn-cs"/>
              </a:rPr>
              <a:t> of a business activity not involving insolvency or liquidation procedures, excluding the initial registration of a business activity with the business register and excluding procedures concerning the constitution of or any subsequent filing by companies or firms within the meaning of the second paragraph of Article 54 TFEU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Registration of an employer </a:t>
            </a:r>
            <a:r>
              <a:rPr lang="en-US" sz="1200" b="0" i="0" u="none" strike="noStrike" kern="1200" baseline="0" dirty="0">
                <a:solidFill>
                  <a:schemeClr val="tx1"/>
                </a:solidFill>
                <a:latin typeface="+mn-lt"/>
                <a:ea typeface="+mn-ea"/>
                <a:cs typeface="+mn-cs"/>
              </a:rPr>
              <a:t>(a natural person) </a:t>
            </a:r>
            <a:r>
              <a:rPr lang="en-US" sz="1200" b="1" i="0" u="none" strike="noStrike" kern="1200" baseline="0" dirty="0">
                <a:solidFill>
                  <a:schemeClr val="tx1"/>
                </a:solidFill>
                <a:latin typeface="+mn-lt"/>
                <a:ea typeface="+mn-ea"/>
                <a:cs typeface="+mn-cs"/>
              </a:rPr>
              <a:t>with compulsory pension and insurance schemes </a:t>
            </a:r>
            <a:r>
              <a:rPr lang="en-US" sz="1200" b="0" i="0" u="none" strike="noStrike" kern="1200" baseline="0" dirty="0">
                <a:solidFill>
                  <a:schemeClr val="tx1"/>
                </a:solidFill>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Registration of employees with compulsory pension and</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insurance schemes </a:t>
            </a:r>
            <a:r>
              <a:rPr lang="en-US" sz="1200" b="0" i="0" u="none" strike="noStrike" kern="1200" baseline="0" dirty="0">
                <a:solidFill>
                  <a:schemeClr val="tx1"/>
                </a:solidFill>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Submitting a corporate tax declaration </a:t>
            </a:r>
            <a:r>
              <a:rPr lang="en-US" sz="1200" b="0" i="0" u="none" strike="noStrike" kern="1200" baseline="0" dirty="0">
                <a:solidFill>
                  <a:schemeClr val="tx1"/>
                </a:solidFill>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Notification to the social security schemes of the end of contract with an employee, excluding procedures for the collective termination of employee contracts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Payment of social contributions for employees </a:t>
            </a:r>
            <a:r>
              <a:rPr lang="en-US" sz="1200" b="0" i="0" u="none" strike="noStrike" kern="1200" baseline="0" dirty="0">
                <a:solidFill>
                  <a:schemeClr val="tx1"/>
                </a:solidFill>
                <a:latin typeface="+mn-lt"/>
                <a:ea typeface="+mn-ea"/>
                <a:cs typeface="+mn-cs"/>
              </a:rPr>
              <a:t>	</a:t>
            </a:r>
          </a:p>
          <a:p>
            <a:pPr marL="628650" lvl="1" indent="-171450">
              <a:buFont typeface="Arial" panose="020B0604020202020204" pitchFamily="34" charset="0"/>
              <a:buChar char="•"/>
            </a:pPr>
            <a:endParaRPr lang="cs-CZ" dirty="0"/>
          </a:p>
          <a:p>
            <a:pPr marL="628650" lvl="1" indent="-171450">
              <a:buFont typeface="Arial" panose="020B0604020202020204" pitchFamily="34" charset="0"/>
              <a:buChar char="•"/>
            </a:pPr>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21</a:t>
            </a:fld>
            <a:endParaRPr lang="cs-CZ"/>
          </a:p>
        </p:txBody>
      </p:sp>
    </p:spTree>
    <p:extLst>
      <p:ext uri="{BB962C8B-B14F-4D97-AF65-F5344CB8AC3E}">
        <p14:creationId xmlns:p14="http://schemas.microsoft.com/office/powerpoint/2010/main" val="3622804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1"/>
            <a:r>
              <a:rPr lang="cs-CZ" b="1" dirty="0"/>
              <a:t>Pilotní projekt odstraňování přeshraničních omezení ve vztahu k profesním kvalifikacím a snížení požadavků na předkládání dokumentů </a:t>
            </a:r>
          </a:p>
          <a:p>
            <a:pPr marL="1085850" lvl="2" indent="-171450">
              <a:buFont typeface="Arial" panose="020B0604020202020204" pitchFamily="34" charset="0"/>
              <a:buChar char="•"/>
            </a:pPr>
            <a:r>
              <a:rPr lang="cs-CZ" dirty="0"/>
              <a:t>Členské státy mohou vyžadovat prohlášení pracovníka vykonávajícího regulované povolání ještě před jeho přesunem na území jiného členského státu, kde se chystá vykonávat regulované povolání. </a:t>
            </a:r>
          </a:p>
          <a:p>
            <a:pPr lvl="2"/>
            <a:r>
              <a:rPr lang="cs-CZ" dirty="0"/>
              <a:t>Směrnicí o odborných kvalifikacích umožňuje předchozí kontrolu, pokud se dotyčná profese týká oblasti veřejného zdraví nebo má bezpečnostní důsledky. </a:t>
            </a:r>
          </a:p>
          <a:p>
            <a:pPr lvl="2"/>
            <a:r>
              <a:rPr lang="cs-CZ" sz="1200" b="0" kern="1200" dirty="0">
                <a:solidFill>
                  <a:schemeClr val="tx1"/>
                </a:solidFill>
                <a:effectLst/>
                <a:latin typeface="+mn-lt"/>
                <a:ea typeface="+mn-ea"/>
                <a:cs typeface="+mn-cs"/>
              </a:rPr>
              <a:t>Snahou práce SMET je odstranit předchozí kontroly u skupiny profesí, kde to není odůvodněné z hlediska požadavků na veřejné zdraví anebo bezpečnost, přičemž ČR je v úzkém kontaktu s experty v této oblasti.</a:t>
            </a:r>
          </a:p>
          <a:p>
            <a:pPr marL="1085850" lvl="2" indent="-171450">
              <a:buFont typeface="Arial" panose="020B0604020202020204" pitchFamily="34" charset="0"/>
              <a:buChar char="•"/>
            </a:pPr>
            <a:r>
              <a:rPr lang="cs-CZ" dirty="0"/>
              <a:t>Dále se v pilotním projektu řeší odstraňování administrativní zátěže - zastaralé a mnohdy neodůvodněné požadavky na předkládané dokumenty znesnadňují výkon povolání řady odborníkům a ztěžují usazení či možnost poskytování přeshraničních služeb.</a:t>
            </a:r>
          </a:p>
          <a:p>
            <a:pPr marL="1085850" lvl="2" indent="-171450">
              <a:buFont typeface="Arial" panose="020B0604020202020204" pitchFamily="34" charset="0"/>
              <a:buChar char="•"/>
            </a:pPr>
            <a:endParaRPr lang="cs-CZ" b="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Pilotní projekt odstraňování administrativních překážek v oblasti vysílání pracovníků</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kern="1200" dirty="0">
                <a:solidFill>
                  <a:schemeClr val="tx1"/>
                </a:solidFill>
                <a:effectLst/>
                <a:latin typeface="+mn-lt"/>
                <a:ea typeface="+mn-ea"/>
                <a:cs typeface="+mn-cs"/>
              </a:rPr>
              <a:t>Mezi problémy patří nedostatek jasných a úplných informací o povinnostech a postupech souvisejících s vysíláním zejména u pracovníků ve výrobě. S tím je i spojen problém neúplnosti nebo nepřehlednosti národních webových stránek v některých ČS, poskytujících informace pro zaměstnavatele, zaměstnance a podnikatele vysílající pracovníky přeshraničně.</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kern="1200" dirty="0">
                <a:solidFill>
                  <a:schemeClr val="tx1"/>
                </a:solidFill>
                <a:effectLst/>
                <a:latin typeface="+mn-lt"/>
                <a:ea typeface="+mn-ea"/>
                <a:cs typeface="+mn-cs"/>
              </a:rPr>
              <a:t>Neméně problematické mohou být zvýšené administrativní požadavky ve smyslu komplexních požadavků na dokumentaci, zvýšené a nepřiměřené kontroly vnitrostátních orgánů, složité administrativní postupy, složitosti při získávání a uplatňování formuláře A1 pro přeshraniční poskytování služeb, jazyková bariéra, nepřiměřené správní nebo kontrolní opatření týkající se vysílaní přeshraničních pracovníků atd.</a:t>
            </a:r>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22</a:t>
            </a:fld>
            <a:endParaRPr lang="cs-CZ"/>
          </a:p>
        </p:txBody>
      </p:sp>
    </p:spTree>
    <p:extLst>
      <p:ext uri="{BB962C8B-B14F-4D97-AF65-F5344CB8AC3E}">
        <p14:creationId xmlns:p14="http://schemas.microsoft.com/office/powerpoint/2010/main" val="166625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rgbClr val="004B8D"/>
        </a:solidFill>
        <a:effectLst/>
      </p:bgPr>
    </p:bg>
    <p:spTree>
      <p:nvGrpSpPr>
        <p:cNvPr id="1" name=""/>
        <p:cNvGrpSpPr/>
        <p:nvPr/>
      </p:nvGrpSpPr>
      <p:grpSpPr>
        <a:xfrm>
          <a:off x="0" y="0"/>
          <a:ext cx="0" cy="0"/>
          <a:chOff x="0" y="0"/>
          <a:chExt cx="0" cy="0"/>
        </a:xfrm>
      </p:grpSpPr>
      <p:sp>
        <p:nvSpPr>
          <p:cNvPr id="10" name="Obdélník 9"/>
          <p:cNvSpPr/>
          <p:nvPr userDrawn="1"/>
        </p:nvSpPr>
        <p:spPr>
          <a:xfrm>
            <a:off x="714" y="0"/>
            <a:ext cx="9143999" cy="4654502"/>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userDrawn="1"/>
        </p:nvSpPr>
        <p:spPr>
          <a:xfrm>
            <a:off x="4851401" y="2133601"/>
            <a:ext cx="4293313" cy="3009899"/>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userDrawn="1"/>
        </p:nvSpPr>
        <p:spPr>
          <a:xfrm>
            <a:off x="0" y="4241007"/>
            <a:ext cx="2438400" cy="902494"/>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ctrTitle"/>
          </p:nvPr>
        </p:nvSpPr>
        <p:spPr>
          <a:xfrm>
            <a:off x="363538" y="356639"/>
            <a:ext cx="8418512" cy="615553"/>
          </a:xfrm>
        </p:spPr>
        <p:txBody>
          <a:bodyPr wrap="square" lIns="0" tIns="0" rIns="0" bIns="0" anchor="t" anchorCtr="0">
            <a:spAutoFit/>
          </a:bodyPr>
          <a:lstStyle>
            <a:lvl1pPr algn="l">
              <a:defRPr sz="4000">
                <a:solidFill>
                  <a:schemeClr val="bg1"/>
                </a:solidFill>
              </a:defRPr>
            </a:lvl1pPr>
          </a:lstStyle>
          <a:p>
            <a:r>
              <a:rPr lang="cs-CZ"/>
              <a:t>Kliknutím lze upravit styl.</a:t>
            </a:r>
            <a:endParaRPr lang="cs-CZ" dirty="0"/>
          </a:p>
        </p:txBody>
      </p:sp>
      <p:pic>
        <p:nvPicPr>
          <p:cNvPr id="11"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3538" y="4358922"/>
            <a:ext cx="1213200" cy="5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08574" y="1931998"/>
            <a:ext cx="4035426" cy="321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odnadpis 2"/>
          <p:cNvSpPr>
            <a:spLocks noGrp="1"/>
          </p:cNvSpPr>
          <p:nvPr>
            <p:ph type="subTitle" idx="1"/>
          </p:nvPr>
        </p:nvSpPr>
        <p:spPr>
          <a:xfrm>
            <a:off x="363538" y="977251"/>
            <a:ext cx="8418512" cy="1350000"/>
          </a:xfrm>
        </p:spPr>
        <p:txBody>
          <a:bodyPr wrap="square" lIns="0" tIns="360000" rIns="0" bIns="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sp>
        <p:nvSpPr>
          <p:cNvPr id="12" name="Zástupný symbol pro číslo snímku 4"/>
          <p:cNvSpPr>
            <a:spLocks noGrp="1"/>
          </p:cNvSpPr>
          <p:nvPr userDrawn="1"/>
        </p:nvSpPr>
        <p:spPr>
          <a:xfrm>
            <a:off x="8134621" y="4656931"/>
            <a:ext cx="460893" cy="36512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840746-E84D-450F-9CEF-85632363BC31}" type="slidenum">
              <a:rPr lang="cs-CZ" baseline="0" smtClean="0">
                <a:solidFill>
                  <a:schemeClr val="bg1"/>
                </a:solidFill>
              </a:rPr>
              <a:pPr/>
              <a:t>‹#›</a:t>
            </a:fld>
            <a:endParaRPr lang="cs-CZ" baseline="0" dirty="0">
              <a:solidFill>
                <a:schemeClr val="bg1"/>
              </a:solidFill>
            </a:endParaRPr>
          </a:p>
        </p:txBody>
      </p:sp>
    </p:spTree>
    <p:extLst>
      <p:ext uri="{BB962C8B-B14F-4D97-AF65-F5344CB8AC3E}">
        <p14:creationId xmlns:p14="http://schemas.microsoft.com/office/powerpoint/2010/main" val="264297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a:t>Kliknutím lze upravit styl.</a:t>
            </a:r>
            <a:endParaRPr lang="cs-CZ" dirty="0"/>
          </a:p>
        </p:txBody>
      </p:sp>
      <p:sp>
        <p:nvSpPr>
          <p:cNvPr id="6" name="Zástupný symbol pro text 5"/>
          <p:cNvSpPr>
            <a:spLocks noGrp="1"/>
          </p:cNvSpPr>
          <p:nvPr>
            <p:ph type="body" sz="quarter" idx="10"/>
          </p:nvPr>
        </p:nvSpPr>
        <p:spPr>
          <a:xfrm>
            <a:off x="363538" y="912777"/>
            <a:ext cx="8418512" cy="326869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71317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kt a text">
    <p:spTree>
      <p:nvGrpSpPr>
        <p:cNvPr id="1" name=""/>
        <p:cNvGrpSpPr/>
        <p:nvPr/>
      </p:nvGrpSpPr>
      <p:grpSpPr>
        <a:xfrm>
          <a:off x="0" y="0"/>
          <a:ext cx="0" cy="0"/>
          <a:chOff x="0" y="0"/>
          <a:chExt cx="0" cy="0"/>
        </a:xfrm>
      </p:grpSpPr>
      <p:sp>
        <p:nvSpPr>
          <p:cNvPr id="2" name="Nadpis 1"/>
          <p:cNvSpPr>
            <a:spLocks noGrp="1"/>
          </p:cNvSpPr>
          <p:nvPr>
            <p:ph type="title"/>
          </p:nvPr>
        </p:nvSpPr>
        <p:spPr>
          <a:xfrm>
            <a:off x="5108575" y="359267"/>
            <a:ext cx="3673475" cy="430887"/>
          </a:xfrm>
        </p:spPr>
        <p:txBody>
          <a:bodyPr wrap="square" lIns="0" tIns="0" rIns="0" bIns="0" anchor="t" anchorCtr="0">
            <a:spAutoFit/>
          </a:bodyPr>
          <a:lstStyle>
            <a:lvl1pPr algn="l">
              <a:defRPr sz="2800">
                <a:solidFill>
                  <a:schemeClr val="accent2"/>
                </a:solidFill>
              </a:defRPr>
            </a:lvl1pPr>
          </a:lstStyle>
          <a:p>
            <a:r>
              <a:rPr lang="cs-CZ"/>
              <a:t>Kliknutím lze upravit styl.</a:t>
            </a:r>
            <a:endParaRPr lang="cs-CZ" dirty="0"/>
          </a:p>
        </p:txBody>
      </p:sp>
      <p:sp>
        <p:nvSpPr>
          <p:cNvPr id="6" name="Zástupný symbol pro obsah 5"/>
          <p:cNvSpPr>
            <a:spLocks noGrp="1"/>
          </p:cNvSpPr>
          <p:nvPr>
            <p:ph sz="quarter" idx="14"/>
          </p:nvPr>
        </p:nvSpPr>
        <p:spPr>
          <a:xfrm>
            <a:off x="363537" y="356640"/>
            <a:ext cx="4384675" cy="3824835"/>
          </a:xfrm>
        </p:spPr>
        <p:txBody>
          <a:bodyPr/>
          <a:lstStyle>
            <a:lvl1pPr>
              <a:buNone/>
              <a:defRPr/>
            </a:lvl1pPr>
          </a:lstStyle>
          <a:p>
            <a:pPr lvl="0"/>
            <a:r>
              <a:rPr lang="cs-CZ"/>
              <a:t>Upravte styly předlohy textu.</a:t>
            </a:r>
          </a:p>
        </p:txBody>
      </p:sp>
      <p:sp>
        <p:nvSpPr>
          <p:cNvPr id="4" name="Zástupný symbol pro text 3"/>
          <p:cNvSpPr>
            <a:spLocks noGrp="1"/>
          </p:cNvSpPr>
          <p:nvPr>
            <p:ph type="body" sz="quarter" idx="15"/>
          </p:nvPr>
        </p:nvSpPr>
        <p:spPr>
          <a:xfrm>
            <a:off x="5108575" y="796532"/>
            <a:ext cx="3673475" cy="3384943"/>
          </a:xfrm>
        </p:spPr>
        <p:txBody>
          <a:bodyPr>
            <a:normAutofit/>
          </a:bodyPr>
          <a:lstStyle>
            <a:lvl1pPr>
              <a:defRPr sz="2000"/>
            </a:lvl1pPr>
            <a:lvl2pPr>
              <a:defRPr sz="2000"/>
            </a:lvl2pPr>
            <a:lvl3pPr>
              <a:defRPr sz="2000"/>
            </a:lvl3pPr>
            <a:lvl4pPr>
              <a:defRPr sz="2000"/>
            </a:lvl4pPr>
            <a:lvl5pPr>
              <a:defRPr sz="20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71317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objekt">
    <p:spTree>
      <p:nvGrpSpPr>
        <p:cNvPr id="1" name=""/>
        <p:cNvGrpSpPr/>
        <p:nvPr/>
      </p:nvGrpSpPr>
      <p:grpSpPr>
        <a:xfrm>
          <a:off x="0" y="0"/>
          <a:ext cx="0" cy="0"/>
          <a:chOff x="0" y="0"/>
          <a:chExt cx="0" cy="0"/>
        </a:xfrm>
      </p:grpSpPr>
      <p:sp>
        <p:nvSpPr>
          <p:cNvPr id="6" name="Zástupný symbol pro obsah 5"/>
          <p:cNvSpPr>
            <a:spLocks noGrp="1"/>
          </p:cNvSpPr>
          <p:nvPr>
            <p:ph sz="quarter" idx="10"/>
          </p:nvPr>
        </p:nvSpPr>
        <p:spPr>
          <a:xfrm>
            <a:off x="363538" y="908011"/>
            <a:ext cx="8418512" cy="3273464"/>
          </a:xfrm>
        </p:spPr>
        <p:txBody>
          <a:bodyPr/>
          <a:lstStyle>
            <a:lvl1pPr>
              <a:buNone/>
              <a:defRPr/>
            </a:lvl1pPr>
          </a:lstStyle>
          <a:p>
            <a:pPr lvl="0"/>
            <a:r>
              <a:rPr lang="cs-CZ"/>
              <a:t>Upravte styly předlohy textu.</a:t>
            </a:r>
          </a:p>
        </p:txBody>
      </p:sp>
      <p:sp>
        <p:nvSpPr>
          <p:cNvPr id="3" name="Nadpis 2"/>
          <p:cNvSpPr>
            <a:spLocks noGrp="1"/>
          </p:cNvSpPr>
          <p:nvPr>
            <p:ph type="title"/>
          </p:nvPr>
        </p:nvSpPr>
        <p:spPr/>
        <p:txBody>
          <a:bodyPr/>
          <a:lstStyle/>
          <a:p>
            <a:r>
              <a:rPr lang="cs-CZ"/>
              <a:t>Kliknutím lze upravit styl.</a:t>
            </a:r>
            <a:endParaRPr lang="cs-CZ" dirty="0"/>
          </a:p>
        </p:txBody>
      </p:sp>
    </p:spTree>
    <p:extLst>
      <p:ext uri="{BB962C8B-B14F-4D97-AF65-F5344CB8AC3E}">
        <p14:creationId xmlns:p14="http://schemas.microsoft.com/office/powerpoint/2010/main" val="388524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ávěrečný snímek">
    <p:bg>
      <p:bgPr>
        <a:solidFill>
          <a:srgbClr val="004B8D"/>
        </a:solidFill>
        <a:effectLst/>
      </p:bgPr>
    </p:bg>
    <p:spTree>
      <p:nvGrpSpPr>
        <p:cNvPr id="1" name=""/>
        <p:cNvGrpSpPr/>
        <p:nvPr/>
      </p:nvGrpSpPr>
      <p:grpSpPr>
        <a:xfrm>
          <a:off x="0" y="0"/>
          <a:ext cx="0" cy="0"/>
          <a:chOff x="0" y="0"/>
          <a:chExt cx="0" cy="0"/>
        </a:xfrm>
      </p:grpSpPr>
      <p:sp>
        <p:nvSpPr>
          <p:cNvPr id="10" name="Obdélník 9"/>
          <p:cNvSpPr/>
          <p:nvPr userDrawn="1"/>
        </p:nvSpPr>
        <p:spPr>
          <a:xfrm>
            <a:off x="714" y="0"/>
            <a:ext cx="9143999" cy="4654502"/>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userDrawn="1"/>
        </p:nvSpPr>
        <p:spPr>
          <a:xfrm>
            <a:off x="4851401" y="2133601"/>
            <a:ext cx="4293313" cy="3009899"/>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userDrawn="1"/>
        </p:nvSpPr>
        <p:spPr>
          <a:xfrm>
            <a:off x="0" y="4241007"/>
            <a:ext cx="2451100" cy="902494"/>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Nadpis 6"/>
          <p:cNvSpPr>
            <a:spLocks noGrp="1"/>
          </p:cNvSpPr>
          <p:nvPr>
            <p:ph type="title"/>
          </p:nvPr>
        </p:nvSpPr>
        <p:spPr>
          <a:xfrm>
            <a:off x="363538" y="1350000"/>
            <a:ext cx="8418512" cy="615553"/>
          </a:xfrm>
        </p:spPr>
        <p:txBody>
          <a:bodyPr anchor="t" anchorCtr="0"/>
          <a:lstStyle>
            <a:lvl1pPr>
              <a:defRPr sz="4000">
                <a:solidFill>
                  <a:schemeClr val="bg1"/>
                </a:solidFill>
              </a:defRPr>
            </a:lvl1pPr>
          </a:lstStyle>
          <a:p>
            <a:r>
              <a:rPr lang="cs-CZ"/>
              <a:t>Kliknutím lze upravit styl.</a:t>
            </a:r>
            <a:endParaRPr lang="cs-CZ" dirty="0"/>
          </a:p>
        </p:txBody>
      </p:sp>
      <p:pic>
        <p:nvPicPr>
          <p:cNvPr id="11"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3538" y="4358922"/>
            <a:ext cx="1213200" cy="5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08574" y="1931998"/>
            <a:ext cx="4035426" cy="321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ástupný symbol pro číslo snímku 4"/>
          <p:cNvSpPr>
            <a:spLocks noGrp="1"/>
          </p:cNvSpPr>
          <p:nvPr userDrawn="1"/>
        </p:nvSpPr>
        <p:spPr>
          <a:xfrm>
            <a:off x="8134621" y="4656931"/>
            <a:ext cx="460893" cy="36512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840746-E84D-450F-9CEF-85632363BC31}" type="slidenum">
              <a:rPr lang="cs-CZ" baseline="0" smtClean="0">
                <a:solidFill>
                  <a:schemeClr val="bg1"/>
                </a:solidFill>
              </a:rPr>
              <a:pPr/>
              <a:t>‹#›</a:t>
            </a:fld>
            <a:endParaRPr lang="cs-CZ" baseline="0" dirty="0">
              <a:solidFill>
                <a:schemeClr val="bg1"/>
              </a:solidFill>
            </a:endParaRPr>
          </a:p>
        </p:txBody>
      </p:sp>
    </p:spTree>
    <p:extLst>
      <p:ext uri="{BB962C8B-B14F-4D97-AF65-F5344CB8AC3E}">
        <p14:creationId xmlns:p14="http://schemas.microsoft.com/office/powerpoint/2010/main" val="46558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4B8D"/>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8574" y="1931999"/>
            <a:ext cx="4035425" cy="321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p:nvSpPr>
        <p:spPr>
          <a:xfrm>
            <a:off x="1" y="1"/>
            <a:ext cx="9143999" cy="4535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p>
        </p:txBody>
      </p:sp>
      <p:sp>
        <p:nvSpPr>
          <p:cNvPr id="2" name="Zástupný symbol pro nadpis 1"/>
          <p:cNvSpPr>
            <a:spLocks noGrp="1"/>
          </p:cNvSpPr>
          <p:nvPr>
            <p:ph type="title"/>
          </p:nvPr>
        </p:nvSpPr>
        <p:spPr>
          <a:xfrm>
            <a:off x="363538" y="354013"/>
            <a:ext cx="8418512"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363538" y="908011"/>
            <a:ext cx="8418512" cy="3273464"/>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TextovéPole 9"/>
          <p:cNvSpPr txBox="1"/>
          <p:nvPr/>
        </p:nvSpPr>
        <p:spPr>
          <a:xfrm>
            <a:off x="2740025" y="4535489"/>
            <a:ext cx="2008187" cy="608012"/>
          </a:xfrm>
          <a:prstGeom prst="rect">
            <a:avLst/>
          </a:prstGeom>
          <a:noFill/>
        </p:spPr>
        <p:txBody>
          <a:bodyPr wrap="square" lIns="0" tIns="0" rIns="0" bIns="0" rtlCol="0" anchor="ctr" anchorCtr="0">
            <a:noAutofit/>
          </a:bodyPr>
          <a:lstStyle/>
          <a:p>
            <a:r>
              <a:rPr lang="cs-CZ" sz="900" dirty="0">
                <a:solidFill>
                  <a:schemeClr val="bg1"/>
                </a:solidFill>
              </a:rPr>
              <a:t>Mgr. Martin Bednář, LL.M.</a:t>
            </a:r>
          </a:p>
          <a:p>
            <a:r>
              <a:rPr lang="cs-CZ" sz="900" i="1" dirty="0">
                <a:solidFill>
                  <a:schemeClr val="bg1"/>
                </a:solidFill>
              </a:rPr>
              <a:t>ředitel odboru evropských záležitostí a vnitřního trhu</a:t>
            </a:r>
          </a:p>
        </p:txBody>
      </p:sp>
      <p:sp>
        <p:nvSpPr>
          <p:cNvPr id="11" name="TextovéPole 10"/>
          <p:cNvSpPr txBox="1"/>
          <p:nvPr/>
        </p:nvSpPr>
        <p:spPr>
          <a:xfrm>
            <a:off x="363538" y="4535488"/>
            <a:ext cx="2012949" cy="608013"/>
          </a:xfrm>
          <a:prstGeom prst="rect">
            <a:avLst/>
          </a:prstGeom>
          <a:noFill/>
        </p:spPr>
        <p:txBody>
          <a:bodyPr wrap="square" lIns="0" tIns="0" rIns="0" bIns="0" rtlCol="0" anchor="ctr" anchorCtr="0">
            <a:noAutofit/>
          </a:bodyPr>
          <a:lstStyle/>
          <a:p>
            <a:r>
              <a:rPr lang="cs-CZ" sz="900" dirty="0">
                <a:solidFill>
                  <a:schemeClr val="bg1"/>
                </a:solidFill>
              </a:rPr>
              <a:t>Vnitřní trh EU v roce 2023</a:t>
            </a:r>
            <a:br>
              <a:rPr lang="cs-CZ" sz="900" dirty="0">
                <a:solidFill>
                  <a:schemeClr val="bg1"/>
                </a:solidFill>
              </a:rPr>
            </a:br>
            <a:r>
              <a:rPr lang="cs-CZ" sz="900" dirty="0">
                <a:solidFill>
                  <a:schemeClr val="bg1"/>
                </a:solidFill>
              </a:rPr>
              <a:t>Aktuální iniciativy s dopady na podnikatele</a:t>
            </a:r>
          </a:p>
        </p:txBody>
      </p:sp>
      <p:sp>
        <p:nvSpPr>
          <p:cNvPr id="9" name="Zástupný symbol pro číslo snímku 4"/>
          <p:cNvSpPr>
            <a:spLocks noGrp="1"/>
          </p:cNvSpPr>
          <p:nvPr userDrawn="1"/>
        </p:nvSpPr>
        <p:spPr>
          <a:xfrm>
            <a:off x="8134621" y="4656931"/>
            <a:ext cx="460893" cy="36512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840746-E84D-450F-9CEF-85632363BC31}" type="slidenum">
              <a:rPr lang="cs-CZ" baseline="0" smtClean="0">
                <a:solidFill>
                  <a:schemeClr val="bg1"/>
                </a:solidFill>
              </a:rPr>
              <a:pPr/>
              <a:t>‹#›</a:t>
            </a:fld>
            <a:endParaRPr lang="cs-CZ" baseline="0" dirty="0">
              <a:solidFill>
                <a:schemeClr val="bg1"/>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1" r:id="rId3"/>
    <p:sldLayoutId id="2147483653" r:id="rId4"/>
    <p:sldLayoutId id="2147483655" r:id="rId5"/>
  </p:sldLayoutIdLst>
  <p:txStyles>
    <p:titleStyle>
      <a:lvl1pPr algn="l" defTabSz="914400" rtl="0" eaLnBrk="1" latinLnBrk="0" hangingPunct="1">
        <a:spcBef>
          <a:spcPct val="0"/>
        </a:spcBef>
        <a:buNone/>
        <a:defRPr sz="3600" kern="1200">
          <a:solidFill>
            <a:schemeClr val="accent2"/>
          </a:solidFill>
          <a:latin typeface="+mj-lt"/>
          <a:ea typeface="+mj-ea"/>
          <a:cs typeface="+mj-cs"/>
        </a:defRPr>
      </a:lvl1pPr>
    </p:titleStyle>
    <p:bodyStyle>
      <a:lvl1pPr marL="360363" indent="-360363" algn="l" defTabSz="914400" rtl="0" eaLnBrk="1" latinLnBrk="0" hangingPunct="1">
        <a:spcBef>
          <a:spcPct val="20000"/>
        </a:spcBef>
        <a:buFontTx/>
        <a:buBlip>
          <a:blip r:embed="rId8"/>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9"/>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8"/>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9"/>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8"/>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businessinfo.cz/cs/clanky/platne-smlouvy-o-zamezeni-dvojiho-zdaneni-7201.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uropa.eu/youreurope/citizens/work/social-security-forms/index_cs.htm#s1for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ec.europa.eu/docsroom/documents/53577" TargetMode="External"/><Relationship Id="rId3" Type="http://schemas.openxmlformats.org/officeDocument/2006/relationships/hyperlink" Target="https://ec.europa.eu/growth/single-market/services/services-directive/in-practice/contact_en" TargetMode="External"/><Relationship Id="rId7" Type="http://schemas.openxmlformats.org/officeDocument/2006/relationships/hyperlink" Target="https://www.mpo.cz/cz/stavebnictvi-a-suroviny/kontaktni-misto-pro-stavebni-vyrobky/kontaktni-misto-pro-stavebni-vyrobky-s-oznacenim-ce-podle-narizeni-c--305-2011-eu--o-stavebnich-vyrobcich--147227/" TargetMode="External"/><Relationship Id="rId2" Type="http://schemas.openxmlformats.org/officeDocument/2006/relationships/hyperlink" Target="https://www.mpo.cz/cz/zahranicni-obchod/podnikani-v-EU/sluzby-pro-podnikatele-na-vnitrnim-trhu-eu/jednotna-kontaktni-mista/default.htm" TargetMode="External"/><Relationship Id="rId1" Type="http://schemas.openxmlformats.org/officeDocument/2006/relationships/slideLayout" Target="../slideLayouts/slideLayout2.xml"/><Relationship Id="rId6" Type="http://schemas.openxmlformats.org/officeDocument/2006/relationships/hyperlink" Target="https://ec.europa.eu/growth/single-market/goods/free-movement-sectors/mutual-recognition/contacts-list_en" TargetMode="External"/><Relationship Id="rId5" Type="http://schemas.openxmlformats.org/officeDocument/2006/relationships/hyperlink" Target="https://www.mpo.cz/cz/zahranicni-obchod/podnikani-v-EU/sluzby-pro-podnikatele-na-vnitrnim-trhu-eu/procop/default.htm" TargetMode="External"/><Relationship Id="rId4" Type="http://schemas.openxmlformats.org/officeDocument/2006/relationships/hyperlink" Target="https://www.businessinfo.cz/cs/clanky/jednotna-kontaktni-mista-jkm-cr-3092.html" TargetMode="External"/><Relationship Id="rId9" Type="http://schemas.openxmlformats.org/officeDocument/2006/relationships/hyperlink" Target="mailto:cpr@mpo.cz"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ec.europa.eu/solvi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a:t>Vnitřní trh EU v roce 2023 – aktuální iniciativy s dopady na podnikatele</a:t>
            </a:r>
            <a:endParaRPr lang="cs-CZ" dirty="0"/>
          </a:p>
        </p:txBody>
      </p:sp>
      <p:sp>
        <p:nvSpPr>
          <p:cNvPr id="3" name="Podnadpis 2"/>
          <p:cNvSpPr>
            <a:spLocks noGrp="1"/>
          </p:cNvSpPr>
          <p:nvPr>
            <p:ph type="subTitle" idx="1"/>
          </p:nvPr>
        </p:nvSpPr>
        <p:spPr/>
        <p:txBody>
          <a:bodyPr/>
          <a:lstStyle/>
          <a:p>
            <a:endParaRPr lang="cs-CZ" dirty="0"/>
          </a:p>
          <a:p>
            <a:endParaRPr lang="cs-CZ" dirty="0"/>
          </a:p>
          <a:p>
            <a:r>
              <a:rPr lang="cs-CZ" sz="2000" dirty="0"/>
              <a:t>4. května 2023</a:t>
            </a:r>
          </a:p>
          <a:p>
            <a:r>
              <a:rPr lang="cs-CZ" sz="2000" dirty="0"/>
              <a:t>Brno, Magistrát města Brna</a:t>
            </a:r>
          </a:p>
        </p:txBody>
      </p:sp>
    </p:spTree>
    <p:extLst>
      <p:ext uri="{BB962C8B-B14F-4D97-AF65-F5344CB8AC3E}">
        <p14:creationId xmlns:p14="http://schemas.microsoft.com/office/powerpoint/2010/main" val="3566883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a:t>Na co si dát při poskytování služeb pozor?</a:t>
            </a:r>
            <a:endParaRPr lang="cs-CZ" dirty="0"/>
          </a:p>
        </p:txBody>
      </p:sp>
      <p:sp>
        <p:nvSpPr>
          <p:cNvPr id="3" name="Zástupný symbol pro text 2"/>
          <p:cNvSpPr>
            <a:spLocks noGrp="1"/>
          </p:cNvSpPr>
          <p:nvPr>
            <p:ph type="body" sz="quarter" idx="10"/>
          </p:nvPr>
        </p:nvSpPr>
        <p:spPr>
          <a:xfrm>
            <a:off x="363538" y="912776"/>
            <a:ext cx="8418512" cy="3595723"/>
          </a:xfrm>
        </p:spPr>
        <p:txBody>
          <a:bodyPr>
            <a:normAutofit lnSpcReduction="10000"/>
          </a:bodyPr>
          <a:lstStyle/>
          <a:p>
            <a:r>
              <a:rPr lang="cs-CZ" dirty="0"/>
              <a:t>Způsob práce OSVČ, obecně dle pracovněprávních předpisů</a:t>
            </a:r>
          </a:p>
          <a:p>
            <a:pPr lvl="1"/>
            <a:r>
              <a:rPr lang="cs-CZ" dirty="0"/>
              <a:t>OSVČ nemůže pracovat pouze pro jednoho stálého odběratele</a:t>
            </a:r>
          </a:p>
          <a:p>
            <a:pPr lvl="1"/>
            <a:r>
              <a:rPr lang="cs-CZ" dirty="0"/>
              <a:t>OSVČ musí mít své vlastní vybavení, vlastní odpovědnost, odběratel neřídí práci OSVČ, …</a:t>
            </a:r>
          </a:p>
          <a:p>
            <a:pPr lvl="1"/>
            <a:r>
              <a:rPr lang="cs-CZ" dirty="0"/>
              <a:t>Na jednom místě může působit více nezávislých OSVČ</a:t>
            </a:r>
          </a:p>
          <a:p>
            <a:pPr lvl="2"/>
            <a:r>
              <a:rPr lang="cs-CZ" dirty="0"/>
              <a:t>Musí však být skutečně nezávislí</a:t>
            </a:r>
          </a:p>
          <a:p>
            <a:pPr lvl="3"/>
            <a:r>
              <a:rPr lang="cs-CZ" dirty="0"/>
              <a:t>Pracují samostatně na svých dílech</a:t>
            </a:r>
          </a:p>
          <a:p>
            <a:pPr lvl="2"/>
            <a:r>
              <a:rPr lang="cs-CZ" dirty="0"/>
              <a:t>Jiná spolupráce není možná</a:t>
            </a:r>
          </a:p>
          <a:p>
            <a:pPr lvl="1"/>
            <a:endParaRPr lang="cs-CZ" dirty="0"/>
          </a:p>
          <a:p>
            <a:pPr lvl="1"/>
            <a:endParaRPr lang="cs-CZ" dirty="0"/>
          </a:p>
        </p:txBody>
      </p:sp>
    </p:spTree>
    <p:extLst>
      <p:ext uri="{BB962C8B-B14F-4D97-AF65-F5344CB8AC3E}">
        <p14:creationId xmlns:p14="http://schemas.microsoft.com/office/powerpoint/2010/main" val="49350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Na co si dát při poskytování služeb pozor?</a:t>
            </a:r>
            <a:endParaRPr lang="cs-CZ" dirty="0"/>
          </a:p>
        </p:txBody>
      </p:sp>
      <p:sp>
        <p:nvSpPr>
          <p:cNvPr id="3" name="Zástupný symbol pro text 2"/>
          <p:cNvSpPr>
            <a:spLocks noGrp="1"/>
          </p:cNvSpPr>
          <p:nvPr>
            <p:ph type="body" sz="quarter" idx="10"/>
          </p:nvPr>
        </p:nvSpPr>
        <p:spPr>
          <a:xfrm>
            <a:off x="363538" y="912776"/>
            <a:ext cx="8418512" cy="3583023"/>
          </a:xfrm>
        </p:spPr>
        <p:txBody>
          <a:bodyPr>
            <a:normAutofit fontScale="85000" lnSpcReduction="10000"/>
          </a:bodyPr>
          <a:lstStyle/>
          <a:p>
            <a:r>
              <a:rPr lang="cs-CZ" dirty="0"/>
              <a:t>Daň z příjmu – vznikne podnikateli daňová povinnost v hostitelské zemi?</a:t>
            </a:r>
          </a:p>
          <a:p>
            <a:pPr lvl="1"/>
            <a:r>
              <a:rPr lang="cs-CZ" dirty="0"/>
              <a:t>Vždy je nutno postupovat dle smluv o zamezení dvojího zdanění a dle českých daňových předpisů</a:t>
            </a:r>
          </a:p>
          <a:p>
            <a:pPr lvl="2"/>
            <a:r>
              <a:rPr lang="cs-CZ" dirty="0"/>
              <a:t>DE (Vyhláška č. 18/1984 Sb.), AT (31/2007 </a:t>
            </a:r>
            <a:r>
              <a:rPr lang="cs-CZ" dirty="0" err="1"/>
              <a:t>Sb.m.s</a:t>
            </a:r>
            <a:r>
              <a:rPr lang="cs-CZ" dirty="0"/>
              <a:t>.)</a:t>
            </a:r>
          </a:p>
          <a:p>
            <a:pPr lvl="2"/>
            <a:r>
              <a:rPr lang="cs-CZ" dirty="0"/>
              <a:t>Seznam na stránkách </a:t>
            </a:r>
            <a:r>
              <a:rPr lang="cs-CZ" dirty="0">
                <a:hlinkClick r:id="rId2"/>
              </a:rPr>
              <a:t>BusinessInfo.cz</a:t>
            </a:r>
            <a:endParaRPr lang="cs-CZ" dirty="0"/>
          </a:p>
          <a:p>
            <a:pPr lvl="1"/>
            <a:r>
              <a:rPr lang="cs-CZ" dirty="0"/>
              <a:t>Daňový domicil = stát, kde osoba odvádí daně (většinou ve státě bydliště/sídla, příp. kde má osoba středisko svých životních zájmů)</a:t>
            </a:r>
          </a:p>
          <a:p>
            <a:pPr lvl="1"/>
            <a:r>
              <a:rPr lang="cs-CZ" dirty="0"/>
              <a:t>Povinnost odvádět daně v hostitelské zemi vzniká:</a:t>
            </a:r>
          </a:p>
          <a:p>
            <a:pPr lvl="2"/>
            <a:r>
              <a:rPr lang="cs-CZ" dirty="0"/>
              <a:t>Pokud vznikla stálá provozovna (za určitých podmínek i staveniště) </a:t>
            </a:r>
          </a:p>
          <a:p>
            <a:pPr lvl="2"/>
            <a:r>
              <a:rPr lang="cs-CZ" dirty="0"/>
              <a:t>Obvykle i pokud poskytování služby trvá déle než 6 měsíců</a:t>
            </a:r>
          </a:p>
          <a:p>
            <a:pPr lvl="2"/>
            <a:endParaRPr lang="cs-CZ" dirty="0"/>
          </a:p>
        </p:txBody>
      </p:sp>
    </p:spTree>
    <p:extLst>
      <p:ext uri="{BB962C8B-B14F-4D97-AF65-F5344CB8AC3E}">
        <p14:creationId xmlns:p14="http://schemas.microsoft.com/office/powerpoint/2010/main" val="1599677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Na co si dát při poskytování služeb pozor?</a:t>
            </a:r>
            <a:endParaRPr lang="cs-CZ" dirty="0"/>
          </a:p>
        </p:txBody>
      </p:sp>
      <p:sp>
        <p:nvSpPr>
          <p:cNvPr id="3" name="Zástupný symbol pro text 2"/>
          <p:cNvSpPr>
            <a:spLocks noGrp="1"/>
          </p:cNvSpPr>
          <p:nvPr>
            <p:ph type="body" sz="quarter" idx="10"/>
          </p:nvPr>
        </p:nvSpPr>
        <p:spPr>
          <a:xfrm>
            <a:off x="363538" y="912776"/>
            <a:ext cx="8418512" cy="3621123"/>
          </a:xfrm>
        </p:spPr>
        <p:txBody>
          <a:bodyPr>
            <a:normAutofit fontScale="92500" lnSpcReduction="20000"/>
          </a:bodyPr>
          <a:lstStyle/>
          <a:p>
            <a:r>
              <a:rPr lang="cs-CZ" dirty="0"/>
              <a:t>Sociální pojištění </a:t>
            </a:r>
          </a:p>
          <a:p>
            <a:pPr lvl="1"/>
            <a:r>
              <a:rPr lang="cs-CZ" dirty="0"/>
              <a:t>Je nutné si vyžádat formulář A1 (vydává OSSZ) = potvrzení o příslušnosti k právním předpisům sociálního zabezpečení – držitel není povinen odvádět příspěvky do těchto systémů v zahraničí</a:t>
            </a:r>
          </a:p>
          <a:p>
            <a:pPr lvl="2"/>
            <a:r>
              <a:rPr lang="cs-CZ" dirty="0"/>
              <a:t>Podmínky – výkon shodné činnosti min. po dobu 2 měsíců ve státě původu</a:t>
            </a:r>
          </a:p>
          <a:p>
            <a:pPr lvl="2"/>
            <a:r>
              <a:rPr lang="cs-CZ" dirty="0"/>
              <a:t>Platnost – 2 roky, nelze poté už prodloužit (možné zažádat o výjimku u orgánů obou zemí, pokud se jedná o jednu zakázku)</a:t>
            </a:r>
          </a:p>
          <a:p>
            <a:pPr lvl="1"/>
            <a:r>
              <a:rPr lang="cs-CZ" dirty="0"/>
              <a:t>Specifická situace: tzv. souběh činností – jiná pravidla</a:t>
            </a:r>
          </a:p>
          <a:p>
            <a:pPr lvl="1"/>
            <a:r>
              <a:rPr lang="cs-CZ" dirty="0">
                <a:hlinkClick r:id="rId2"/>
              </a:rPr>
              <a:t>Seznam formulářů na stránkách </a:t>
            </a:r>
            <a:r>
              <a:rPr lang="cs-CZ" dirty="0" err="1">
                <a:hlinkClick r:id="rId2"/>
              </a:rPr>
              <a:t>Your</a:t>
            </a:r>
            <a:r>
              <a:rPr lang="cs-CZ" dirty="0">
                <a:hlinkClick r:id="rId2"/>
              </a:rPr>
              <a:t> </a:t>
            </a:r>
            <a:r>
              <a:rPr lang="cs-CZ" dirty="0" err="1">
                <a:hlinkClick r:id="rId2"/>
              </a:rPr>
              <a:t>Europe</a:t>
            </a:r>
            <a:endParaRPr lang="cs-CZ" dirty="0"/>
          </a:p>
        </p:txBody>
      </p:sp>
    </p:spTree>
    <p:extLst>
      <p:ext uri="{BB962C8B-B14F-4D97-AF65-F5344CB8AC3E}">
        <p14:creationId xmlns:p14="http://schemas.microsoft.com/office/powerpoint/2010/main" val="237248767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a:t>Integrovaná služba pro podnikatele</a:t>
            </a:r>
            <a:endParaRPr lang="cs-CZ" dirty="0"/>
          </a:p>
        </p:txBody>
      </p:sp>
      <p:sp>
        <p:nvSpPr>
          <p:cNvPr id="5" name="Zástupný symbol pro text 4"/>
          <p:cNvSpPr>
            <a:spLocks noGrp="1"/>
          </p:cNvSpPr>
          <p:nvPr>
            <p:ph type="body" sz="quarter" idx="10"/>
          </p:nvPr>
        </p:nvSpPr>
        <p:spPr>
          <a:xfrm>
            <a:off x="363538" y="912776"/>
            <a:ext cx="8418512" cy="3583023"/>
          </a:xfrm>
        </p:spPr>
        <p:txBody>
          <a:bodyPr>
            <a:normAutofit fontScale="92500" lnSpcReduction="10000"/>
          </a:bodyPr>
          <a:lstStyle/>
          <a:p>
            <a:r>
              <a:rPr lang="cs-CZ" dirty="0"/>
              <a:t>Integrovaná služba pro občany a podnikatele je umístěna na MPO</a:t>
            </a:r>
          </a:p>
          <a:p>
            <a:pPr lvl="1"/>
            <a:r>
              <a:rPr lang="cs-CZ" dirty="0"/>
              <a:t>Poskytuje informace a asistenci občanům a podnikatelům na vnitřním trhu EU</a:t>
            </a:r>
          </a:p>
          <a:p>
            <a:pPr lvl="1"/>
            <a:r>
              <a:rPr lang="cs-CZ" dirty="0"/>
              <a:t>Je odborná a bezplatná</a:t>
            </a:r>
          </a:p>
          <a:p>
            <a:pPr lvl="1"/>
            <a:r>
              <a:rPr lang="cs-CZ" dirty="0"/>
              <a:t>Elektronicky i fyzicky dostupná</a:t>
            </a:r>
          </a:p>
          <a:p>
            <a:r>
              <a:rPr lang="cs-CZ" dirty="0"/>
              <a:t>Služba zahrnuje </a:t>
            </a:r>
          </a:p>
          <a:p>
            <a:pPr lvl="1"/>
            <a:r>
              <a:rPr lang="cs-CZ" dirty="0"/>
              <a:t>Jednotná kontaktní místa (JKM) </a:t>
            </a:r>
          </a:p>
          <a:p>
            <a:pPr lvl="1"/>
            <a:r>
              <a:rPr lang="cs-CZ" dirty="0"/>
              <a:t>Kontaktní místa pro výrobky (</a:t>
            </a:r>
            <a:r>
              <a:rPr lang="cs-CZ" dirty="0" err="1"/>
              <a:t>ProCoP</a:t>
            </a:r>
            <a:r>
              <a:rPr lang="cs-CZ" dirty="0"/>
              <a:t>) a pro stavební výrobky (CPR)</a:t>
            </a:r>
          </a:p>
          <a:p>
            <a:pPr lvl="1"/>
            <a:r>
              <a:rPr lang="cs-CZ" dirty="0"/>
              <a:t>SOLVIT</a:t>
            </a:r>
          </a:p>
        </p:txBody>
      </p:sp>
    </p:spTree>
    <p:extLst>
      <p:ext uri="{BB962C8B-B14F-4D97-AF65-F5344CB8AC3E}">
        <p14:creationId xmlns:p14="http://schemas.microsoft.com/office/powerpoint/2010/main" val="134572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Jednotné kontaktní místo (JKM)</a:t>
            </a:r>
          </a:p>
        </p:txBody>
      </p:sp>
      <p:sp>
        <p:nvSpPr>
          <p:cNvPr id="4" name="Zástupný symbol pro text 3"/>
          <p:cNvSpPr>
            <a:spLocks noGrp="1"/>
          </p:cNvSpPr>
          <p:nvPr>
            <p:ph type="body" sz="quarter" idx="10"/>
          </p:nvPr>
        </p:nvSpPr>
        <p:spPr>
          <a:xfrm>
            <a:off x="363538" y="912776"/>
            <a:ext cx="8418512" cy="3583023"/>
          </a:xfrm>
        </p:spPr>
        <p:txBody>
          <a:bodyPr>
            <a:normAutofit fontScale="92500" lnSpcReduction="20000"/>
          </a:bodyPr>
          <a:lstStyle/>
          <a:p>
            <a:pPr algn="just"/>
            <a:r>
              <a:rPr lang="cs-CZ" dirty="0"/>
              <a:t>Na JKM se bezplatně může obrátit jakýkoli občan či podnikatel, který se rozhodne poskytovat služby v ČR i zahraničí.</a:t>
            </a:r>
          </a:p>
          <a:p>
            <a:pPr algn="just"/>
            <a:r>
              <a:rPr lang="cs-CZ" dirty="0"/>
              <a:t>JKM jsou mu schopna poskytnout relevantní informace nezbytné pro získání oprávnění, zejména náležitosti žádosti a kontaktní údaje správních orgánů. </a:t>
            </a:r>
          </a:p>
          <a:p>
            <a:pPr algn="just"/>
            <a:r>
              <a:rPr lang="cs-CZ" dirty="0"/>
              <a:t>JKM mají fyzické zastoupení v každém kraji ČR. V Praze existují 2 z důvodu velké vytíženosti. </a:t>
            </a:r>
          </a:p>
          <a:p>
            <a:pPr lvl="1" algn="just"/>
            <a:r>
              <a:rPr lang="cs-CZ" dirty="0"/>
              <a:t>Celkem je v ČR 15 JKM.</a:t>
            </a:r>
          </a:p>
          <a:p>
            <a:pPr algn="just"/>
            <a:endParaRPr lang="cs-CZ" dirty="0"/>
          </a:p>
          <a:p>
            <a:pPr algn="just"/>
            <a:r>
              <a:rPr lang="cs-CZ" b="1" dirty="0"/>
              <a:t>V roce 2022 JKM zodpověděla 3 012 dotazů</a:t>
            </a:r>
            <a:r>
              <a:rPr lang="cs-CZ" dirty="0"/>
              <a:t>.</a:t>
            </a:r>
          </a:p>
        </p:txBody>
      </p:sp>
    </p:spTree>
    <p:extLst>
      <p:ext uri="{BB962C8B-B14F-4D97-AF65-F5344CB8AC3E}">
        <p14:creationId xmlns:p14="http://schemas.microsoft.com/office/powerpoint/2010/main" val="3271666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a:t>Kontaktní místo pro výrobky (ProCoP; PCP)</a:t>
            </a:r>
            <a:endParaRPr lang="cs-CZ" dirty="0"/>
          </a:p>
        </p:txBody>
      </p:sp>
      <p:sp>
        <p:nvSpPr>
          <p:cNvPr id="4" name="Zástupný symbol pro text 3"/>
          <p:cNvSpPr>
            <a:spLocks noGrp="1"/>
          </p:cNvSpPr>
          <p:nvPr>
            <p:ph type="body" sz="quarter" idx="10"/>
          </p:nvPr>
        </p:nvSpPr>
        <p:spPr>
          <a:xfrm>
            <a:off x="363538" y="912776"/>
            <a:ext cx="8418512" cy="3583023"/>
          </a:xfrm>
        </p:spPr>
        <p:txBody>
          <a:bodyPr>
            <a:normAutofit fontScale="77500" lnSpcReduction="20000"/>
          </a:bodyPr>
          <a:lstStyle/>
          <a:p>
            <a:r>
              <a:rPr lang="cs-CZ" dirty="0"/>
              <a:t>Poskytuje obecné informace o požadavcích na výrobky, které jsou uváděny na vnitřní trh Evropské unie.</a:t>
            </a:r>
          </a:p>
          <a:p>
            <a:pPr lvl="1"/>
            <a:r>
              <a:rPr lang="cs-CZ" dirty="0"/>
              <a:t>Pro výrobky harmonizované i neharmonizované</a:t>
            </a:r>
          </a:p>
          <a:p>
            <a:r>
              <a:rPr lang="cs-CZ" dirty="0" err="1"/>
              <a:t>ProCoP</a:t>
            </a:r>
            <a:r>
              <a:rPr lang="cs-CZ" dirty="0"/>
              <a:t> poskytuje informace o</a:t>
            </a:r>
          </a:p>
          <a:p>
            <a:pPr lvl="1"/>
            <a:r>
              <a:rPr lang="cs-CZ" dirty="0"/>
              <a:t>technických předpisech</a:t>
            </a:r>
          </a:p>
          <a:p>
            <a:pPr lvl="1"/>
            <a:r>
              <a:rPr lang="cs-CZ" dirty="0"/>
              <a:t>požadavcích na výrobky</a:t>
            </a:r>
          </a:p>
          <a:p>
            <a:pPr lvl="1"/>
            <a:r>
              <a:rPr lang="cs-CZ" dirty="0"/>
              <a:t>obecných pravidlech volného pohybu zboží</a:t>
            </a:r>
          </a:p>
          <a:p>
            <a:pPr lvl="1"/>
            <a:r>
              <a:rPr lang="cs-CZ" dirty="0"/>
              <a:t>uplatňování nařízení o vzájemném uznávání</a:t>
            </a:r>
          </a:p>
          <a:p>
            <a:pPr lvl="1"/>
            <a:r>
              <a:rPr lang="cs-CZ" dirty="0"/>
              <a:t>opravných prostředcích proti správním rozhodnutím</a:t>
            </a:r>
          </a:p>
          <a:p>
            <a:endParaRPr lang="cs-CZ" dirty="0"/>
          </a:p>
          <a:p>
            <a:r>
              <a:rPr lang="cs-CZ" dirty="0"/>
              <a:t>V roce 2022 </a:t>
            </a:r>
            <a:r>
              <a:rPr lang="cs-CZ" dirty="0" err="1"/>
              <a:t>ProCoP</a:t>
            </a:r>
            <a:r>
              <a:rPr lang="cs-CZ" dirty="0"/>
              <a:t> a CPR zodpověděly 156 dotazů</a:t>
            </a:r>
          </a:p>
        </p:txBody>
      </p:sp>
    </p:spTree>
    <p:extLst>
      <p:ext uri="{BB962C8B-B14F-4D97-AF65-F5344CB8AC3E}">
        <p14:creationId xmlns:p14="http://schemas.microsoft.com/office/powerpoint/2010/main" val="97418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Odkazy</a:t>
            </a:r>
          </a:p>
        </p:txBody>
      </p:sp>
      <p:sp>
        <p:nvSpPr>
          <p:cNvPr id="3" name="Zástupný symbol pro text 2"/>
          <p:cNvSpPr>
            <a:spLocks noGrp="1"/>
          </p:cNvSpPr>
          <p:nvPr>
            <p:ph type="body" sz="quarter" idx="10"/>
          </p:nvPr>
        </p:nvSpPr>
        <p:spPr>
          <a:xfrm>
            <a:off x="363538" y="912776"/>
            <a:ext cx="8418512" cy="3570323"/>
          </a:xfrm>
        </p:spPr>
        <p:txBody>
          <a:bodyPr numCol="2">
            <a:normAutofit/>
          </a:bodyPr>
          <a:lstStyle/>
          <a:p>
            <a:r>
              <a:rPr lang="cs-CZ" sz="2200" dirty="0"/>
              <a:t>Jednotná kontaktní místa</a:t>
            </a:r>
          </a:p>
          <a:p>
            <a:pPr lvl="1"/>
            <a:r>
              <a:rPr lang="cs-CZ" sz="2200" dirty="0">
                <a:hlinkClick r:id="rId2"/>
              </a:rPr>
              <a:t>ČR</a:t>
            </a:r>
            <a:r>
              <a:rPr lang="cs-CZ" sz="2200" dirty="0"/>
              <a:t> | </a:t>
            </a:r>
            <a:r>
              <a:rPr lang="cs-CZ" sz="2200" dirty="0">
                <a:hlinkClick r:id="rId3"/>
              </a:rPr>
              <a:t>EU</a:t>
            </a:r>
            <a:endParaRPr lang="cs-CZ" sz="2200" dirty="0"/>
          </a:p>
          <a:p>
            <a:pPr lvl="1"/>
            <a:r>
              <a:rPr lang="cs-CZ" sz="2200" dirty="0">
                <a:hlinkClick r:id="rId4"/>
              </a:rPr>
              <a:t>BusinessInfo.cz</a:t>
            </a:r>
            <a:endParaRPr lang="cs-CZ" sz="2200" dirty="0"/>
          </a:p>
          <a:p>
            <a:endParaRPr lang="cs-CZ" sz="2200" dirty="0"/>
          </a:p>
          <a:p>
            <a:r>
              <a:rPr lang="cs-CZ" sz="2200" dirty="0"/>
              <a:t>Kontaktní místo pro výrobky</a:t>
            </a:r>
          </a:p>
          <a:p>
            <a:pPr lvl="1"/>
            <a:r>
              <a:rPr lang="cs-CZ" sz="2200" dirty="0">
                <a:hlinkClick r:id="rId5"/>
              </a:rPr>
              <a:t>ČR</a:t>
            </a:r>
            <a:r>
              <a:rPr lang="cs-CZ" sz="2200" dirty="0"/>
              <a:t> | </a:t>
            </a:r>
            <a:r>
              <a:rPr lang="cs-CZ" sz="2200" dirty="0">
                <a:hlinkClick r:id="rId6"/>
              </a:rPr>
              <a:t>EU</a:t>
            </a:r>
            <a:endParaRPr lang="cs-CZ" sz="2200" dirty="0"/>
          </a:p>
          <a:p>
            <a:pPr lvl="1"/>
            <a:r>
              <a:rPr lang="cs-CZ" sz="2200" dirty="0"/>
              <a:t>procop@mpo.cz</a:t>
            </a:r>
          </a:p>
          <a:p>
            <a:pPr lvl="1"/>
            <a:r>
              <a:rPr lang="cs-CZ" sz="2200" dirty="0"/>
              <a:t>224 221 701</a:t>
            </a:r>
          </a:p>
          <a:p>
            <a:r>
              <a:rPr lang="cs-CZ" sz="2200" dirty="0"/>
              <a:t>Kontaktní místo pro stavební výrobky</a:t>
            </a:r>
          </a:p>
          <a:p>
            <a:pPr lvl="1"/>
            <a:r>
              <a:rPr lang="cs-CZ" sz="2200" dirty="0">
                <a:hlinkClick r:id="rId7"/>
              </a:rPr>
              <a:t>ČR</a:t>
            </a:r>
            <a:r>
              <a:rPr lang="cs-CZ" sz="2200" dirty="0"/>
              <a:t> | </a:t>
            </a:r>
            <a:r>
              <a:rPr lang="cs-CZ" sz="2200" dirty="0">
                <a:hlinkClick r:id="rId8"/>
              </a:rPr>
              <a:t>EU</a:t>
            </a:r>
            <a:endParaRPr lang="cs-CZ" sz="2200" dirty="0"/>
          </a:p>
          <a:p>
            <a:pPr lvl="1"/>
            <a:r>
              <a:rPr lang="cs-CZ" sz="2200" dirty="0">
                <a:hlinkClick r:id="rId9"/>
              </a:rPr>
              <a:t>cpr@mpo.cz</a:t>
            </a:r>
            <a:endParaRPr lang="cs-CZ" sz="2200" dirty="0"/>
          </a:p>
          <a:p>
            <a:pPr marL="270272" lvl="1" indent="0">
              <a:buNone/>
            </a:pPr>
            <a:endParaRPr lang="cs-CZ" dirty="0"/>
          </a:p>
        </p:txBody>
      </p:sp>
    </p:spTree>
    <p:extLst>
      <p:ext uri="{BB962C8B-B14F-4D97-AF65-F5344CB8AC3E}">
        <p14:creationId xmlns:p14="http://schemas.microsoft.com/office/powerpoint/2010/main" val="65833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SOLVIT</a:t>
            </a:r>
            <a:endParaRPr lang="cs-CZ" dirty="0"/>
          </a:p>
        </p:txBody>
      </p:sp>
      <p:sp>
        <p:nvSpPr>
          <p:cNvPr id="3" name="Zástupný symbol pro text 2"/>
          <p:cNvSpPr>
            <a:spLocks noGrp="1"/>
          </p:cNvSpPr>
          <p:nvPr>
            <p:ph type="body" sz="quarter" idx="10"/>
          </p:nvPr>
        </p:nvSpPr>
        <p:spPr>
          <a:xfrm>
            <a:off x="363538" y="912776"/>
            <a:ext cx="8418512" cy="3494123"/>
          </a:xfrm>
        </p:spPr>
        <p:txBody>
          <a:bodyPr/>
          <a:lstStyle/>
          <a:p>
            <a:r>
              <a:rPr lang="cs-CZ" dirty="0"/>
              <a:t>SOLVIT je evropská síť, působící v 31 zemích</a:t>
            </a:r>
          </a:p>
          <a:p>
            <a:r>
              <a:rPr lang="cs-CZ" dirty="0"/>
              <a:t>ČR je součástí od roku 2004</a:t>
            </a:r>
          </a:p>
          <a:p>
            <a:pPr lvl="1"/>
            <a:r>
              <a:rPr lang="cs-CZ" dirty="0"/>
              <a:t>V roce 2022 řešil 108 podnětů</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626" y="1624200"/>
            <a:ext cx="2782699" cy="2782699"/>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3271" y="354013"/>
            <a:ext cx="2418779" cy="906067"/>
          </a:xfrm>
          <a:prstGeom prst="rect">
            <a:avLst/>
          </a:prstGeom>
        </p:spPr>
      </p:pic>
    </p:spTree>
    <p:extLst>
      <p:ext uri="{BB962C8B-B14F-4D97-AF65-F5344CB8AC3E}">
        <p14:creationId xmlns:p14="http://schemas.microsoft.com/office/powerpoint/2010/main" val="2363054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SOLVIT kontaktovat?</a:t>
            </a:r>
          </a:p>
        </p:txBody>
      </p:sp>
      <p:sp>
        <p:nvSpPr>
          <p:cNvPr id="3" name="Zástupný symbol pro text 2"/>
          <p:cNvSpPr>
            <a:spLocks noGrp="1"/>
          </p:cNvSpPr>
          <p:nvPr>
            <p:ph type="body" sz="quarter" idx="10"/>
          </p:nvPr>
        </p:nvSpPr>
        <p:spPr/>
        <p:txBody>
          <a:bodyPr/>
          <a:lstStyle/>
          <a:p>
            <a:r>
              <a:rPr lang="cs-CZ" dirty="0"/>
              <a:t>Online formulář SOLVIT: 	</a:t>
            </a:r>
            <a:r>
              <a:rPr lang="cs-CZ" b="1" dirty="0">
                <a:solidFill>
                  <a:srgbClr val="13B5F4"/>
                </a:solidFill>
                <a:hlinkClick r:id="rId2"/>
              </a:rPr>
              <a:t>ec.europa.eu/</a:t>
            </a:r>
            <a:r>
              <a:rPr lang="cs-CZ" b="1" dirty="0" err="1">
                <a:solidFill>
                  <a:srgbClr val="13B5F4"/>
                </a:solidFill>
                <a:hlinkClick r:id="rId2"/>
              </a:rPr>
              <a:t>solvit</a:t>
            </a:r>
            <a:endParaRPr lang="cs-CZ" b="1" dirty="0">
              <a:solidFill>
                <a:srgbClr val="13B5F4"/>
              </a:solidFill>
            </a:endParaRPr>
          </a:p>
          <a:p>
            <a:r>
              <a:rPr lang="cs-CZ" dirty="0"/>
              <a:t>Telefonní linka SOLVIT:	</a:t>
            </a:r>
            <a:r>
              <a:rPr lang="cs-CZ" b="1" dirty="0">
                <a:solidFill>
                  <a:srgbClr val="13B5F4"/>
                </a:solidFill>
              </a:rPr>
              <a:t>+ 420 224 221 701</a:t>
            </a:r>
          </a:p>
          <a:p>
            <a:r>
              <a:rPr lang="cs-CZ" dirty="0"/>
              <a:t>Email SOLVIT:		</a:t>
            </a:r>
            <a:r>
              <a:rPr lang="cs-CZ" b="1" dirty="0">
                <a:solidFill>
                  <a:srgbClr val="13B5F4"/>
                </a:solidFill>
              </a:rPr>
              <a:t>solvit@mpo.cz</a:t>
            </a:r>
          </a:p>
          <a:p>
            <a:endParaRPr lang="cs-CZ" dirty="0"/>
          </a:p>
          <a:p>
            <a:r>
              <a:rPr lang="cs-CZ" dirty="0"/>
              <a:t>Stížnost podává </a:t>
            </a:r>
            <a:r>
              <a:rPr lang="cs-CZ" b="1" dirty="0"/>
              <a:t>samotný</a:t>
            </a:r>
            <a:r>
              <a:rPr lang="cs-CZ" dirty="0"/>
              <a:t> klient</a:t>
            </a:r>
          </a:p>
        </p:txBody>
      </p:sp>
    </p:spTree>
    <p:extLst>
      <p:ext uri="{BB962C8B-B14F-4D97-AF65-F5344CB8AC3E}">
        <p14:creationId xmlns:p14="http://schemas.microsoft.com/office/powerpoint/2010/main" val="3130047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Jednotná digitální brána </a:t>
            </a:r>
            <a:endParaRPr lang="en-US" dirty="0"/>
          </a:p>
        </p:txBody>
      </p:sp>
      <p:sp>
        <p:nvSpPr>
          <p:cNvPr id="3" name="Zástupný symbol pro text 2"/>
          <p:cNvSpPr>
            <a:spLocks noGrp="1"/>
          </p:cNvSpPr>
          <p:nvPr>
            <p:ph type="body" sz="quarter" idx="10"/>
          </p:nvPr>
        </p:nvSpPr>
        <p:spPr>
          <a:xfrm>
            <a:off x="363538" y="912776"/>
            <a:ext cx="8418512" cy="3557623"/>
          </a:xfrm>
        </p:spPr>
        <p:txBody>
          <a:bodyPr>
            <a:normAutofit lnSpcReduction="10000"/>
          </a:bodyPr>
          <a:lstStyle/>
          <a:p>
            <a:r>
              <a:rPr lang="cs-CZ" i="1" dirty="0"/>
              <a:t>Nařízení EU, kterým se zřizuje jednotná digitální brána pro poskytování informací, postupů, asistenčních služeb a služeb pro řešení problémů a kterým se mění nařízení (EU) č. 1024/2012</a:t>
            </a:r>
          </a:p>
          <a:p>
            <a:r>
              <a:rPr lang="cs-CZ" dirty="0"/>
              <a:t>Nařízení stanovuje pravidla pro:</a:t>
            </a:r>
            <a:endParaRPr lang="en-US" dirty="0"/>
          </a:p>
          <a:p>
            <a:pPr lvl="1"/>
            <a:r>
              <a:rPr lang="cs-CZ" dirty="0"/>
              <a:t>Kvalitu informací, procedur a asistenčních služeb</a:t>
            </a:r>
            <a:endParaRPr lang="en-US" dirty="0"/>
          </a:p>
          <a:p>
            <a:pPr lvl="1"/>
            <a:r>
              <a:rPr lang="cs-CZ" dirty="0"/>
              <a:t>Dostupnost informací, procedur a asistenčních služeb</a:t>
            </a:r>
            <a:endParaRPr lang="en-US" dirty="0"/>
          </a:p>
          <a:p>
            <a:pPr lvl="1"/>
            <a:r>
              <a:rPr lang="cs-CZ" dirty="0"/>
              <a:t>Implementaci tzv.</a:t>
            </a:r>
            <a:r>
              <a:rPr lang="en-US" dirty="0"/>
              <a:t> once-only </a:t>
            </a:r>
            <a:r>
              <a:rPr lang="en-US" dirty="0" err="1"/>
              <a:t>princip</a:t>
            </a:r>
            <a:r>
              <a:rPr lang="cs-CZ" dirty="0"/>
              <a:t>u</a:t>
            </a:r>
          </a:p>
          <a:p>
            <a:r>
              <a:rPr lang="cs-CZ" dirty="0"/>
              <a:t>Bude plně účinné od 12. 12. 2023</a:t>
            </a:r>
            <a:endParaRPr lang="en-US" dirty="0"/>
          </a:p>
          <a:p>
            <a:pPr lvl="1"/>
            <a:endParaRPr lang="en-US" dirty="0"/>
          </a:p>
        </p:txBody>
      </p:sp>
    </p:spTree>
    <p:extLst>
      <p:ext uri="{BB962C8B-B14F-4D97-AF65-F5344CB8AC3E}">
        <p14:creationId xmlns:p14="http://schemas.microsoft.com/office/powerpoint/2010/main" val="275350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Obsah</a:t>
            </a:r>
            <a:endParaRPr lang="cs-CZ" dirty="0"/>
          </a:p>
        </p:txBody>
      </p:sp>
      <p:sp>
        <p:nvSpPr>
          <p:cNvPr id="3" name="Zástupný symbol pro text 2"/>
          <p:cNvSpPr>
            <a:spLocks noGrp="1"/>
          </p:cNvSpPr>
          <p:nvPr>
            <p:ph type="body" sz="quarter" idx="10"/>
          </p:nvPr>
        </p:nvSpPr>
        <p:spPr>
          <a:xfrm>
            <a:off x="363538" y="912776"/>
            <a:ext cx="8418512" cy="3587377"/>
          </a:xfrm>
        </p:spPr>
        <p:txBody>
          <a:bodyPr>
            <a:normAutofit fontScale="92500"/>
          </a:bodyPr>
          <a:lstStyle/>
          <a:p>
            <a:r>
              <a:rPr lang="cs-CZ" dirty="0"/>
              <a:t>Praktické informace k poskytování služeb</a:t>
            </a:r>
          </a:p>
          <a:p>
            <a:r>
              <a:rPr lang="cs-CZ" dirty="0"/>
              <a:t>Pomoc MPO v praxi (JKM, Kontaktní místo pro výrobky, SOLVIT, SDG)</a:t>
            </a:r>
          </a:p>
          <a:p>
            <a:r>
              <a:rPr lang="cs-CZ" dirty="0"/>
              <a:t>Aktuální iniciativy na vnitřním trhu</a:t>
            </a:r>
          </a:p>
          <a:p>
            <a:pPr lvl="1"/>
            <a:r>
              <a:rPr lang="cs-CZ" dirty="0"/>
              <a:t>SMET</a:t>
            </a:r>
          </a:p>
          <a:p>
            <a:pPr lvl="1"/>
            <a:r>
              <a:rPr lang="cs-CZ" dirty="0"/>
              <a:t>E-deklarace</a:t>
            </a:r>
          </a:p>
          <a:p>
            <a:pPr lvl="1"/>
            <a:r>
              <a:rPr lang="cs-CZ" dirty="0"/>
              <a:t>SMEI</a:t>
            </a:r>
          </a:p>
          <a:p>
            <a:pPr lvl="1"/>
            <a:r>
              <a:rPr lang="cs-CZ" dirty="0"/>
              <a:t>Ekodesign</a:t>
            </a:r>
          </a:p>
          <a:p>
            <a:pPr lvl="1"/>
            <a:r>
              <a:rPr lang="cs-CZ" dirty="0"/>
              <a:t>Net </a:t>
            </a:r>
            <a:r>
              <a:rPr lang="cs-CZ" dirty="0" err="1"/>
              <a:t>Zero</a:t>
            </a:r>
            <a:r>
              <a:rPr lang="cs-CZ" dirty="0"/>
              <a:t> </a:t>
            </a:r>
            <a:r>
              <a:rPr lang="cs-CZ" dirty="0" err="1"/>
              <a:t>Industry</a:t>
            </a:r>
            <a:r>
              <a:rPr lang="cs-CZ" dirty="0"/>
              <a:t> </a:t>
            </a:r>
            <a:r>
              <a:rPr lang="cs-CZ" dirty="0" err="1"/>
              <a:t>Act</a:t>
            </a:r>
            <a:endParaRPr lang="cs-CZ" dirty="0"/>
          </a:p>
          <a:p>
            <a:endParaRPr lang="cs-CZ" dirty="0"/>
          </a:p>
        </p:txBody>
      </p:sp>
    </p:spTree>
    <p:extLst>
      <p:ext uri="{BB962C8B-B14F-4D97-AF65-F5344CB8AC3E}">
        <p14:creationId xmlns:p14="http://schemas.microsoft.com/office/powerpoint/2010/main" val="3961457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Jednotná digitální brána| Informace</a:t>
            </a:r>
            <a:endParaRPr lang="cs-CZ" dirty="0"/>
          </a:p>
        </p:txBody>
      </p:sp>
      <p:sp>
        <p:nvSpPr>
          <p:cNvPr id="3" name="Zástupný symbol pro text 2"/>
          <p:cNvSpPr>
            <a:spLocks noGrp="1"/>
          </p:cNvSpPr>
          <p:nvPr>
            <p:ph type="body" sz="quarter" idx="10"/>
          </p:nvPr>
        </p:nvSpPr>
        <p:spPr>
          <a:xfrm>
            <a:off x="363538" y="912776"/>
            <a:ext cx="8418512" cy="3583023"/>
          </a:xfrm>
        </p:spPr>
        <p:txBody>
          <a:bodyPr>
            <a:normAutofit fontScale="92500" lnSpcReduction="10000"/>
          </a:bodyPr>
          <a:lstStyle/>
          <a:p>
            <a:r>
              <a:rPr lang="cs-CZ" dirty="0"/>
              <a:t>Nařízení obsahuje seznam informací, které členský stát musí povinně zveřejnit, a to jak v národním jazyce, tak i v angličtině</a:t>
            </a:r>
            <a:endParaRPr lang="en-US" dirty="0"/>
          </a:p>
          <a:p>
            <a:r>
              <a:rPr lang="cs-CZ" dirty="0"/>
              <a:t>Informace pro občany i podnikatele</a:t>
            </a:r>
          </a:p>
          <a:p>
            <a:pPr lvl="1"/>
            <a:r>
              <a:rPr lang="cs-CZ" dirty="0"/>
              <a:t>Občané</a:t>
            </a:r>
          </a:p>
          <a:p>
            <a:pPr lvl="2"/>
            <a:r>
              <a:rPr lang="cs-CZ" dirty="0"/>
              <a:t>Cestování, práce registrace vozidel, pobyt, vzdělávání, lékařská péče, občanská práva</a:t>
            </a:r>
          </a:p>
          <a:p>
            <a:pPr lvl="1"/>
            <a:r>
              <a:rPr lang="cs-CZ" dirty="0"/>
              <a:t>Podnikatelé</a:t>
            </a:r>
          </a:p>
          <a:p>
            <a:pPr lvl="2"/>
            <a:r>
              <a:rPr lang="cs-CZ" dirty="0"/>
              <a:t>Zahájení, provoz a ukončení aktivit, zaměstnanci, daně, zboží, služby, financování</a:t>
            </a:r>
            <a:endParaRPr lang="en-US" dirty="0"/>
          </a:p>
        </p:txBody>
      </p:sp>
    </p:spTree>
    <p:extLst>
      <p:ext uri="{BB962C8B-B14F-4D97-AF65-F5344CB8AC3E}">
        <p14:creationId xmlns:p14="http://schemas.microsoft.com/office/powerpoint/2010/main" val="1028936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Jednotná digitální brána</a:t>
            </a:r>
            <a:r>
              <a:rPr lang="en-US"/>
              <a:t>| Procedur</a:t>
            </a:r>
            <a:r>
              <a:rPr lang="cs-CZ"/>
              <a:t>y</a:t>
            </a:r>
            <a:endParaRPr lang="en-US" dirty="0"/>
          </a:p>
        </p:txBody>
      </p:sp>
      <p:sp>
        <p:nvSpPr>
          <p:cNvPr id="3" name="Zástupný symbol pro text 2"/>
          <p:cNvSpPr>
            <a:spLocks noGrp="1"/>
          </p:cNvSpPr>
          <p:nvPr>
            <p:ph type="body" sz="quarter" idx="10"/>
          </p:nvPr>
        </p:nvSpPr>
        <p:spPr>
          <a:xfrm>
            <a:off x="363538" y="912776"/>
            <a:ext cx="8418512" cy="3583023"/>
          </a:xfrm>
        </p:spPr>
        <p:txBody>
          <a:bodyPr>
            <a:normAutofit lnSpcReduction="10000"/>
          </a:bodyPr>
          <a:lstStyle/>
          <a:p>
            <a:r>
              <a:rPr lang="cs-CZ" dirty="0"/>
              <a:t>Nařízení obsahuje seznam procedur, které členský stát musí povinně zřídit a nabídnout elektronicky</a:t>
            </a:r>
          </a:p>
          <a:p>
            <a:r>
              <a:rPr lang="cs-CZ" dirty="0"/>
              <a:t>Procedury jsou určeny pro občany i podnikatele a pokrývají různé životní situace</a:t>
            </a:r>
          </a:p>
          <a:p>
            <a:pPr lvl="1"/>
            <a:r>
              <a:rPr lang="cs-CZ" dirty="0"/>
              <a:t>Občané</a:t>
            </a:r>
          </a:p>
          <a:p>
            <a:pPr lvl="2"/>
            <a:r>
              <a:rPr lang="cs-CZ" dirty="0"/>
              <a:t>Rodný list, pobyt, studium, práce, doprava, penze</a:t>
            </a:r>
          </a:p>
          <a:p>
            <a:pPr lvl="1"/>
            <a:r>
              <a:rPr lang="cs-CZ" dirty="0"/>
              <a:t>Podnikatelé</a:t>
            </a:r>
          </a:p>
          <a:p>
            <a:pPr lvl="2"/>
            <a:r>
              <a:rPr lang="cs-CZ" dirty="0"/>
              <a:t>Zahájení, provoz a ukončení aktivit, zaměstnanci, daně</a:t>
            </a:r>
            <a:endParaRPr lang="en-US" dirty="0"/>
          </a:p>
          <a:p>
            <a:endParaRPr lang="cs-CZ" dirty="0"/>
          </a:p>
        </p:txBody>
      </p:sp>
    </p:spTree>
    <p:extLst>
      <p:ext uri="{BB962C8B-B14F-4D97-AF65-F5344CB8AC3E}">
        <p14:creationId xmlns:p14="http://schemas.microsoft.com/office/powerpoint/2010/main" val="2896538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B6769F-34A0-472C-81A7-F2035ACC4C48}"/>
              </a:ext>
            </a:extLst>
          </p:cNvPr>
          <p:cNvSpPr>
            <a:spLocks noGrp="1"/>
          </p:cNvSpPr>
          <p:nvPr>
            <p:ph type="title"/>
          </p:nvPr>
        </p:nvSpPr>
        <p:spPr>
          <a:xfrm>
            <a:off x="363538" y="354012"/>
            <a:ext cx="8418512" cy="1093788"/>
          </a:xfrm>
        </p:spPr>
        <p:txBody>
          <a:bodyPr/>
          <a:lstStyle/>
          <a:p>
            <a:r>
              <a:rPr lang="cs-CZ" dirty="0"/>
              <a:t>Pracovní skupina pro prosazování pravidel vnitřního trhu (SMET)</a:t>
            </a:r>
          </a:p>
        </p:txBody>
      </p:sp>
      <p:sp>
        <p:nvSpPr>
          <p:cNvPr id="3" name="Zástupný symbol pro text 2">
            <a:extLst>
              <a:ext uri="{FF2B5EF4-FFF2-40B4-BE49-F238E27FC236}">
                <a16:creationId xmlns:a16="http://schemas.microsoft.com/office/drawing/2014/main" id="{23DF7B24-2290-4C2A-B55E-FFA4DDA377D8}"/>
              </a:ext>
            </a:extLst>
          </p:cNvPr>
          <p:cNvSpPr>
            <a:spLocks noGrp="1"/>
          </p:cNvSpPr>
          <p:nvPr>
            <p:ph type="body" sz="quarter" idx="10"/>
          </p:nvPr>
        </p:nvSpPr>
        <p:spPr>
          <a:xfrm>
            <a:off x="363538" y="1143001"/>
            <a:ext cx="8418512" cy="3352800"/>
          </a:xfrm>
        </p:spPr>
        <p:txBody>
          <a:bodyPr>
            <a:normAutofit fontScale="85000" lnSpcReduction="20000"/>
          </a:bodyPr>
          <a:lstStyle/>
          <a:p>
            <a:r>
              <a:rPr lang="cs-CZ" sz="2600" dirty="0"/>
              <a:t>Ustavena v dubnu 2020</a:t>
            </a:r>
          </a:p>
          <a:p>
            <a:r>
              <a:rPr lang="cs-CZ" sz="2600" dirty="0"/>
              <a:t>Spolupráce členských států a Komise</a:t>
            </a:r>
          </a:p>
          <a:p>
            <a:r>
              <a:rPr lang="cs-CZ" sz="2600" dirty="0"/>
              <a:t>Odstraňování konkrétních překážek vnitřního trhu v pilotních projektech:</a:t>
            </a:r>
          </a:p>
          <a:p>
            <a:pPr lvl="1"/>
            <a:r>
              <a:rPr lang="cs-CZ" sz="2600" b="1" dirty="0"/>
              <a:t>Odstraňování přeshraničních omezení ve vztahu k profesním kvalifikacím a snížení požadavků na předkládání dokumentů </a:t>
            </a:r>
          </a:p>
          <a:p>
            <a:pPr lvl="1"/>
            <a:r>
              <a:rPr lang="cs-CZ" sz="2600" b="1" dirty="0"/>
              <a:t>Odstraňování administrativních překážek v oblasti vysílání pracovníků</a:t>
            </a:r>
          </a:p>
          <a:p>
            <a:pPr lvl="1"/>
            <a:r>
              <a:rPr lang="cs-CZ" sz="2600" b="1" dirty="0"/>
              <a:t>Zjednodušení postupů při zavádění OZE</a:t>
            </a:r>
          </a:p>
        </p:txBody>
      </p:sp>
    </p:spTree>
    <p:extLst>
      <p:ext uri="{BB962C8B-B14F-4D97-AF65-F5344CB8AC3E}">
        <p14:creationId xmlns:p14="http://schemas.microsoft.com/office/powerpoint/2010/main" val="3100872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2538ED-30BC-46FD-8EF7-A7964DD513CF}"/>
              </a:ext>
            </a:extLst>
          </p:cNvPr>
          <p:cNvSpPr>
            <a:spLocks noGrp="1"/>
          </p:cNvSpPr>
          <p:nvPr>
            <p:ph type="title"/>
          </p:nvPr>
        </p:nvSpPr>
        <p:spPr/>
        <p:txBody>
          <a:bodyPr/>
          <a:lstStyle/>
          <a:p>
            <a:r>
              <a:rPr lang="cs-CZ"/>
              <a:t>Společný elektronický formulář: e-deklarace</a:t>
            </a:r>
            <a:endParaRPr lang="cs-CZ" dirty="0"/>
          </a:p>
        </p:txBody>
      </p:sp>
      <p:sp>
        <p:nvSpPr>
          <p:cNvPr id="3" name="Zástupný symbol pro text 2">
            <a:extLst>
              <a:ext uri="{FF2B5EF4-FFF2-40B4-BE49-F238E27FC236}">
                <a16:creationId xmlns:a16="http://schemas.microsoft.com/office/drawing/2014/main" id="{207629FB-4A8D-4053-9B23-F16C8E1203FC}"/>
              </a:ext>
            </a:extLst>
          </p:cNvPr>
          <p:cNvSpPr>
            <a:spLocks noGrp="1"/>
          </p:cNvSpPr>
          <p:nvPr>
            <p:ph type="body" sz="quarter" idx="10"/>
          </p:nvPr>
        </p:nvSpPr>
        <p:spPr>
          <a:xfrm>
            <a:off x="363538" y="912776"/>
            <a:ext cx="8418512" cy="3608423"/>
          </a:xfrm>
        </p:spPr>
        <p:txBody>
          <a:bodyPr>
            <a:normAutofit fontScale="85000" lnSpcReduction="20000"/>
          </a:bodyPr>
          <a:lstStyle/>
          <a:p>
            <a:r>
              <a:rPr lang="cs-CZ" b="1" dirty="0"/>
              <a:t>Společný elektronický formulář </a:t>
            </a:r>
            <a:r>
              <a:rPr lang="cs-CZ" dirty="0"/>
              <a:t>pro ohlášení vysílání pracovníků</a:t>
            </a:r>
          </a:p>
          <a:p>
            <a:pPr lvl="1"/>
            <a:r>
              <a:rPr lang="cs-CZ" dirty="0"/>
              <a:t>ČR již nyní umožňuje elektronické podání tohoto formuláře</a:t>
            </a:r>
          </a:p>
          <a:p>
            <a:pPr lvl="1"/>
            <a:r>
              <a:rPr lang="cs-CZ" dirty="0"/>
              <a:t>Některé členské státy </a:t>
            </a:r>
            <a:r>
              <a:rPr lang="cs-CZ" b="1" dirty="0"/>
              <a:t>již mají zřízen podobný vlastní elektronický systém </a:t>
            </a:r>
            <a:r>
              <a:rPr lang="cs-CZ" dirty="0"/>
              <a:t>(např. EE či BE) - snaha EK ve všech členských státech)</a:t>
            </a:r>
          </a:p>
          <a:p>
            <a:r>
              <a:rPr lang="cs-CZ" dirty="0"/>
              <a:t>Snaha o digitalizaci ohlašování vyslání v oblasti dopravy a vytvoření digitálního nástroje/kalkulačky jako doprovodného nástroje</a:t>
            </a:r>
          </a:p>
          <a:p>
            <a:r>
              <a:rPr lang="cs-CZ" dirty="0"/>
              <a:t>Deklarovaný záměr iniciativy Komise je dvojí: </a:t>
            </a:r>
            <a:r>
              <a:rPr lang="cs-CZ" b="1" dirty="0"/>
              <a:t>snížit administrativní zátěž </a:t>
            </a:r>
            <a:r>
              <a:rPr lang="cs-CZ" dirty="0"/>
              <a:t>podniků a </a:t>
            </a:r>
            <a:r>
              <a:rPr lang="cs-CZ" b="1" dirty="0"/>
              <a:t>usnadnit účinné (přiměřené) kontroly </a:t>
            </a:r>
            <a:r>
              <a:rPr lang="cs-CZ" dirty="0"/>
              <a:t>ze strany příslušných orgánů v hostitelských členských státech. </a:t>
            </a:r>
          </a:p>
          <a:p>
            <a:r>
              <a:rPr lang="cs-CZ" b="1" u="sng" dirty="0"/>
              <a:t>Návrh se řídí 4 zásadami</a:t>
            </a:r>
            <a:r>
              <a:rPr lang="cs-CZ" dirty="0"/>
              <a:t>: dobrovolnost, respektování systémů členských států, zjednodušení administrativy a digitalizace.</a:t>
            </a:r>
          </a:p>
          <a:p>
            <a:endParaRPr lang="cs-CZ" dirty="0"/>
          </a:p>
          <a:p>
            <a:endParaRPr lang="cs-CZ" dirty="0"/>
          </a:p>
        </p:txBody>
      </p:sp>
    </p:spTree>
    <p:extLst>
      <p:ext uri="{BB962C8B-B14F-4D97-AF65-F5344CB8AC3E}">
        <p14:creationId xmlns:p14="http://schemas.microsoft.com/office/powerpoint/2010/main" val="4074611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AC6EFF-4705-4EFA-9ADF-4A5325296F31}"/>
              </a:ext>
            </a:extLst>
          </p:cNvPr>
          <p:cNvSpPr>
            <a:spLocks noGrp="1"/>
          </p:cNvSpPr>
          <p:nvPr>
            <p:ph type="title"/>
          </p:nvPr>
        </p:nvSpPr>
        <p:spPr/>
        <p:txBody>
          <a:bodyPr/>
          <a:lstStyle/>
          <a:p>
            <a:r>
              <a:rPr lang="cs-CZ"/>
              <a:t>Nástroj pro mimořádné situace na vnitřním trhu (SMEI)</a:t>
            </a:r>
            <a:br>
              <a:rPr lang="cs-CZ"/>
            </a:br>
            <a:endParaRPr lang="cs-CZ" dirty="0"/>
          </a:p>
        </p:txBody>
      </p:sp>
      <p:sp>
        <p:nvSpPr>
          <p:cNvPr id="3" name="Zástupný symbol pro text 2">
            <a:extLst>
              <a:ext uri="{FF2B5EF4-FFF2-40B4-BE49-F238E27FC236}">
                <a16:creationId xmlns:a16="http://schemas.microsoft.com/office/drawing/2014/main" id="{C5817145-ADD7-4B0B-A89C-8AC3758F9308}"/>
              </a:ext>
            </a:extLst>
          </p:cNvPr>
          <p:cNvSpPr>
            <a:spLocks noGrp="1"/>
          </p:cNvSpPr>
          <p:nvPr>
            <p:ph type="body" sz="quarter" idx="10"/>
          </p:nvPr>
        </p:nvSpPr>
        <p:spPr>
          <a:xfrm>
            <a:off x="363538" y="1257300"/>
            <a:ext cx="8418512" cy="3263899"/>
          </a:xfrm>
        </p:spPr>
        <p:txBody>
          <a:bodyPr>
            <a:normAutofit fontScale="85000" lnSpcReduction="20000"/>
          </a:bodyPr>
          <a:lstStyle/>
          <a:p>
            <a:r>
              <a:rPr lang="cs-CZ" dirty="0"/>
              <a:t>Avizován již v roce 2021 jako reakce na </a:t>
            </a:r>
            <a:r>
              <a:rPr lang="cs-CZ" dirty="0" err="1"/>
              <a:t>covidovou</a:t>
            </a:r>
            <a:r>
              <a:rPr lang="cs-CZ" dirty="0"/>
              <a:t> krizi</a:t>
            </a:r>
          </a:p>
          <a:p>
            <a:pPr lvl="1"/>
            <a:r>
              <a:rPr lang="cs-CZ" dirty="0"/>
              <a:t>Zveřejněn v září 2022, nyní EP i Rada připravují své pozice</a:t>
            </a:r>
          </a:p>
          <a:p>
            <a:r>
              <a:rPr lang="cs-CZ" dirty="0"/>
              <a:t>Cílem nástroje je zlepšit připravenost ve všech oblastech vnitřního trhu na budoucí krize</a:t>
            </a:r>
          </a:p>
          <a:p>
            <a:pPr lvl="1"/>
            <a:r>
              <a:rPr lang="cs-CZ" dirty="0"/>
              <a:t>Prostřednictvím většího sdílení informací, koordinace a solidarity v otázce národních krizových opatření</a:t>
            </a:r>
          </a:p>
          <a:p>
            <a:pPr lvl="1"/>
            <a:r>
              <a:rPr lang="cs-CZ" dirty="0"/>
              <a:t>Za využití režimů pohotovosti, ostražitosti a nouze</a:t>
            </a:r>
          </a:p>
          <a:p>
            <a:r>
              <a:rPr lang="cs-CZ" dirty="0"/>
              <a:t>Měl by pomoci zmírnit negativní dopady krizí na vnitřní trh</a:t>
            </a:r>
          </a:p>
          <a:p>
            <a:pPr lvl="1"/>
            <a:r>
              <a:rPr lang="cs-CZ" dirty="0"/>
              <a:t>Urychlením řady standardně zdlouhavých procesů či stanovením i během krize zakázaných národních opatření aj.</a:t>
            </a:r>
          </a:p>
          <a:p>
            <a:endParaRPr lang="cs-CZ" dirty="0"/>
          </a:p>
        </p:txBody>
      </p:sp>
    </p:spTree>
    <p:extLst>
      <p:ext uri="{BB962C8B-B14F-4D97-AF65-F5344CB8AC3E}">
        <p14:creationId xmlns:p14="http://schemas.microsoft.com/office/powerpoint/2010/main" val="9651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C9EB40-2364-447A-816D-B5C679DF11CE}"/>
              </a:ext>
            </a:extLst>
          </p:cNvPr>
          <p:cNvSpPr>
            <a:spLocks noGrp="1"/>
          </p:cNvSpPr>
          <p:nvPr>
            <p:ph type="title"/>
          </p:nvPr>
        </p:nvSpPr>
        <p:spPr/>
        <p:txBody>
          <a:bodyPr/>
          <a:lstStyle/>
          <a:p>
            <a:r>
              <a:rPr lang="cs-CZ"/>
              <a:t>Ekodesign</a:t>
            </a:r>
            <a:endParaRPr lang="cs-CZ" dirty="0"/>
          </a:p>
        </p:txBody>
      </p:sp>
      <p:sp>
        <p:nvSpPr>
          <p:cNvPr id="3" name="Zástupný symbol pro text 2">
            <a:extLst>
              <a:ext uri="{FF2B5EF4-FFF2-40B4-BE49-F238E27FC236}">
                <a16:creationId xmlns:a16="http://schemas.microsoft.com/office/drawing/2014/main" id="{4459F38D-3D10-4DC1-AF9D-3C0205587769}"/>
              </a:ext>
            </a:extLst>
          </p:cNvPr>
          <p:cNvSpPr>
            <a:spLocks noGrp="1"/>
          </p:cNvSpPr>
          <p:nvPr>
            <p:ph type="body" sz="quarter" idx="10"/>
          </p:nvPr>
        </p:nvSpPr>
        <p:spPr>
          <a:xfrm>
            <a:off x="363538" y="912776"/>
            <a:ext cx="8418512" cy="3621123"/>
          </a:xfrm>
        </p:spPr>
        <p:txBody>
          <a:bodyPr>
            <a:normAutofit fontScale="92500" lnSpcReduction="20000"/>
          </a:bodyPr>
          <a:lstStyle/>
          <a:p>
            <a:r>
              <a:rPr lang="cs-CZ" dirty="0"/>
              <a:t>Dne 30. 3. 2022 Komise představila návrh nařízení EP a Rady o stanovení rámce pro určení požadavků na ekodesign udržitelných výrobků.</a:t>
            </a:r>
          </a:p>
          <a:p>
            <a:r>
              <a:rPr lang="cs-CZ" dirty="0"/>
              <a:t>Návrh reaguje na potřebu zavedení harmonizovaných požadavků na ekodesign výrobků rozšířením původní směrnice, potřebu efektivních prostředků jejich dodržování a řádného vymáhání. </a:t>
            </a:r>
          </a:p>
          <a:p>
            <a:r>
              <a:rPr lang="cs-CZ" dirty="0"/>
              <a:t>Cílem návrhu je vedle snížení negativních dopadů životního cyklu výrobků na životní prostředí také zlepšení fungování vnitřního trhu.</a:t>
            </a:r>
          </a:p>
          <a:p>
            <a:r>
              <a:rPr lang="cs-CZ" dirty="0"/>
              <a:t>Pozornost je věnována také spotřebiteli, jemuž budou poskytnuty lepší informace, označování, širší přístup k náhradním dílům aj. </a:t>
            </a:r>
          </a:p>
          <a:p>
            <a:r>
              <a:rPr lang="cs-CZ" dirty="0"/>
              <a:t>EP i Rada EU v současnosti připravují své pozice. </a:t>
            </a:r>
          </a:p>
        </p:txBody>
      </p:sp>
    </p:spTree>
    <p:extLst>
      <p:ext uri="{BB962C8B-B14F-4D97-AF65-F5344CB8AC3E}">
        <p14:creationId xmlns:p14="http://schemas.microsoft.com/office/powerpoint/2010/main" val="1732820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96461F-088F-4DAA-A679-117C21BB5CFB}"/>
              </a:ext>
            </a:extLst>
          </p:cNvPr>
          <p:cNvSpPr>
            <a:spLocks noGrp="1"/>
          </p:cNvSpPr>
          <p:nvPr>
            <p:ph type="title"/>
          </p:nvPr>
        </p:nvSpPr>
        <p:spPr/>
        <p:txBody>
          <a:bodyPr/>
          <a:lstStyle/>
          <a:p>
            <a:r>
              <a:rPr lang="cs-CZ"/>
              <a:t>Net Zero Industry Act</a:t>
            </a:r>
            <a:br>
              <a:rPr lang="cs-CZ"/>
            </a:br>
            <a:endParaRPr lang="cs-CZ" dirty="0"/>
          </a:p>
        </p:txBody>
      </p:sp>
      <p:sp>
        <p:nvSpPr>
          <p:cNvPr id="3" name="Zástupný symbol pro text 2">
            <a:extLst>
              <a:ext uri="{FF2B5EF4-FFF2-40B4-BE49-F238E27FC236}">
                <a16:creationId xmlns:a16="http://schemas.microsoft.com/office/drawing/2014/main" id="{B18EED76-BC5B-43F9-83CD-449BBF0FB7B6}"/>
              </a:ext>
            </a:extLst>
          </p:cNvPr>
          <p:cNvSpPr>
            <a:spLocks noGrp="1"/>
          </p:cNvSpPr>
          <p:nvPr>
            <p:ph type="body" sz="quarter" idx="10"/>
          </p:nvPr>
        </p:nvSpPr>
        <p:spPr>
          <a:xfrm>
            <a:off x="363538" y="912776"/>
            <a:ext cx="8418512" cy="3570323"/>
          </a:xfrm>
        </p:spPr>
        <p:txBody>
          <a:bodyPr>
            <a:normAutofit lnSpcReduction="10000"/>
          </a:bodyPr>
          <a:lstStyle/>
          <a:p>
            <a:r>
              <a:rPr lang="cs-CZ" dirty="0"/>
              <a:t>EK návrh představila 16. března 2023</a:t>
            </a:r>
          </a:p>
          <a:p>
            <a:r>
              <a:rPr lang="cs-CZ" dirty="0"/>
              <a:t>Stanovuje rámec opatření pro posílení evropského ekosystému výroby produktů s celkovými nulovými emisemi</a:t>
            </a:r>
          </a:p>
          <a:p>
            <a:r>
              <a:rPr lang="cs-CZ" dirty="0"/>
              <a:t>Návrh obsahuje sedm pilířů</a:t>
            </a:r>
          </a:p>
          <a:p>
            <a:pPr lvl="1"/>
            <a:r>
              <a:rPr lang="cs-CZ" dirty="0"/>
              <a:t>Usnadnění investic a povolovacích postupů, kapacita k uložení uhlíku, přístup na trh, zvyšování dovedností, inovace, řízení a monitoring</a:t>
            </a:r>
          </a:p>
          <a:p>
            <a:r>
              <a:rPr lang="cs-CZ" dirty="0"/>
              <a:t>EP i Rada v současnosti připravují své pozice.</a:t>
            </a:r>
          </a:p>
        </p:txBody>
      </p:sp>
    </p:spTree>
    <p:extLst>
      <p:ext uri="{BB962C8B-B14F-4D97-AF65-F5344CB8AC3E}">
        <p14:creationId xmlns:p14="http://schemas.microsoft.com/office/powerpoint/2010/main" val="1666061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dirty="0"/>
              <a:t>Děkuji za pozornost</a:t>
            </a:r>
          </a:p>
        </p:txBody>
      </p:sp>
    </p:spTree>
    <p:extLst>
      <p:ext uri="{BB962C8B-B14F-4D97-AF65-F5344CB8AC3E}">
        <p14:creationId xmlns:p14="http://schemas.microsoft.com/office/powerpoint/2010/main" val="179688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a:t>Vnitřní trh EU | čtyři svobody</a:t>
            </a:r>
            <a:endParaRPr lang="cs-CZ" dirty="0"/>
          </a:p>
        </p:txBody>
      </p:sp>
      <p:sp>
        <p:nvSpPr>
          <p:cNvPr id="8" name="Zástupný symbol pro text 7"/>
          <p:cNvSpPr>
            <a:spLocks noGrp="1"/>
          </p:cNvSpPr>
          <p:nvPr>
            <p:ph type="body" sz="quarter" idx="10"/>
          </p:nvPr>
        </p:nvSpPr>
        <p:spPr/>
        <p:txBody>
          <a:bodyPr/>
          <a:lstStyle/>
          <a:p>
            <a:r>
              <a:rPr lang="cs-CZ"/>
              <a:t>Volný pohyb</a:t>
            </a:r>
          </a:p>
          <a:p>
            <a:pPr lvl="1"/>
            <a:r>
              <a:rPr lang="cs-CZ"/>
              <a:t>Osob</a:t>
            </a:r>
          </a:p>
          <a:p>
            <a:pPr lvl="1"/>
            <a:r>
              <a:rPr lang="cs-CZ"/>
              <a:t>Zboží</a:t>
            </a:r>
          </a:p>
          <a:p>
            <a:pPr lvl="1"/>
            <a:r>
              <a:rPr lang="cs-CZ"/>
              <a:t>Služeb</a:t>
            </a:r>
          </a:p>
          <a:p>
            <a:pPr lvl="1"/>
            <a:r>
              <a:rPr lang="cs-CZ"/>
              <a:t>Kapitálu</a:t>
            </a:r>
            <a:endParaRPr lang="cs-CZ" dirty="0"/>
          </a:p>
        </p:txBody>
      </p:sp>
      <p:sp>
        <p:nvSpPr>
          <p:cNvPr id="5" name="TextovéPole 4"/>
          <p:cNvSpPr txBox="1"/>
          <p:nvPr/>
        </p:nvSpPr>
        <p:spPr>
          <a:xfrm>
            <a:off x="3116492" y="4238625"/>
            <a:ext cx="859531" cy="184666"/>
          </a:xfrm>
          <a:prstGeom prst="rect">
            <a:avLst/>
          </a:prstGeom>
          <a:noFill/>
        </p:spPr>
        <p:txBody>
          <a:bodyPr wrap="none" rtlCol="0">
            <a:spAutoFit/>
          </a:bodyPr>
          <a:lstStyle/>
          <a:p>
            <a:r>
              <a:rPr lang="cs-CZ" sz="600" dirty="0"/>
              <a:t>Zdroj: </a:t>
            </a:r>
            <a:r>
              <a:rPr lang="cs-CZ" sz="600" dirty="0" err="1"/>
              <a:t>Financial</a:t>
            </a:r>
            <a:r>
              <a:rPr lang="cs-CZ" sz="600" dirty="0"/>
              <a:t> </a:t>
            </a:r>
            <a:r>
              <a:rPr lang="cs-CZ" sz="600" dirty="0" err="1"/>
              <a:t>Times</a:t>
            </a:r>
            <a:endParaRPr lang="cs-CZ" sz="600" dirty="0"/>
          </a:p>
        </p:txBody>
      </p: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301" y="1362344"/>
            <a:ext cx="1192857" cy="2814286"/>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2159" y="1362343"/>
            <a:ext cx="1188263" cy="2814286"/>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7103" y="1362342"/>
            <a:ext cx="1192857" cy="2814286"/>
          </a:xfrm>
          <a:prstGeom prst="rect">
            <a:avLst/>
          </a:prstGeom>
        </p:spPr>
      </p:pic>
      <p:pic>
        <p:nvPicPr>
          <p:cNvPr id="12" name="Obrázek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3127" y="1363534"/>
            <a:ext cx="1199492" cy="2813096"/>
          </a:xfrm>
          <a:prstGeom prst="rect">
            <a:avLst/>
          </a:prstGeom>
        </p:spPr>
      </p:pic>
    </p:spTree>
    <p:extLst>
      <p:ext uri="{BB962C8B-B14F-4D97-AF65-F5344CB8AC3E}">
        <p14:creationId xmlns:p14="http://schemas.microsoft.com/office/powerpoint/2010/main" val="124478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a:t>Vnitřní trh EU | čtyři svobody</a:t>
            </a:r>
            <a:endParaRPr lang="cs-CZ" dirty="0"/>
          </a:p>
        </p:txBody>
      </p:sp>
      <p:sp>
        <p:nvSpPr>
          <p:cNvPr id="6" name="Zástupný symbol pro text 5"/>
          <p:cNvSpPr>
            <a:spLocks noGrp="1"/>
          </p:cNvSpPr>
          <p:nvPr>
            <p:ph type="body" sz="quarter" idx="10"/>
          </p:nvPr>
        </p:nvSpPr>
        <p:spPr/>
        <p:txBody>
          <a:bodyPr>
            <a:normAutofit/>
          </a:bodyPr>
          <a:lstStyle/>
          <a:p>
            <a:pPr lvl="0"/>
            <a:r>
              <a:rPr lang="cs-CZ" sz="2100" b="1"/>
              <a:t>Volný pohyb zboží (čl. 28-37 SFEU)</a:t>
            </a:r>
            <a:r>
              <a:rPr lang="cs-CZ" sz="2100"/>
              <a:t>:</a:t>
            </a:r>
            <a:endParaRPr lang="cs-CZ" sz="2100" i="1"/>
          </a:p>
          <a:p>
            <a:pPr lvl="1"/>
            <a:r>
              <a:rPr lang="cs-CZ" sz="2100" i="1"/>
              <a:t>„Unie zahrnuje celní unii, která pokrývá veškerý obchod zbožím a která zahrnuje jak </a:t>
            </a:r>
            <a:r>
              <a:rPr lang="cs-CZ" sz="2100" i="1" u="sng"/>
              <a:t>zákaz vývozních a dovozních cel a všech poplatků s rovnocenným účinkem</a:t>
            </a:r>
            <a:r>
              <a:rPr lang="cs-CZ" sz="2100" i="1"/>
              <a:t> mezi členskými státy, tak i přijetí společného celního sazebníku ve vztahu ke třetím zemím.“ Čl. 28 SFEU</a:t>
            </a:r>
          </a:p>
          <a:p>
            <a:pPr lvl="1"/>
            <a:r>
              <a:rPr lang="cs-CZ" sz="2100" i="1"/>
              <a:t>„</a:t>
            </a:r>
            <a:r>
              <a:rPr lang="cs-CZ" sz="2100" i="1" u="sng"/>
              <a:t>Množstevní omezení dovozu</a:t>
            </a:r>
            <a:r>
              <a:rPr lang="cs-CZ" sz="2100" i="1"/>
              <a:t>, jakož i veškerá </a:t>
            </a:r>
            <a:r>
              <a:rPr lang="cs-CZ" sz="2100" i="1" u="sng"/>
              <a:t>opatření s rovnocenným účinkem</a:t>
            </a:r>
            <a:r>
              <a:rPr lang="cs-CZ" sz="2100" i="1"/>
              <a:t>, jsou mezi členskými státy </a:t>
            </a:r>
            <a:r>
              <a:rPr lang="cs-CZ" sz="2100" i="1" u="sng"/>
              <a:t>zakázána</a:t>
            </a:r>
            <a:r>
              <a:rPr lang="cs-CZ" sz="2100" i="1"/>
              <a:t>.“ Čl. 34 SFEU </a:t>
            </a:r>
          </a:p>
          <a:p>
            <a:pPr marL="0" indent="0">
              <a:buNone/>
            </a:pPr>
            <a:endParaRPr lang="cs-CZ" sz="2100" dirty="0"/>
          </a:p>
        </p:txBody>
      </p:sp>
    </p:spTree>
    <p:extLst>
      <p:ext uri="{BB962C8B-B14F-4D97-AF65-F5344CB8AC3E}">
        <p14:creationId xmlns:p14="http://schemas.microsoft.com/office/powerpoint/2010/main" val="216937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a:t>Vnitřní trh EU | čtyři svobody</a:t>
            </a:r>
            <a:endParaRPr lang="cs-CZ" dirty="0"/>
          </a:p>
        </p:txBody>
      </p:sp>
      <p:sp>
        <p:nvSpPr>
          <p:cNvPr id="6" name="Zástupný symbol pro text 5"/>
          <p:cNvSpPr>
            <a:spLocks noGrp="1"/>
          </p:cNvSpPr>
          <p:nvPr>
            <p:ph type="body" sz="quarter" idx="10"/>
          </p:nvPr>
        </p:nvSpPr>
        <p:spPr>
          <a:xfrm>
            <a:off x="363539" y="912776"/>
            <a:ext cx="5757862" cy="3633824"/>
          </a:xfrm>
        </p:spPr>
        <p:txBody>
          <a:bodyPr>
            <a:normAutofit fontScale="92500" lnSpcReduction="10000"/>
          </a:bodyPr>
          <a:lstStyle/>
          <a:p>
            <a:pPr lvl="0"/>
            <a:r>
              <a:rPr lang="cs-CZ" b="1" dirty="0"/>
              <a:t>Volný pohyb pracovníků (čl. 45-48 SFEU):</a:t>
            </a:r>
          </a:p>
          <a:p>
            <a:pPr lvl="1"/>
            <a:r>
              <a:rPr lang="cs-CZ" i="1" dirty="0"/>
              <a:t>Je zajištěn volný pohyb pracovníků v Unii.</a:t>
            </a:r>
          </a:p>
          <a:p>
            <a:pPr lvl="1"/>
            <a:r>
              <a:rPr lang="cs-CZ" i="1" dirty="0"/>
              <a:t>„Volný pohyb pracovníků zahrnuje odstranění jakékoli diskriminace mezi pracovníky členských států na základě státní příslušnosti, pokud jde o zaměstnávání, odměnu za práci a jiné pracovní podmínky.“ (čl. 45 SFEU)</a:t>
            </a:r>
          </a:p>
          <a:p>
            <a:pPr lvl="1"/>
            <a:r>
              <a:rPr lang="cs-CZ" i="1" dirty="0"/>
              <a:t>Bližší úprava rovněž ve směrnici </a:t>
            </a:r>
            <a:br>
              <a:rPr lang="cs-CZ" i="1" dirty="0"/>
            </a:br>
            <a:r>
              <a:rPr lang="cs-CZ" i="1" dirty="0"/>
              <a:t>2004/38/ES</a:t>
            </a:r>
          </a:p>
          <a:p>
            <a:endParaRPr lang="cs-C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827" y="1922196"/>
            <a:ext cx="2548223" cy="2532237"/>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lgn="ctr">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852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Vnitřní trh EU | čtyři svobody</a:t>
            </a:r>
          </a:p>
        </p:txBody>
      </p:sp>
      <p:sp>
        <p:nvSpPr>
          <p:cNvPr id="6" name="Zástupný symbol pro text 5"/>
          <p:cNvSpPr>
            <a:spLocks noGrp="1"/>
          </p:cNvSpPr>
          <p:nvPr>
            <p:ph type="body" sz="quarter" idx="10"/>
          </p:nvPr>
        </p:nvSpPr>
        <p:spPr>
          <a:xfrm>
            <a:off x="363538" y="912776"/>
            <a:ext cx="8418512" cy="3583023"/>
          </a:xfrm>
        </p:spPr>
        <p:txBody>
          <a:bodyPr>
            <a:normAutofit/>
          </a:bodyPr>
          <a:lstStyle/>
          <a:p>
            <a:pPr lvl="0"/>
            <a:r>
              <a:rPr lang="cs-CZ" sz="2100" b="1" dirty="0"/>
              <a:t>Volný pohyb služeb a kapitálu (čl. 56-66 SFEU)</a:t>
            </a:r>
            <a:r>
              <a:rPr lang="cs-CZ" sz="2100" dirty="0"/>
              <a:t>:</a:t>
            </a:r>
            <a:endParaRPr lang="cs-CZ" sz="2100" i="1" dirty="0"/>
          </a:p>
          <a:p>
            <a:pPr lvl="1"/>
            <a:r>
              <a:rPr lang="cs-CZ" sz="2100" i="1" dirty="0"/>
              <a:t>„Podle následujících ustanovení jsou zakázána omezení volného pohybu služeb uvnitř Unie pro státní příslušníky členských států, kteří jsou usazeni v jiném členském státě, než se nachází příjemce služeb.“ </a:t>
            </a:r>
            <a:r>
              <a:rPr lang="cs-CZ" sz="2100" dirty="0"/>
              <a:t>(čl. 56 SFEU).</a:t>
            </a:r>
          </a:p>
          <a:p>
            <a:pPr lvl="1"/>
            <a:r>
              <a:rPr lang="cs-CZ" sz="2100" dirty="0"/>
              <a:t>Blíže upraveno směrnicí 2006/123/ES o službách na vnitřním trhu. </a:t>
            </a:r>
          </a:p>
          <a:p>
            <a:pPr lvl="1"/>
            <a:r>
              <a:rPr lang="cs-CZ" sz="2100" dirty="0"/>
              <a:t>Volný pohyb kapitálu je upraven čl. 63 SFEU: </a:t>
            </a:r>
            <a:r>
              <a:rPr lang="cs-CZ" sz="2100" i="1" dirty="0"/>
              <a:t>„V rámci této kapitoly jsou zakázána všechna omezení pohybu kapitálu mezi členskými státy a mezi členskými státy a třetími zeměmi.“ </a:t>
            </a:r>
          </a:p>
          <a:p>
            <a:pPr marL="0" indent="0">
              <a:buNone/>
            </a:pPr>
            <a:endParaRPr lang="cs-CZ" sz="2100" dirty="0"/>
          </a:p>
        </p:txBody>
      </p:sp>
    </p:spTree>
    <p:extLst>
      <p:ext uri="{BB962C8B-B14F-4D97-AF65-F5344CB8AC3E}">
        <p14:creationId xmlns:p14="http://schemas.microsoft.com/office/powerpoint/2010/main" val="291460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Usazení</a:t>
            </a:r>
            <a:endParaRPr lang="cs-CZ" dirty="0"/>
          </a:p>
        </p:txBody>
      </p:sp>
      <p:sp>
        <p:nvSpPr>
          <p:cNvPr id="3" name="Zástupný symbol pro text 2"/>
          <p:cNvSpPr>
            <a:spLocks noGrp="1"/>
          </p:cNvSpPr>
          <p:nvPr>
            <p:ph type="body" sz="quarter" idx="10"/>
          </p:nvPr>
        </p:nvSpPr>
        <p:spPr>
          <a:xfrm>
            <a:off x="363538" y="912776"/>
            <a:ext cx="8418512" cy="3608423"/>
          </a:xfrm>
        </p:spPr>
        <p:txBody>
          <a:bodyPr>
            <a:normAutofit lnSpcReduction="10000"/>
          </a:bodyPr>
          <a:lstStyle/>
          <a:p>
            <a:r>
              <a:rPr lang="cs-CZ" dirty="0"/>
              <a:t>Volný pohyb osob (svoboda usazování)</a:t>
            </a:r>
          </a:p>
          <a:p>
            <a:pPr lvl="1"/>
            <a:r>
              <a:rPr lang="cs-CZ" dirty="0"/>
              <a:t>Možnost založit si podnikání kdekoli v EU / EHP / Švýcarsku</a:t>
            </a:r>
          </a:p>
          <a:p>
            <a:pPr lvl="2"/>
            <a:r>
              <a:rPr lang="cs-CZ" dirty="0"/>
              <a:t>Za stejných podmínek jako místní občané</a:t>
            </a:r>
          </a:p>
          <a:p>
            <a:pPr lvl="3"/>
            <a:r>
              <a:rPr lang="cs-CZ" dirty="0"/>
              <a:t>Stejné požadavky (oprávnění k podnikání, kvalifikace)</a:t>
            </a:r>
          </a:p>
          <a:p>
            <a:pPr lvl="4"/>
            <a:r>
              <a:rPr lang="cs-CZ" dirty="0"/>
              <a:t>Je možné doložit jejich získání v jiném členském státě</a:t>
            </a:r>
          </a:p>
          <a:p>
            <a:r>
              <a:rPr lang="cs-CZ" dirty="0"/>
              <a:t>Povinnosti</a:t>
            </a:r>
          </a:p>
          <a:p>
            <a:pPr lvl="1"/>
            <a:r>
              <a:rPr lang="cs-CZ" dirty="0"/>
              <a:t>Přispívat do sociálního systému hostitelského státu</a:t>
            </a:r>
          </a:p>
          <a:p>
            <a:pPr lvl="1"/>
            <a:r>
              <a:rPr lang="cs-CZ" dirty="0"/>
              <a:t>Platit daně v hostitelském státě</a:t>
            </a:r>
          </a:p>
          <a:p>
            <a:endParaRPr lang="cs-CZ" dirty="0"/>
          </a:p>
        </p:txBody>
      </p:sp>
    </p:spTree>
    <p:extLst>
      <p:ext uri="{BB962C8B-B14F-4D97-AF65-F5344CB8AC3E}">
        <p14:creationId xmlns:p14="http://schemas.microsoft.com/office/powerpoint/2010/main" val="130715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Přeshraniční poskytování služeb</a:t>
            </a:r>
            <a:endParaRPr lang="cs-CZ" dirty="0"/>
          </a:p>
        </p:txBody>
      </p:sp>
      <p:sp>
        <p:nvSpPr>
          <p:cNvPr id="3" name="Zástupný symbol pro text 2"/>
          <p:cNvSpPr>
            <a:spLocks noGrp="1"/>
          </p:cNvSpPr>
          <p:nvPr>
            <p:ph type="body" sz="quarter" idx="10"/>
          </p:nvPr>
        </p:nvSpPr>
        <p:spPr>
          <a:xfrm>
            <a:off x="363538" y="912776"/>
            <a:ext cx="8418512" cy="3595723"/>
          </a:xfrm>
        </p:spPr>
        <p:txBody>
          <a:bodyPr>
            <a:normAutofit fontScale="77500" lnSpcReduction="20000"/>
          </a:bodyPr>
          <a:lstStyle/>
          <a:p>
            <a:r>
              <a:rPr lang="cs-CZ" dirty="0"/>
              <a:t>Volný pohyb služeb</a:t>
            </a:r>
          </a:p>
          <a:p>
            <a:pPr lvl="1"/>
            <a:r>
              <a:rPr lang="cs-CZ" dirty="0"/>
              <a:t>Možnost </a:t>
            </a:r>
            <a:r>
              <a:rPr lang="cs-CZ" b="1" u="sng" dirty="0"/>
              <a:t>dočasně</a:t>
            </a:r>
            <a:r>
              <a:rPr lang="cs-CZ" dirty="0"/>
              <a:t> a </a:t>
            </a:r>
            <a:r>
              <a:rPr lang="cs-CZ" b="1" u="sng" dirty="0"/>
              <a:t>příležitostně</a:t>
            </a:r>
            <a:r>
              <a:rPr lang="cs-CZ" dirty="0"/>
              <a:t> poskytovat služby v zahraničí bez povinnosti se usazovat</a:t>
            </a:r>
          </a:p>
          <a:p>
            <a:pPr lvl="2"/>
            <a:r>
              <a:rPr lang="cs-CZ" dirty="0"/>
              <a:t>Dočasnost a příležitostnost se posuzují případ od případu</a:t>
            </a:r>
          </a:p>
          <a:p>
            <a:pPr lvl="3"/>
            <a:r>
              <a:rPr lang="cs-CZ" dirty="0"/>
              <a:t>Rozhodující jsou: </a:t>
            </a:r>
            <a:r>
              <a:rPr lang="cs-CZ" b="1" dirty="0"/>
              <a:t>doba trvání</a:t>
            </a:r>
            <a:r>
              <a:rPr lang="cs-CZ" dirty="0"/>
              <a:t>, </a:t>
            </a:r>
            <a:r>
              <a:rPr lang="cs-CZ" b="1" dirty="0"/>
              <a:t>pravidelnost</a:t>
            </a:r>
            <a:r>
              <a:rPr lang="cs-CZ" dirty="0"/>
              <a:t>, </a:t>
            </a:r>
            <a:r>
              <a:rPr lang="cs-CZ" b="1" dirty="0"/>
              <a:t>četnost</a:t>
            </a:r>
            <a:r>
              <a:rPr lang="cs-CZ" dirty="0"/>
              <a:t> a </a:t>
            </a:r>
            <a:r>
              <a:rPr lang="cs-CZ" b="1" dirty="0"/>
              <a:t>nepřetržitost</a:t>
            </a:r>
            <a:r>
              <a:rPr lang="cs-CZ" dirty="0"/>
              <a:t> poskytování služeb</a:t>
            </a:r>
          </a:p>
          <a:p>
            <a:pPr lvl="2"/>
            <a:r>
              <a:rPr lang="cs-CZ" dirty="0"/>
              <a:t>Pokud nejsou služby poskytovány dočasně a příležitostně, je podnikatel povinen se v hostitelské zemi usadit</a:t>
            </a:r>
          </a:p>
          <a:p>
            <a:r>
              <a:rPr lang="cs-CZ" dirty="0"/>
              <a:t>Povinnosti</a:t>
            </a:r>
          </a:p>
          <a:p>
            <a:pPr lvl="1"/>
            <a:r>
              <a:rPr lang="cs-CZ" dirty="0"/>
              <a:t>Poskytovat tyto služby i v zemi původu a splňovat zde požadavky pro oprávnění k podnikání</a:t>
            </a:r>
          </a:p>
          <a:p>
            <a:pPr lvl="2"/>
            <a:r>
              <a:rPr lang="cs-CZ" dirty="0"/>
              <a:t>Tam musí zůstat i těžiště zájmů podnikatele</a:t>
            </a:r>
          </a:p>
          <a:p>
            <a:pPr lvl="1"/>
            <a:endParaRPr lang="cs-CZ" dirty="0"/>
          </a:p>
          <a:p>
            <a:endParaRPr lang="cs-CZ" dirty="0"/>
          </a:p>
        </p:txBody>
      </p:sp>
    </p:spTree>
    <p:extLst>
      <p:ext uri="{BB962C8B-B14F-4D97-AF65-F5344CB8AC3E}">
        <p14:creationId xmlns:p14="http://schemas.microsoft.com/office/powerpoint/2010/main" val="3911860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Usazení x přeshraniční poskytování služeb</a:t>
            </a:r>
            <a:endParaRPr lang="cs-CZ" dirty="0"/>
          </a:p>
        </p:txBody>
      </p:sp>
      <p:sp>
        <p:nvSpPr>
          <p:cNvPr id="3" name="Zástupný symbol pro text 2"/>
          <p:cNvSpPr>
            <a:spLocks noGrp="1"/>
          </p:cNvSpPr>
          <p:nvPr>
            <p:ph type="body" sz="quarter" idx="10"/>
          </p:nvPr>
        </p:nvSpPr>
        <p:spPr>
          <a:xfrm>
            <a:off x="363538" y="912776"/>
            <a:ext cx="8539162" cy="3583023"/>
          </a:xfrm>
        </p:spPr>
        <p:txBody>
          <a:bodyPr>
            <a:normAutofit fontScale="92500" lnSpcReduction="10000"/>
          </a:bodyPr>
          <a:lstStyle/>
          <a:p>
            <a:r>
              <a:rPr lang="cs-CZ" dirty="0"/>
              <a:t>Podnikatel se hodlá se svým stánkem každou neděli účastnit prodejních trhů v Německu na stejném místě</a:t>
            </a:r>
          </a:p>
          <a:p>
            <a:pPr lvl="1"/>
            <a:r>
              <a:rPr lang="cs-CZ" dirty="0"/>
              <a:t>Pravidelnost, opakování =&gt; </a:t>
            </a:r>
            <a:r>
              <a:rPr lang="cs-CZ" b="1" dirty="0"/>
              <a:t>usazení</a:t>
            </a:r>
          </a:p>
          <a:p>
            <a:r>
              <a:rPr lang="cs-CZ" dirty="0"/>
              <a:t>Podnikatelka hodlá během prázdnin v Řecku provozovat hostinskou činnost v provozovně vlastněné řeckým podnikatelem</a:t>
            </a:r>
          </a:p>
          <a:p>
            <a:pPr lvl="1"/>
            <a:r>
              <a:rPr lang="cs-CZ" dirty="0"/>
              <a:t>Časová omezenost, jednorázové =&gt; </a:t>
            </a:r>
            <a:r>
              <a:rPr lang="cs-CZ" b="1" dirty="0"/>
              <a:t>přeshraniční poskytování služeb</a:t>
            </a:r>
          </a:p>
          <a:p>
            <a:r>
              <a:rPr lang="cs-CZ" dirty="0"/>
              <a:t>Kadeřnice bude mít každou sobotu vyhrazen prostor v provozovně v Polsku, kde jinak podniká tamní kadeřnice</a:t>
            </a:r>
          </a:p>
          <a:p>
            <a:pPr lvl="1"/>
            <a:r>
              <a:rPr lang="cs-CZ" dirty="0"/>
              <a:t>Pravidelnost, dlouhodobost, časová neomezenost =&gt; </a:t>
            </a:r>
            <a:r>
              <a:rPr lang="cs-CZ" b="1" dirty="0"/>
              <a:t>usazení</a:t>
            </a:r>
          </a:p>
        </p:txBody>
      </p:sp>
    </p:spTree>
    <p:extLst>
      <p:ext uri="{BB962C8B-B14F-4D97-AF65-F5344CB8AC3E}">
        <p14:creationId xmlns:p14="http://schemas.microsoft.com/office/powerpoint/2010/main" val="3859565126"/>
      </p:ext>
    </p:extLst>
  </p:cSld>
  <p:clrMapOvr>
    <a:masterClrMapping/>
  </p:clrMapOvr>
</p:sld>
</file>

<file path=ppt/theme/theme1.xml><?xml version="1.0" encoding="utf-8"?>
<a:theme xmlns:a="http://schemas.openxmlformats.org/drawingml/2006/main" name="Prezentace modrá B">
  <a:themeElements>
    <a:clrScheme name="MPO-B">
      <a:dk1>
        <a:sysClr val="windowText" lastClr="000000"/>
      </a:dk1>
      <a:lt1>
        <a:srgbClr val="FFFFFF"/>
      </a:lt1>
      <a:dk2>
        <a:srgbClr val="004B8D"/>
      </a:dk2>
      <a:lt2>
        <a:srgbClr val="FFFFFF"/>
      </a:lt2>
      <a:accent1>
        <a:srgbClr val="B9E0F7"/>
      </a:accent1>
      <a:accent2>
        <a:srgbClr val="13B5F4"/>
      </a:accent2>
      <a:accent3>
        <a:srgbClr val="0096D6"/>
      </a:accent3>
      <a:accent4>
        <a:srgbClr val="004B8D"/>
      </a:accent4>
      <a:accent5>
        <a:srgbClr val="E31B23"/>
      </a:accent5>
      <a:accent6>
        <a:srgbClr val="B5121B"/>
      </a:accent6>
      <a:hlink>
        <a:srgbClr val="13B5F4"/>
      </a:hlink>
      <a:folHlink>
        <a:srgbClr val="E31B23"/>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 modrá B s číslováním</Template>
  <TotalTime>16</TotalTime>
  <Words>3089</Words>
  <Application>Microsoft Office PowerPoint</Application>
  <PresentationFormat>Předvádění na obrazovce (16:9)</PresentationFormat>
  <Paragraphs>296</Paragraphs>
  <Slides>27</Slides>
  <Notes>10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27</vt:i4>
      </vt:variant>
    </vt:vector>
  </HeadingPairs>
  <TitlesOfParts>
    <vt:vector size="30" baseType="lpstr">
      <vt:lpstr>Arial</vt:lpstr>
      <vt:lpstr>Calibri</vt:lpstr>
      <vt:lpstr>Prezentace modrá B</vt:lpstr>
      <vt:lpstr>Vnitřní trh EU v roce 2023 – aktuální iniciativy s dopady na podnikatele</vt:lpstr>
      <vt:lpstr>Obsah</vt:lpstr>
      <vt:lpstr>Vnitřní trh EU | čtyři svobody</vt:lpstr>
      <vt:lpstr>Vnitřní trh EU | čtyři svobody</vt:lpstr>
      <vt:lpstr>Vnitřní trh EU | čtyři svobody</vt:lpstr>
      <vt:lpstr>Vnitřní trh EU | čtyři svobody</vt:lpstr>
      <vt:lpstr>Usazení</vt:lpstr>
      <vt:lpstr>Přeshraniční poskytování služeb</vt:lpstr>
      <vt:lpstr>Usazení x přeshraniční poskytování služeb</vt:lpstr>
      <vt:lpstr>Na co si dát při poskytování služeb pozor?</vt:lpstr>
      <vt:lpstr>Na co si dát při poskytování služeb pozor?</vt:lpstr>
      <vt:lpstr>Na co si dát při poskytování služeb pozor?</vt:lpstr>
      <vt:lpstr>Integrovaná služba pro podnikatele</vt:lpstr>
      <vt:lpstr>Jednotné kontaktní místo (JKM)</vt:lpstr>
      <vt:lpstr>Kontaktní místo pro výrobky (ProCoP; PCP)</vt:lpstr>
      <vt:lpstr>Odkazy</vt:lpstr>
      <vt:lpstr>SOLVIT</vt:lpstr>
      <vt:lpstr>Jak SOLVIT kontaktovat?</vt:lpstr>
      <vt:lpstr>Jednotná digitální brána </vt:lpstr>
      <vt:lpstr>Jednotná digitální brána| Informace</vt:lpstr>
      <vt:lpstr>Jednotná digitální brána| Procedury</vt:lpstr>
      <vt:lpstr>Pracovní skupina pro prosazování pravidel vnitřního trhu (SMET)</vt:lpstr>
      <vt:lpstr>Společný elektronický formulář: e-deklarace</vt:lpstr>
      <vt:lpstr>Nástroj pro mimořádné situace na vnitřním trhu (SMEI) </vt:lpstr>
      <vt:lpstr>Ekodesign</vt:lpstr>
      <vt:lpstr>Net Zero Industry Act </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Vnitřní trh EU v roce 2023 – aktuální iniciativy s dopady na podnikatele</dc:title>
  <dc:creator>Vondřich Marek</dc:creator>
  <cp:lastModifiedBy>Vondřich Marek</cp:lastModifiedBy>
  <cp:revision>2</cp:revision>
  <dcterms:created xsi:type="dcterms:W3CDTF">2023-05-03T06:34:41Z</dcterms:created>
  <dcterms:modified xsi:type="dcterms:W3CDTF">2023-05-03T06:50:49Z</dcterms:modified>
</cp:coreProperties>
</file>