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10" r:id="rId3"/>
    <p:sldMasterId id="2147483698" r:id="rId4"/>
    <p:sldMasterId id="2147483672" r:id="rId5"/>
  </p:sldMasterIdLst>
  <p:notesMasterIdLst>
    <p:notesMasterId r:id="rId74"/>
  </p:notesMasterIdLst>
  <p:handoutMasterIdLst>
    <p:handoutMasterId r:id="rId75"/>
  </p:handoutMasterIdLst>
  <p:sldIdLst>
    <p:sldId id="264" r:id="rId6"/>
    <p:sldId id="401" r:id="rId7"/>
    <p:sldId id="380" r:id="rId8"/>
    <p:sldId id="427" r:id="rId9"/>
    <p:sldId id="428" r:id="rId10"/>
    <p:sldId id="473" r:id="rId11"/>
    <p:sldId id="471" r:id="rId12"/>
    <p:sldId id="472" r:id="rId13"/>
    <p:sldId id="492" r:id="rId14"/>
    <p:sldId id="411" r:id="rId15"/>
    <p:sldId id="474" r:id="rId16"/>
    <p:sldId id="475" r:id="rId17"/>
    <p:sldId id="413" r:id="rId18"/>
    <p:sldId id="478" r:id="rId19"/>
    <p:sldId id="488" r:id="rId20"/>
    <p:sldId id="339" r:id="rId21"/>
    <p:sldId id="436" r:id="rId22"/>
    <p:sldId id="437" r:id="rId23"/>
    <p:sldId id="438" r:id="rId24"/>
    <p:sldId id="439" r:id="rId25"/>
    <p:sldId id="440" r:id="rId26"/>
    <p:sldId id="441" r:id="rId27"/>
    <p:sldId id="443" r:id="rId28"/>
    <p:sldId id="444" r:id="rId29"/>
    <p:sldId id="445" r:id="rId30"/>
    <p:sldId id="446" r:id="rId31"/>
    <p:sldId id="447" r:id="rId32"/>
    <p:sldId id="448" r:id="rId33"/>
    <p:sldId id="449" r:id="rId34"/>
    <p:sldId id="450" r:id="rId35"/>
    <p:sldId id="452" r:id="rId36"/>
    <p:sldId id="453" r:id="rId37"/>
    <p:sldId id="454" r:id="rId38"/>
    <p:sldId id="455" r:id="rId39"/>
    <p:sldId id="456" r:id="rId40"/>
    <p:sldId id="457" r:id="rId41"/>
    <p:sldId id="458" r:id="rId42"/>
    <p:sldId id="459" r:id="rId43"/>
    <p:sldId id="460" r:id="rId44"/>
    <p:sldId id="461" r:id="rId45"/>
    <p:sldId id="462" r:id="rId46"/>
    <p:sldId id="463" r:id="rId47"/>
    <p:sldId id="476" r:id="rId48"/>
    <p:sldId id="479" r:id="rId49"/>
    <p:sldId id="477" r:id="rId50"/>
    <p:sldId id="464" r:id="rId51"/>
    <p:sldId id="465" r:id="rId52"/>
    <p:sldId id="466" r:id="rId53"/>
    <p:sldId id="467" r:id="rId54"/>
    <p:sldId id="468" r:id="rId55"/>
    <p:sldId id="489" r:id="rId56"/>
    <p:sldId id="490" r:id="rId57"/>
    <p:sldId id="491" r:id="rId58"/>
    <p:sldId id="421" r:id="rId59"/>
    <p:sldId id="431" r:id="rId60"/>
    <p:sldId id="432" r:id="rId61"/>
    <p:sldId id="482" r:id="rId62"/>
    <p:sldId id="434" r:id="rId63"/>
    <p:sldId id="494" r:id="rId64"/>
    <p:sldId id="495" r:id="rId65"/>
    <p:sldId id="496" r:id="rId66"/>
    <p:sldId id="497" r:id="rId67"/>
    <p:sldId id="498" r:id="rId68"/>
    <p:sldId id="499" r:id="rId69"/>
    <p:sldId id="483" r:id="rId70"/>
    <p:sldId id="484" r:id="rId71"/>
    <p:sldId id="487" r:id="rId72"/>
    <p:sldId id="325" r:id="rId73"/>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925"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álka Václav Ing. Ph.D." initials="PVIP" lastIdx="3" clrIdx="0">
    <p:extLst>
      <p:ext uri="{19B8F6BF-5375-455C-9EA6-DF929625EA0E}">
        <p15:presenceInfo xmlns:p15="http://schemas.microsoft.com/office/powerpoint/2012/main" userId="S-1-5-21-1801674531-2146709945-725345543-54254" providerId="AD"/>
      </p:ext>
    </p:extLst>
  </p:cmAuthor>
  <p:cmAuthor id="2" name="Suchá Renáta Mgr." initials="SRM" lastIdx="1" clrIdx="1">
    <p:extLst>
      <p:ext uri="{19B8F6BF-5375-455C-9EA6-DF929625EA0E}">
        <p15:presenceInfo xmlns:p15="http://schemas.microsoft.com/office/powerpoint/2012/main" userId="S-1-5-21-1801674531-2146709945-725345543-438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4A31"/>
    <a:srgbClr val="F36523"/>
    <a:srgbClr val="A8289F"/>
    <a:srgbClr val="FFFF99"/>
    <a:srgbClr val="E48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302" autoAdjust="0"/>
  </p:normalViewPr>
  <p:slideViewPr>
    <p:cSldViewPr>
      <p:cViewPr varScale="1">
        <p:scale>
          <a:sx n="109" d="100"/>
          <a:sy n="109" d="100"/>
        </p:scale>
        <p:origin x="1296" y="96"/>
      </p:cViewPr>
      <p:guideLst>
        <p:guide pos="2925"/>
        <p:guide orient="horz" pos="2160"/>
      </p:guideLst>
    </p:cSldViewPr>
  </p:slideViewPr>
  <p:outlineViewPr>
    <p:cViewPr>
      <p:scale>
        <a:sx n="33" d="100"/>
        <a:sy n="33" d="100"/>
      </p:scale>
      <p:origin x="0" y="-507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331F38B0-36B2-4ED3-A980-63704162E4FB}" type="datetimeFigureOut">
              <a:rPr lang="cs-CZ" smtClean="0"/>
              <a:t>05.04.2022</a:t>
            </a:fld>
            <a:endParaRPr lang="cs-CZ"/>
          </a:p>
        </p:txBody>
      </p:sp>
      <p:sp>
        <p:nvSpPr>
          <p:cNvPr id="4" name="Zástupný symbol pro zápatí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651D803-9C60-4B40-8119-2950A214F68E}" type="slidenum">
              <a:rPr lang="cs-CZ" smtClean="0"/>
              <a:t>‹#›</a:t>
            </a:fld>
            <a:endParaRPr lang="cs-CZ"/>
          </a:p>
        </p:txBody>
      </p:sp>
    </p:spTree>
    <p:extLst>
      <p:ext uri="{BB962C8B-B14F-4D97-AF65-F5344CB8AC3E}">
        <p14:creationId xmlns:p14="http://schemas.microsoft.com/office/powerpoint/2010/main" val="528341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557513E-0773-41AB-A689-6B08D5B9C815}" type="datetimeFigureOut">
              <a:rPr lang="cs-CZ" smtClean="0"/>
              <a:t>05.04.2022</a:t>
            </a:fld>
            <a:endParaRPr lang="cs-CZ"/>
          </a:p>
        </p:txBody>
      </p:sp>
      <p:sp>
        <p:nvSpPr>
          <p:cNvPr id="4" name="Zástupný symbol pro obrázek snímk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B20D9FA-18E6-4B9F-9027-AA8F8EB4AA15}" type="slidenum">
              <a:rPr lang="cs-CZ" smtClean="0"/>
              <a:t>‹#›</a:t>
            </a:fld>
            <a:endParaRPr lang="cs-CZ"/>
          </a:p>
        </p:txBody>
      </p:sp>
    </p:spTree>
    <p:extLst>
      <p:ext uri="{BB962C8B-B14F-4D97-AF65-F5344CB8AC3E}">
        <p14:creationId xmlns:p14="http://schemas.microsoft.com/office/powerpoint/2010/main" val="313943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574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033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093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48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416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20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818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25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581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856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65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B20D9FA-18E6-4B9F-9027-AA8F8EB4AA15}" type="slidenum">
              <a:rPr lang="cs-CZ" smtClean="0"/>
              <a:t>15</a:t>
            </a:fld>
            <a:endParaRPr lang="cs-CZ"/>
          </a:p>
        </p:txBody>
      </p:sp>
    </p:spTree>
    <p:extLst>
      <p:ext uri="{BB962C8B-B14F-4D97-AF65-F5344CB8AC3E}">
        <p14:creationId xmlns:p14="http://schemas.microsoft.com/office/powerpoint/2010/main" val="1269513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132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1279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024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B20D9FA-18E6-4B9F-9027-AA8F8EB4AA15}" type="slidenum">
              <a:rPr lang="cs-CZ" smtClean="0"/>
              <a:t>42</a:t>
            </a:fld>
            <a:endParaRPr lang="cs-CZ"/>
          </a:p>
        </p:txBody>
      </p:sp>
    </p:spTree>
    <p:extLst>
      <p:ext uri="{BB962C8B-B14F-4D97-AF65-F5344CB8AC3E}">
        <p14:creationId xmlns:p14="http://schemas.microsoft.com/office/powerpoint/2010/main" val="1976267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B20D9FA-18E6-4B9F-9027-AA8F8EB4AA15}" type="slidenum">
              <a:rPr lang="cs-CZ" smtClean="0"/>
              <a:t>51</a:t>
            </a:fld>
            <a:endParaRPr lang="cs-CZ"/>
          </a:p>
        </p:txBody>
      </p:sp>
    </p:spTree>
    <p:extLst>
      <p:ext uri="{BB962C8B-B14F-4D97-AF65-F5344CB8AC3E}">
        <p14:creationId xmlns:p14="http://schemas.microsoft.com/office/powerpoint/2010/main" val="1893806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B20D9FA-18E6-4B9F-9027-AA8F8EB4AA15}" type="slidenum">
              <a:rPr lang="cs-CZ" smtClean="0"/>
              <a:t>52</a:t>
            </a:fld>
            <a:endParaRPr lang="cs-CZ"/>
          </a:p>
        </p:txBody>
      </p:sp>
    </p:spTree>
    <p:extLst>
      <p:ext uri="{BB962C8B-B14F-4D97-AF65-F5344CB8AC3E}">
        <p14:creationId xmlns:p14="http://schemas.microsoft.com/office/powerpoint/2010/main" val="3552271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B20D9FA-18E6-4B9F-9027-AA8F8EB4AA15}" type="slidenum">
              <a:rPr lang="cs-CZ" smtClean="0"/>
              <a:t>53</a:t>
            </a:fld>
            <a:endParaRPr lang="cs-CZ"/>
          </a:p>
        </p:txBody>
      </p:sp>
    </p:spTree>
    <p:extLst>
      <p:ext uri="{BB962C8B-B14F-4D97-AF65-F5344CB8AC3E}">
        <p14:creationId xmlns:p14="http://schemas.microsoft.com/office/powerpoint/2010/main" val="981517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6B20D9FA-18E6-4B9F-9027-AA8F8EB4AA15}" type="slidenum">
              <a:rPr lang="cs-CZ" smtClean="0"/>
              <a:t>57</a:t>
            </a:fld>
            <a:endParaRPr lang="cs-CZ"/>
          </a:p>
        </p:txBody>
      </p:sp>
    </p:spTree>
    <p:extLst>
      <p:ext uri="{BB962C8B-B14F-4D97-AF65-F5344CB8AC3E}">
        <p14:creationId xmlns:p14="http://schemas.microsoft.com/office/powerpoint/2010/main" val="211773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232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035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97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0229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899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290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0D9FA-18E6-4B9F-9027-AA8F8EB4AA15}"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4826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9" name="Obrázek 8"/>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540800"/>
            <a:ext cx="9144000" cy="3240000"/>
          </a:xfrm>
          <a:prstGeom prst="rect">
            <a:avLst/>
          </a:prstGeom>
        </p:spPr>
      </p:pic>
      <p:pic>
        <p:nvPicPr>
          <p:cNvPr id="10" name="Obrázek 9"/>
          <p:cNvPicPr>
            <a:picLocks/>
          </p:cNvPicPr>
          <p:nvPr userDrawn="1"/>
        </p:nvPicPr>
        <p:blipFill>
          <a:blip r:embed="rId3" cstate="email">
            <a:extLst>
              <a:ext uri="{28A0092B-C50C-407E-A947-70E740481C1C}">
                <a14:useLocalDpi xmlns:a14="http://schemas.microsoft.com/office/drawing/2010/main"/>
              </a:ext>
            </a:extLst>
          </a:blip>
          <a:stretch>
            <a:fillRect/>
          </a:stretch>
        </p:blipFill>
        <p:spPr>
          <a:xfrm>
            <a:off x="0" y="6579035"/>
            <a:ext cx="9144000" cy="72000"/>
          </a:xfrm>
          <a:prstGeom prst="rect">
            <a:avLst/>
          </a:prstGeom>
        </p:spPr>
      </p:pic>
      <p:sp>
        <p:nvSpPr>
          <p:cNvPr id="11" name="Obdélník 10"/>
          <p:cNvSpPr/>
          <p:nvPr userDrawn="1"/>
        </p:nvSpPr>
        <p:spPr>
          <a:xfrm>
            <a:off x="0" y="1322977"/>
            <a:ext cx="9144000" cy="3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12" name="TextovéPole 11"/>
          <p:cNvSpPr txBox="1"/>
          <p:nvPr userDrawn="1"/>
        </p:nvSpPr>
        <p:spPr>
          <a:xfrm>
            <a:off x="0" y="908972"/>
            <a:ext cx="9144000" cy="426646"/>
          </a:xfrm>
          <a:prstGeom prst="rect">
            <a:avLst/>
          </a:prstGeom>
          <a:noFill/>
        </p:spPr>
        <p:txBody>
          <a:bodyPr wrap="square" lIns="216000" tIns="72000" rtlCol="0">
            <a:spAutoFit/>
          </a:bodyPr>
          <a:lstStyle/>
          <a:p>
            <a:pPr algn="just"/>
            <a:r>
              <a:rPr lang="cs-CZ" sz="2000" i="1" spc="8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Pomáháme českému zemědělství</a:t>
            </a:r>
            <a:endParaRPr lang="cs-CZ" sz="2000" i="1" spc="800" dirty="0">
              <a:solidFill>
                <a:srgbClr val="034A3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 name="Skupina 2"/>
          <p:cNvGrpSpPr/>
          <p:nvPr userDrawn="1"/>
        </p:nvGrpSpPr>
        <p:grpSpPr>
          <a:xfrm>
            <a:off x="0" y="4959033"/>
            <a:ext cx="9144000" cy="1440000"/>
            <a:chOff x="0" y="4959033"/>
            <a:chExt cx="9144000" cy="1440000"/>
          </a:xfrm>
        </p:grpSpPr>
        <p:sp>
          <p:nvSpPr>
            <p:cNvPr id="13" name="Obdélník 12"/>
            <p:cNvSpPr/>
            <p:nvPr userDrawn="1"/>
          </p:nvSpPr>
          <p:spPr>
            <a:xfrm>
              <a:off x="0" y="4959033"/>
              <a:ext cx="2232000" cy="1440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14" name="Obdélník 13"/>
            <p:cNvSpPr/>
            <p:nvPr userDrawn="1"/>
          </p:nvSpPr>
          <p:spPr>
            <a:xfrm>
              <a:off x="6912000" y="4959033"/>
              <a:ext cx="2232000" cy="1440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15" name="Obdélník 14"/>
            <p:cNvSpPr/>
            <p:nvPr userDrawn="1"/>
          </p:nvSpPr>
          <p:spPr>
            <a:xfrm>
              <a:off x="2304000" y="4959033"/>
              <a:ext cx="2232000" cy="144000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sp>
          <p:nvSpPr>
            <p:cNvPr id="16" name="Obdélník 15"/>
            <p:cNvSpPr/>
            <p:nvPr userDrawn="1"/>
          </p:nvSpPr>
          <p:spPr>
            <a:xfrm>
              <a:off x="4608000" y="4959033"/>
              <a:ext cx="2232000" cy="1440000"/>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grpSp>
      <p:pic>
        <p:nvPicPr>
          <p:cNvPr id="17" name="Obrázek 16"/>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230802" y="184528"/>
            <a:ext cx="2592000" cy="724472"/>
          </a:xfrm>
          <a:prstGeom prst="rect">
            <a:avLst/>
          </a:prstGeom>
        </p:spPr>
      </p:pic>
      <p:sp>
        <p:nvSpPr>
          <p:cNvPr id="4" name="Zástupný symbol pro text 3"/>
          <p:cNvSpPr>
            <a:spLocks noGrp="1"/>
          </p:cNvSpPr>
          <p:nvPr userDrawn="1">
            <p:ph type="body" sz="quarter" idx="10" hasCustomPrompt="1"/>
          </p:nvPr>
        </p:nvSpPr>
        <p:spPr>
          <a:xfrm>
            <a:off x="2890652" y="1988840"/>
            <a:ext cx="6145845" cy="1152128"/>
          </a:xfrm>
          <a:prstGeom prst="rect">
            <a:avLst/>
          </a:prstGeom>
          <a:noFill/>
          <a:ln>
            <a:noFill/>
          </a:ln>
        </p:spPr>
        <p:txBody>
          <a:bodyPr/>
          <a:lstStyle>
            <a:lvl1pPr marL="0" indent="0">
              <a:buFontTx/>
              <a:buNone/>
              <a:defRPr sz="2800" b="1" cap="all" baseline="0">
                <a:ln w="12700">
                  <a:solidFill>
                    <a:schemeClr val="bg1">
                      <a:lumMod val="95000"/>
                    </a:schemeClr>
                  </a:solidFill>
                </a:ln>
                <a:solidFill>
                  <a:srgbClr val="034A31"/>
                </a:solidFill>
                <a:latin typeface="Verdana" panose="020B0604030504040204" pitchFamily="34" charset="0"/>
                <a:ea typeface="Verdana" panose="020B0604030504040204" pitchFamily="34" charset="0"/>
                <a:cs typeface="Verdana" panose="020B0604030504040204" pitchFamily="34" charset="0"/>
              </a:defRPr>
            </a:lvl1pPr>
          </a:lstStyle>
          <a:p>
            <a:pPr lvl="0"/>
            <a:r>
              <a:rPr lang="cs-CZ" dirty="0" smtClean="0"/>
              <a:t>Kliknutím vložíte nadpis </a:t>
            </a:r>
          </a:p>
        </p:txBody>
      </p:sp>
    </p:spTree>
    <p:extLst>
      <p:ext uri="{BB962C8B-B14F-4D97-AF65-F5344CB8AC3E}">
        <p14:creationId xmlns:p14="http://schemas.microsoft.com/office/powerpoint/2010/main" val="48145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887391" y="987428"/>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04424B99-5B04-4352-A74E-9A507B482688}" type="datetimeFigureOut">
              <a:rPr lang="cs-CZ" smtClean="0"/>
              <a:t>05.04.2022</a:t>
            </a:fld>
            <a:endParaRPr lang="cs-CZ"/>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cs-CZ"/>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124379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04424B99-5B04-4352-A74E-9A507B482688}" type="datetimeFigureOut">
              <a:rPr lang="cs-CZ" smtClean="0"/>
              <a:t>05.04.2022</a:t>
            </a:fld>
            <a:endParaRPr lang="cs-CZ"/>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247331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a:prstGeom prst="rect">
            <a:avLst/>
          </a:prstGeo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628651" y="365125"/>
            <a:ext cx="5800725" cy="5811838"/>
          </a:xfrm>
          <a:prstGeom prst="rect">
            <a:avLst/>
          </a:prstGeo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04424B99-5B04-4352-A74E-9A507B482688}" type="datetimeFigureOut">
              <a:rPr lang="cs-CZ" smtClean="0"/>
              <a:t>05.04.2022</a:t>
            </a:fld>
            <a:endParaRPr lang="cs-CZ"/>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3039231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a:xfrm>
            <a:off x="628650" y="6356352"/>
            <a:ext cx="2057400" cy="365125"/>
          </a:xfrm>
          <a:prstGeom prst="rect">
            <a:avLst/>
          </a:prstGeom>
        </p:spPr>
        <p:txBody>
          <a:bodyPr/>
          <a:lstStyle/>
          <a:p>
            <a:fld id="{7E44D577-1D18-4DBB-A534-01F1A85CDF52}" type="datetimeFigureOut">
              <a:rPr lang="cs-CZ" smtClean="0"/>
              <a:t>05.04.2022</a:t>
            </a:fld>
            <a:endParaRPr lang="cs-CZ"/>
          </a:p>
        </p:txBody>
      </p:sp>
      <p:sp>
        <p:nvSpPr>
          <p:cNvPr id="5" name="Zástupný symbol pro zápatí 4"/>
          <p:cNvSpPr>
            <a:spLocks noGrp="1"/>
          </p:cNvSpPr>
          <p:nvPr>
            <p:ph type="ftr" sz="quarter" idx="11"/>
          </p:nvPr>
        </p:nvSpPr>
        <p:spPr>
          <a:xfrm>
            <a:off x="3028950" y="6356352"/>
            <a:ext cx="30861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6356352"/>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1783984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40"/>
            <a:ext cx="7886700" cy="2852737"/>
          </a:xfrm>
          <a:prstGeom prst="rect">
            <a:avLst/>
          </a:prstGeo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5"/>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a:xfrm>
            <a:off x="628650" y="6356352"/>
            <a:ext cx="2057400" cy="365125"/>
          </a:xfrm>
          <a:prstGeom prst="rect">
            <a:avLst/>
          </a:prstGeom>
        </p:spPr>
        <p:txBody>
          <a:bodyPr/>
          <a:lstStyle/>
          <a:p>
            <a:fld id="{7E44D577-1D18-4DBB-A534-01F1A85CDF52}" type="datetimeFigureOut">
              <a:rPr lang="cs-CZ" smtClean="0"/>
              <a:t>05.04.2022</a:t>
            </a:fld>
            <a:endParaRPr lang="cs-CZ"/>
          </a:p>
        </p:txBody>
      </p:sp>
      <p:sp>
        <p:nvSpPr>
          <p:cNvPr id="5" name="Zástupný symbol pro zápatí 4"/>
          <p:cNvSpPr>
            <a:spLocks noGrp="1"/>
          </p:cNvSpPr>
          <p:nvPr>
            <p:ph type="ftr" sz="quarter" idx="11"/>
          </p:nvPr>
        </p:nvSpPr>
        <p:spPr>
          <a:xfrm>
            <a:off x="3028950" y="6356352"/>
            <a:ext cx="30861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6356352"/>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2134122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7"/>
            <a:ext cx="7886700" cy="1325563"/>
          </a:xfrm>
          <a:prstGeom prst="rect">
            <a:avLst/>
          </a:prstGeo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a:xfrm>
            <a:off x="628650" y="6356352"/>
            <a:ext cx="2057400" cy="365125"/>
          </a:xfrm>
          <a:prstGeom prst="rect">
            <a:avLst/>
          </a:prstGeom>
        </p:spPr>
        <p:txBody>
          <a:bodyPr/>
          <a:lstStyle/>
          <a:p>
            <a:fld id="{7E44D577-1D18-4DBB-A534-01F1A85CDF52}" type="datetimeFigureOut">
              <a:rPr lang="cs-CZ" smtClean="0"/>
              <a:t>05.04.2022</a:t>
            </a:fld>
            <a:endParaRPr lang="cs-CZ"/>
          </a:p>
        </p:txBody>
      </p:sp>
      <p:sp>
        <p:nvSpPr>
          <p:cNvPr id="6" name="Zástupný symbol pro zápatí 5"/>
          <p:cNvSpPr>
            <a:spLocks noGrp="1"/>
          </p:cNvSpPr>
          <p:nvPr>
            <p:ph type="ftr" sz="quarter" idx="11"/>
          </p:nvPr>
        </p:nvSpPr>
        <p:spPr>
          <a:xfrm>
            <a:off x="3028950" y="6356352"/>
            <a:ext cx="30861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457950" y="6356352"/>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1198924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7"/>
            <a:ext cx="7886700" cy="1325563"/>
          </a:xfrm>
          <a:prstGeom prst="rect">
            <a:avLst/>
          </a:prstGeo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9"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9" y="2505075"/>
            <a:ext cx="3868737" cy="3684588"/>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a:prstGeom prst="rect">
            <a:avLst/>
          </a:prstGeo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a:xfrm>
            <a:off x="628650" y="6356352"/>
            <a:ext cx="2057400" cy="365125"/>
          </a:xfrm>
          <a:prstGeom prst="rect">
            <a:avLst/>
          </a:prstGeom>
        </p:spPr>
        <p:txBody>
          <a:bodyPr/>
          <a:lstStyle/>
          <a:p>
            <a:fld id="{7E44D577-1D18-4DBB-A534-01F1A85CDF52}" type="datetimeFigureOut">
              <a:rPr lang="cs-CZ" smtClean="0"/>
              <a:t>05.04.2022</a:t>
            </a:fld>
            <a:endParaRPr lang="cs-CZ"/>
          </a:p>
        </p:txBody>
      </p:sp>
      <p:sp>
        <p:nvSpPr>
          <p:cNvPr id="8" name="Zástupný symbol pro zápatí 7"/>
          <p:cNvSpPr>
            <a:spLocks noGrp="1"/>
          </p:cNvSpPr>
          <p:nvPr>
            <p:ph type="ftr" sz="quarter" idx="11"/>
          </p:nvPr>
        </p:nvSpPr>
        <p:spPr>
          <a:xfrm>
            <a:off x="3028950" y="6356352"/>
            <a:ext cx="3086100" cy="365125"/>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6457950" y="6356352"/>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1195991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7"/>
            <a:ext cx="7886700" cy="1325563"/>
          </a:xfrm>
          <a:prstGeom prst="rect">
            <a:avLst/>
          </a:prstGeom>
        </p:spPr>
        <p:txBody>
          <a:bodyPr/>
          <a:lstStyle/>
          <a:p>
            <a:r>
              <a:rPr lang="cs-CZ" smtClean="0"/>
              <a:t>Kliknutím lze upravit styl.</a:t>
            </a:r>
            <a:endParaRPr lang="cs-CZ"/>
          </a:p>
        </p:txBody>
      </p:sp>
      <p:sp>
        <p:nvSpPr>
          <p:cNvPr id="3" name="Zástupný symbol pro datum 2"/>
          <p:cNvSpPr>
            <a:spLocks noGrp="1"/>
          </p:cNvSpPr>
          <p:nvPr>
            <p:ph type="dt" sz="half" idx="10"/>
          </p:nvPr>
        </p:nvSpPr>
        <p:spPr>
          <a:xfrm>
            <a:off x="628650" y="6356352"/>
            <a:ext cx="2057400" cy="365125"/>
          </a:xfrm>
          <a:prstGeom prst="rect">
            <a:avLst/>
          </a:prstGeom>
        </p:spPr>
        <p:txBody>
          <a:bodyPr/>
          <a:lstStyle/>
          <a:p>
            <a:fld id="{7E44D577-1D18-4DBB-A534-01F1A85CDF52}" type="datetimeFigureOut">
              <a:rPr lang="cs-CZ" smtClean="0"/>
              <a:t>05.04.2022</a:t>
            </a:fld>
            <a:endParaRPr lang="cs-CZ"/>
          </a:p>
        </p:txBody>
      </p:sp>
      <p:sp>
        <p:nvSpPr>
          <p:cNvPr id="4" name="Zástupný symbol pro zápatí 3"/>
          <p:cNvSpPr>
            <a:spLocks noGrp="1"/>
          </p:cNvSpPr>
          <p:nvPr>
            <p:ph type="ftr" sz="quarter" idx="11"/>
          </p:nvPr>
        </p:nvSpPr>
        <p:spPr>
          <a:xfrm>
            <a:off x="3028950" y="6356352"/>
            <a:ext cx="30861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6457950" y="6356352"/>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583085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628650" y="6356352"/>
            <a:ext cx="2057400" cy="365125"/>
          </a:xfrm>
          <a:prstGeom prst="rect">
            <a:avLst/>
          </a:prstGeom>
        </p:spPr>
        <p:txBody>
          <a:bodyPr/>
          <a:lstStyle/>
          <a:p>
            <a:fld id="{7E44D577-1D18-4DBB-A534-01F1A85CDF52}" type="datetimeFigureOut">
              <a:rPr lang="cs-CZ" smtClean="0"/>
              <a:t>05.04.2022</a:t>
            </a:fld>
            <a:endParaRPr lang="cs-CZ"/>
          </a:p>
        </p:txBody>
      </p:sp>
      <p:sp>
        <p:nvSpPr>
          <p:cNvPr id="3" name="Zástupný symbol pro zápatí 2"/>
          <p:cNvSpPr>
            <a:spLocks noGrp="1"/>
          </p:cNvSpPr>
          <p:nvPr>
            <p:ph type="ftr" sz="quarter" idx="11"/>
          </p:nvPr>
        </p:nvSpPr>
        <p:spPr>
          <a:xfrm>
            <a:off x="3028950" y="6356352"/>
            <a:ext cx="30861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6457950" y="6356352"/>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3550324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9" y="457200"/>
            <a:ext cx="2949575" cy="1600200"/>
          </a:xfrm>
          <a:prstGeom prst="rect">
            <a:avLst/>
          </a:prstGeo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7"/>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628650" y="6356352"/>
            <a:ext cx="2057400" cy="365125"/>
          </a:xfrm>
          <a:prstGeom prst="rect">
            <a:avLst/>
          </a:prstGeom>
        </p:spPr>
        <p:txBody>
          <a:bodyPr/>
          <a:lstStyle/>
          <a:p>
            <a:fld id="{7E44D577-1D18-4DBB-A534-01F1A85CDF52}" type="datetimeFigureOut">
              <a:rPr lang="cs-CZ" smtClean="0"/>
              <a:t>05.04.2022</a:t>
            </a:fld>
            <a:endParaRPr lang="cs-CZ"/>
          </a:p>
        </p:txBody>
      </p:sp>
      <p:sp>
        <p:nvSpPr>
          <p:cNvPr id="6" name="Zástupný symbol pro zápatí 5"/>
          <p:cNvSpPr>
            <a:spLocks noGrp="1"/>
          </p:cNvSpPr>
          <p:nvPr>
            <p:ph type="ftr" sz="quarter" idx="11"/>
          </p:nvPr>
        </p:nvSpPr>
        <p:spPr>
          <a:xfrm>
            <a:off x="3028950" y="6356352"/>
            <a:ext cx="30861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457950" y="6356352"/>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1471422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0" y="100066"/>
            <a:ext cx="8640000" cy="432000"/>
          </a:xfrm>
          <a:prstGeom prst="rect">
            <a:avLst/>
          </a:prstGeom>
        </p:spPr>
        <p:txBody>
          <a:bodyPr tIns="108000">
            <a:normAutofit/>
          </a:bodyPr>
          <a:lstStyle>
            <a:lvl1pPr>
              <a:defRPr sz="1800">
                <a:solidFill>
                  <a:srgbClr val="F36523"/>
                </a:solidFill>
                <a:latin typeface="Verdana" panose="020B0604030504040204" pitchFamily="34" charset="0"/>
                <a:ea typeface="Verdana" panose="020B0604030504040204" pitchFamily="34" charset="0"/>
                <a:cs typeface="Verdana" panose="020B0604030504040204" pitchFamily="34" charset="0"/>
              </a:defRPr>
            </a:lvl1pPr>
          </a:lstStyle>
          <a:p>
            <a:r>
              <a:rPr lang="cs-CZ" dirty="0" smtClean="0"/>
              <a:t>Kliknutím vložíte nadpis. </a:t>
            </a:r>
            <a:endParaRPr lang="en-US" dirty="0"/>
          </a:p>
        </p:txBody>
      </p:sp>
      <p:sp>
        <p:nvSpPr>
          <p:cNvPr id="3" name="Content Placeholder 2"/>
          <p:cNvSpPr>
            <a:spLocks noGrp="1"/>
          </p:cNvSpPr>
          <p:nvPr>
            <p:ph idx="1" hasCustomPrompt="1"/>
          </p:nvPr>
        </p:nvSpPr>
        <p:spPr>
          <a:xfrm>
            <a:off x="252000" y="728133"/>
            <a:ext cx="8640000" cy="5580899"/>
          </a:xfrm>
          <a:prstGeom prst="rect">
            <a:avLst/>
          </a:prstGeom>
        </p:spPr>
        <p:txBody>
          <a:bodyPr/>
          <a:lstStyle>
            <a:lvl1pPr marL="0" indent="0">
              <a:buFontTx/>
              <a:buNone/>
              <a:defRPr sz="16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stStyle>
          <a:p>
            <a:pPr lvl="0"/>
            <a:r>
              <a:rPr lang="cs-CZ" dirty="0" smtClean="0"/>
              <a:t>Kliknutím vložíte text.</a:t>
            </a:r>
          </a:p>
          <a:p>
            <a:pPr lvl="1"/>
            <a:endParaRPr lang="en-US" dirty="0"/>
          </a:p>
        </p:txBody>
      </p:sp>
      <p:sp>
        <p:nvSpPr>
          <p:cNvPr id="8" name="Obdélník 7"/>
          <p:cNvSpPr/>
          <p:nvPr userDrawn="1"/>
        </p:nvSpPr>
        <p:spPr>
          <a:xfrm>
            <a:off x="252000" y="515132"/>
            <a:ext cx="8640000" cy="3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pic>
        <p:nvPicPr>
          <p:cNvPr id="9" name="Obrázek 8"/>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1952" y="6489034"/>
            <a:ext cx="8640000" cy="72000"/>
          </a:xfrm>
          <a:prstGeom prst="rect">
            <a:avLst/>
          </a:prstGeom>
        </p:spPr>
      </p:pic>
    </p:spTree>
    <p:extLst>
      <p:ext uri="{BB962C8B-B14F-4D97-AF65-F5344CB8AC3E}">
        <p14:creationId xmlns:p14="http://schemas.microsoft.com/office/powerpoint/2010/main" val="18388264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9" y="457200"/>
            <a:ext cx="2949575" cy="1600200"/>
          </a:xfrm>
          <a:prstGeom prst="rect">
            <a:avLst/>
          </a:prstGeo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7"/>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9"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a:xfrm>
            <a:off x="628650" y="6356352"/>
            <a:ext cx="2057400" cy="365125"/>
          </a:xfrm>
          <a:prstGeom prst="rect">
            <a:avLst/>
          </a:prstGeom>
        </p:spPr>
        <p:txBody>
          <a:bodyPr/>
          <a:lstStyle/>
          <a:p>
            <a:fld id="{7E44D577-1D18-4DBB-A534-01F1A85CDF52}" type="datetimeFigureOut">
              <a:rPr lang="cs-CZ" smtClean="0"/>
              <a:t>05.04.2022</a:t>
            </a:fld>
            <a:endParaRPr lang="cs-CZ"/>
          </a:p>
        </p:txBody>
      </p:sp>
      <p:sp>
        <p:nvSpPr>
          <p:cNvPr id="6" name="Zástupný symbol pro zápatí 5"/>
          <p:cNvSpPr>
            <a:spLocks noGrp="1"/>
          </p:cNvSpPr>
          <p:nvPr>
            <p:ph type="ftr" sz="quarter" idx="11"/>
          </p:nvPr>
        </p:nvSpPr>
        <p:spPr>
          <a:xfrm>
            <a:off x="3028950" y="6356352"/>
            <a:ext cx="30861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6457950" y="6356352"/>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68940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7"/>
            <a:ext cx="7886700" cy="1325563"/>
          </a:xfrm>
          <a:prstGeom prst="rect">
            <a:avLst/>
          </a:prstGeom>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0" y="1825625"/>
            <a:ext cx="7886700" cy="4351338"/>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628650" y="6356352"/>
            <a:ext cx="2057400" cy="365125"/>
          </a:xfrm>
          <a:prstGeom prst="rect">
            <a:avLst/>
          </a:prstGeom>
        </p:spPr>
        <p:txBody>
          <a:bodyPr/>
          <a:lstStyle/>
          <a:p>
            <a:fld id="{7E44D577-1D18-4DBB-A534-01F1A85CDF52}" type="datetimeFigureOut">
              <a:rPr lang="cs-CZ" smtClean="0"/>
              <a:t>05.04.2022</a:t>
            </a:fld>
            <a:endParaRPr lang="cs-CZ"/>
          </a:p>
        </p:txBody>
      </p:sp>
      <p:sp>
        <p:nvSpPr>
          <p:cNvPr id="5" name="Zástupný symbol pro zápatí 4"/>
          <p:cNvSpPr>
            <a:spLocks noGrp="1"/>
          </p:cNvSpPr>
          <p:nvPr>
            <p:ph type="ftr" sz="quarter" idx="11"/>
          </p:nvPr>
        </p:nvSpPr>
        <p:spPr>
          <a:xfrm>
            <a:off x="3028950" y="6356352"/>
            <a:ext cx="30861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6356352"/>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2511934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a:prstGeom prst="rect">
            <a:avLst/>
          </a:prstGeo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1" y="365125"/>
            <a:ext cx="5762625" cy="5811838"/>
          </a:xfrm>
          <a:prstGeom prst="rect">
            <a:avLst/>
          </a:prstGeo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628650" y="6356352"/>
            <a:ext cx="2057400" cy="365125"/>
          </a:xfrm>
          <a:prstGeom prst="rect">
            <a:avLst/>
          </a:prstGeom>
        </p:spPr>
        <p:txBody>
          <a:bodyPr/>
          <a:lstStyle/>
          <a:p>
            <a:fld id="{7E44D577-1D18-4DBB-A534-01F1A85CDF52}" type="datetimeFigureOut">
              <a:rPr lang="cs-CZ" smtClean="0"/>
              <a:t>05.04.2022</a:t>
            </a:fld>
            <a:endParaRPr lang="cs-CZ"/>
          </a:p>
        </p:txBody>
      </p:sp>
      <p:sp>
        <p:nvSpPr>
          <p:cNvPr id="5" name="Zástupný symbol pro zápatí 4"/>
          <p:cNvSpPr>
            <a:spLocks noGrp="1"/>
          </p:cNvSpPr>
          <p:nvPr>
            <p:ph type="ftr" sz="quarter" idx="11"/>
          </p:nvPr>
        </p:nvSpPr>
        <p:spPr>
          <a:xfrm>
            <a:off x="3028950" y="6356352"/>
            <a:ext cx="30861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6356352"/>
            <a:ext cx="2057400" cy="365125"/>
          </a:xfrm>
          <a:prstGeom prst="rect">
            <a:avLst/>
          </a:prstGeom>
        </p:spPr>
        <p:txBody>
          <a:bodyPr/>
          <a:lstStyle/>
          <a:p>
            <a:fld id="{A9A2A533-5379-4799-B35F-4F94F9B08551}" type="slidenum">
              <a:rPr lang="cs-CZ" smtClean="0"/>
              <a:t>‹#›</a:t>
            </a:fld>
            <a:endParaRPr lang="cs-CZ"/>
          </a:p>
        </p:txBody>
      </p:sp>
    </p:spTree>
    <p:extLst>
      <p:ext uri="{BB962C8B-B14F-4D97-AF65-F5344CB8AC3E}">
        <p14:creationId xmlns:p14="http://schemas.microsoft.com/office/powerpoint/2010/main" val="4075900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81E9A85-4C8A-4A6B-BF64-6E7079A53DC7}"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2428598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1E9A85-4C8A-4A6B-BF64-6E7079A53DC7}"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38135960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40"/>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81E9A85-4C8A-4A6B-BF64-6E7079A53DC7}"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2379346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81E9A85-4C8A-4A6B-BF64-6E7079A53DC7}" type="datetimeFigureOut">
              <a:rPr lang="cs-CZ" smtClean="0"/>
              <a:t>05.04.2022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1638765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7"/>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9"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81E9A85-4C8A-4A6B-BF64-6E7079A53DC7}" type="datetimeFigureOut">
              <a:rPr lang="cs-CZ" smtClean="0"/>
              <a:t>05.04.2022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587987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81E9A85-4C8A-4A6B-BF64-6E7079A53DC7}" type="datetimeFigureOut">
              <a:rPr lang="cs-CZ" smtClean="0"/>
              <a:t>05.04.2022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14205064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81E9A85-4C8A-4A6B-BF64-6E7079A53DC7}" type="datetimeFigureOut">
              <a:rPr lang="cs-CZ" smtClean="0"/>
              <a:t>05.04.2022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277822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2000" y="735335"/>
            <a:ext cx="8640000" cy="432000"/>
          </a:xfrm>
          <a:prstGeom prst="rect">
            <a:avLst/>
          </a:prstGeom>
        </p:spPr>
        <p:txBody>
          <a:bodyPr tIns="108000">
            <a:normAutofit/>
          </a:bodyPr>
          <a:lstStyle>
            <a:lvl1pPr>
              <a:defRPr sz="1800">
                <a:solidFill>
                  <a:srgbClr val="F36523"/>
                </a:solidFill>
                <a:latin typeface="Verdana" panose="020B0604030504040204" pitchFamily="34" charset="0"/>
                <a:ea typeface="Verdana" panose="020B0604030504040204" pitchFamily="34" charset="0"/>
                <a:cs typeface="Verdana" panose="020B0604030504040204" pitchFamily="34" charset="0"/>
              </a:defRPr>
            </a:lvl1pPr>
          </a:lstStyle>
          <a:p>
            <a:r>
              <a:rPr lang="cs-CZ" dirty="0" smtClean="0"/>
              <a:t>Kliknutím vložíte nadpis. </a:t>
            </a:r>
            <a:endParaRPr lang="en-US" dirty="0"/>
          </a:p>
        </p:txBody>
      </p:sp>
      <p:sp>
        <p:nvSpPr>
          <p:cNvPr id="3" name="Content Placeholder 2"/>
          <p:cNvSpPr>
            <a:spLocks noGrp="1"/>
          </p:cNvSpPr>
          <p:nvPr>
            <p:ph idx="1" hasCustomPrompt="1"/>
          </p:nvPr>
        </p:nvSpPr>
        <p:spPr>
          <a:xfrm>
            <a:off x="252000" y="1269001"/>
            <a:ext cx="8640000" cy="5040033"/>
          </a:xfrm>
          <a:prstGeom prst="rect">
            <a:avLst/>
          </a:prstGeom>
        </p:spPr>
        <p:txBody>
          <a:bodyPr/>
          <a:lstStyle>
            <a:lvl1pPr marL="0" indent="0">
              <a:buFontTx/>
              <a:buNone/>
              <a:defRPr sz="16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stStyle>
          <a:p>
            <a:pPr lvl="0"/>
            <a:r>
              <a:rPr lang="cs-CZ" dirty="0" smtClean="0"/>
              <a:t>Kliknutím vložíte text.</a:t>
            </a:r>
          </a:p>
          <a:p>
            <a:pPr lvl="1"/>
            <a:endParaRPr lang="en-US" dirty="0"/>
          </a:p>
        </p:txBody>
      </p:sp>
      <p:sp>
        <p:nvSpPr>
          <p:cNvPr id="8" name="Obdélník 7"/>
          <p:cNvSpPr/>
          <p:nvPr userDrawn="1"/>
        </p:nvSpPr>
        <p:spPr>
          <a:xfrm>
            <a:off x="252000" y="690868"/>
            <a:ext cx="8640000" cy="3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pic>
        <p:nvPicPr>
          <p:cNvPr id="9" name="Obrázek 8"/>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2000" y="6489034"/>
            <a:ext cx="8640000" cy="72000"/>
          </a:xfrm>
          <a:prstGeom prst="rect">
            <a:avLst/>
          </a:prstGeom>
        </p:spPr>
      </p:pic>
      <p:pic>
        <p:nvPicPr>
          <p:cNvPr id="4" name="Obrázek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7868" y="230484"/>
            <a:ext cx="1711452" cy="318516"/>
          </a:xfrm>
          <a:prstGeom prst="rect">
            <a:avLst/>
          </a:prstGeom>
        </p:spPr>
      </p:pic>
    </p:spTree>
    <p:extLst>
      <p:ext uri="{BB962C8B-B14F-4D97-AF65-F5344CB8AC3E}">
        <p14:creationId xmlns:p14="http://schemas.microsoft.com/office/powerpoint/2010/main" val="2674053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9"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81E9A85-4C8A-4A6B-BF64-6E7079A53DC7}" type="datetimeFigureOut">
              <a:rPr lang="cs-CZ" smtClean="0"/>
              <a:t>05.04.2022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26553131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9"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81E9A85-4C8A-4A6B-BF64-6E7079A53DC7}" type="datetimeFigureOut">
              <a:rPr lang="cs-CZ" smtClean="0"/>
              <a:t>05.04.2022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4235964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1E9A85-4C8A-4A6B-BF64-6E7079A53DC7}"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336490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1"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1E9A85-4C8A-4A6B-BF64-6E7079A53DC7}"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29DC50-95FA-48C2-9278-3B0D5B85A317}" type="slidenum">
              <a:rPr lang="cs-CZ" smtClean="0"/>
              <a:t>‹#›</a:t>
            </a:fld>
            <a:endParaRPr lang="cs-CZ"/>
          </a:p>
        </p:txBody>
      </p:sp>
    </p:spTree>
    <p:extLst>
      <p:ext uri="{BB962C8B-B14F-4D97-AF65-F5344CB8AC3E}">
        <p14:creationId xmlns:p14="http://schemas.microsoft.com/office/powerpoint/2010/main" val="16037055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9DA84BF-BD80-4597-9FD6-F480A782CDBC}"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3151465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DA84BF-BD80-4597-9FD6-F480A782CDBC}"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262778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40"/>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9DA84BF-BD80-4597-9FD6-F480A782CDBC}"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1127419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9DA84BF-BD80-4597-9FD6-F480A782CDBC}" type="datetimeFigureOut">
              <a:rPr lang="cs-CZ" smtClean="0"/>
              <a:t>05.04.2022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3761323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7"/>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9"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9DA84BF-BD80-4597-9FD6-F480A782CDBC}" type="datetimeFigureOut">
              <a:rPr lang="cs-CZ" smtClean="0"/>
              <a:t>05.04.2022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1371590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9DA84BF-BD80-4597-9FD6-F480A782CDBC}" type="datetimeFigureOut">
              <a:rPr lang="cs-CZ" smtClean="0"/>
              <a:t>05.04.2022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248291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a:prstGeom prst="rect">
            <a:avLst/>
          </a:prstGeom>
        </p:spPr>
        <p:txBody>
          <a:bodyPr anchor="b"/>
          <a:lstStyle>
            <a:lvl1pPr>
              <a:defRPr sz="6000"/>
            </a:lvl1pPr>
          </a:lstStyle>
          <a:p>
            <a:r>
              <a:rPr lang="cs-CZ" smtClean="0"/>
              <a:t>Kliknutím lze upravit styl.</a:t>
            </a:r>
            <a:endParaRPr lang="en-US" dirty="0"/>
          </a:p>
        </p:txBody>
      </p:sp>
      <p:sp>
        <p:nvSpPr>
          <p:cNvPr id="3" name="Text Placeholder 2"/>
          <p:cNvSpPr>
            <a:spLocks noGrp="1"/>
          </p:cNvSpPr>
          <p:nvPr>
            <p:ph type="body" idx="1"/>
          </p:nvPr>
        </p:nvSpPr>
        <p:spPr>
          <a:xfrm>
            <a:off x="623888" y="4589466"/>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04424B99-5B04-4352-A74E-9A507B482688}" type="datetimeFigureOut">
              <a:rPr lang="cs-CZ" smtClean="0"/>
              <a:t>05.04.2022</a:t>
            </a:fld>
            <a:endParaRPr lang="cs-CZ"/>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endParaRPr lang="cs-CZ"/>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2763366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9DA84BF-BD80-4597-9FD6-F480A782CDBC}" type="datetimeFigureOut">
              <a:rPr lang="cs-CZ" smtClean="0"/>
              <a:t>05.04.2022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33014960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9"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DA84BF-BD80-4597-9FD6-F480A782CDBC}" type="datetimeFigureOut">
              <a:rPr lang="cs-CZ" smtClean="0"/>
              <a:t>05.04.2022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2266054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9"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9DA84BF-BD80-4597-9FD6-F480A782CDBC}" type="datetimeFigureOut">
              <a:rPr lang="cs-CZ" smtClean="0"/>
              <a:t>05.04.2022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2592109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DA84BF-BD80-4597-9FD6-F480A782CDBC}"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2106274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1"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DA84BF-BD80-4597-9FD6-F480A782CDBC}"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A87E486-F2D2-4E2E-8FBA-F5E422DEA3F5}" type="slidenum">
              <a:rPr lang="cs-CZ" smtClean="0"/>
              <a:t>‹#›</a:t>
            </a:fld>
            <a:endParaRPr lang="cs-CZ"/>
          </a:p>
        </p:txBody>
      </p:sp>
    </p:spTree>
    <p:extLst>
      <p:ext uri="{BB962C8B-B14F-4D97-AF65-F5344CB8AC3E}">
        <p14:creationId xmlns:p14="http://schemas.microsoft.com/office/powerpoint/2010/main" val="4081846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67145DF6-9E99-4B85-999E-5A89F67DF7D7}"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1302678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7145DF6-9E99-4B85-999E-5A89F67DF7D7}"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39373016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40"/>
            <a:ext cx="78867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67145DF6-9E99-4B85-999E-5A89F67DF7D7}"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481641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62865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825625"/>
            <a:ext cx="386715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7145DF6-9E99-4B85-999E-5A89F67DF7D7}" type="datetimeFigureOut">
              <a:rPr lang="cs-CZ" smtClean="0"/>
              <a:t>05.04.2022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3882823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30238" y="365127"/>
            <a:ext cx="78867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630239" y="2505075"/>
            <a:ext cx="386873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29150" y="2505075"/>
            <a:ext cx="38877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7145DF6-9E99-4B85-999E-5A89F67DF7D7}" type="datetimeFigureOut">
              <a:rPr lang="cs-CZ" smtClean="0"/>
              <a:t>05.04.2022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208748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cs-CZ" smtClean="0"/>
              <a:t>Kliknutím lze upravit styl.</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04424B99-5B04-4352-A74E-9A507B482688}" type="datetimeFigureOut">
              <a:rPr lang="cs-CZ" smtClean="0"/>
              <a:t>05.04.2022</a:t>
            </a:fld>
            <a:endParaRPr lang="cs-CZ"/>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cs-CZ"/>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1959043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67145DF6-9E99-4B85-999E-5A89F67DF7D7}" type="datetimeFigureOut">
              <a:rPr lang="cs-CZ" smtClean="0"/>
              <a:t>05.04.2022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3523173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7145DF6-9E99-4B85-999E-5A89F67DF7D7}" type="datetimeFigureOut">
              <a:rPr lang="cs-CZ" smtClean="0"/>
              <a:t>05.04.2022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2778995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9" y="457200"/>
            <a:ext cx="2949575"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7145DF6-9E99-4B85-999E-5A89F67DF7D7}" type="datetimeFigureOut">
              <a:rPr lang="cs-CZ" smtClean="0"/>
              <a:t>05.04.2022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14376221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0239" y="457200"/>
            <a:ext cx="2949575"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7145DF6-9E99-4B85-999E-5A89F67DF7D7}" type="datetimeFigureOut">
              <a:rPr lang="cs-CZ" smtClean="0"/>
              <a:t>05.04.2022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37014631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7145DF6-9E99-4B85-999E-5A89F67DF7D7}"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36860246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365125"/>
            <a:ext cx="1971675"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628651" y="365125"/>
            <a:ext cx="5762625"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7145DF6-9E99-4B85-999E-5A89F67DF7D7}" type="datetimeFigureOut">
              <a:rPr lang="cs-CZ" smtClean="0"/>
              <a:t>05.04.2022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36436D-9CB2-4F76-BD1D-603696250F7D}" type="slidenum">
              <a:rPr lang="cs-CZ" smtClean="0"/>
              <a:t>‹#›</a:t>
            </a:fld>
            <a:endParaRPr lang="cs-CZ"/>
          </a:p>
        </p:txBody>
      </p:sp>
    </p:spTree>
    <p:extLst>
      <p:ext uri="{BB962C8B-B14F-4D97-AF65-F5344CB8AC3E}">
        <p14:creationId xmlns:p14="http://schemas.microsoft.com/office/powerpoint/2010/main" val="337414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a:prstGeom prst="rect">
            <a:avLst/>
          </a:prstGeom>
        </p:spPr>
        <p:txBody>
          <a:bodyPr/>
          <a:lstStyle/>
          <a:p>
            <a:r>
              <a:rPr lang="cs-CZ" smtClean="0"/>
              <a:t>Kliknutím lze upravit styl.</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4629151"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4629151" y="2505075"/>
            <a:ext cx="3887391" cy="3684588"/>
          </a:xfrm>
          <a:prstGeom prst="rect">
            <a:avLst/>
          </a:prstGeo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a:xfrm>
            <a:off x="628650" y="6356353"/>
            <a:ext cx="2057400" cy="365125"/>
          </a:xfrm>
          <a:prstGeom prst="rect">
            <a:avLst/>
          </a:prstGeom>
        </p:spPr>
        <p:txBody>
          <a:bodyPr/>
          <a:lstStyle/>
          <a:p>
            <a:fld id="{04424B99-5B04-4352-A74E-9A507B482688}" type="datetimeFigureOut">
              <a:rPr lang="cs-CZ" smtClean="0"/>
              <a:t>05.04.2022</a:t>
            </a:fld>
            <a:endParaRPr lang="cs-CZ"/>
          </a:p>
        </p:txBody>
      </p:sp>
      <p:sp>
        <p:nvSpPr>
          <p:cNvPr id="8" name="Footer Placeholder 7"/>
          <p:cNvSpPr>
            <a:spLocks noGrp="1"/>
          </p:cNvSpPr>
          <p:nvPr>
            <p:ph type="ftr" sz="quarter" idx="11"/>
          </p:nvPr>
        </p:nvSpPr>
        <p:spPr>
          <a:xfrm>
            <a:off x="3028950" y="6356353"/>
            <a:ext cx="3086100" cy="365125"/>
          </a:xfrm>
          <a:prstGeom prst="rect">
            <a:avLst/>
          </a:prstGeom>
        </p:spPr>
        <p:txBody>
          <a:bodyPr/>
          <a:lstStyle/>
          <a:p>
            <a:endParaRPr lang="cs-CZ"/>
          </a:p>
        </p:txBody>
      </p:sp>
      <p:sp>
        <p:nvSpPr>
          <p:cNvPr id="9" name="Slide Number Placeholder 8"/>
          <p:cNvSpPr>
            <a:spLocks noGrp="1"/>
          </p:cNvSpPr>
          <p:nvPr>
            <p:ph type="sldNum" sz="quarter" idx="12"/>
          </p:nvPr>
        </p:nvSpPr>
        <p:spPr>
          <a:xfrm>
            <a:off x="6457950" y="6356353"/>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3377136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cs-CZ" smtClean="0"/>
              <a:t>Kliknutím lze upravit styl.</a:t>
            </a:r>
            <a:endParaRPr lang="en-US" dirty="0"/>
          </a:p>
        </p:txBody>
      </p:sp>
      <p:sp>
        <p:nvSpPr>
          <p:cNvPr id="3" name="Date Placeholder 2"/>
          <p:cNvSpPr>
            <a:spLocks noGrp="1"/>
          </p:cNvSpPr>
          <p:nvPr>
            <p:ph type="dt" sz="half" idx="10"/>
          </p:nvPr>
        </p:nvSpPr>
        <p:spPr>
          <a:xfrm>
            <a:off x="628650" y="6356353"/>
            <a:ext cx="2057400" cy="365125"/>
          </a:xfrm>
          <a:prstGeom prst="rect">
            <a:avLst/>
          </a:prstGeom>
        </p:spPr>
        <p:txBody>
          <a:bodyPr/>
          <a:lstStyle/>
          <a:p>
            <a:fld id="{04424B99-5B04-4352-A74E-9A507B482688}" type="datetimeFigureOut">
              <a:rPr lang="cs-CZ" smtClean="0"/>
              <a:t>05.04.2022</a:t>
            </a:fld>
            <a:endParaRPr lang="cs-CZ"/>
          </a:p>
        </p:txBody>
      </p:sp>
      <p:sp>
        <p:nvSpPr>
          <p:cNvPr id="4" name="Footer Placeholder 3"/>
          <p:cNvSpPr>
            <a:spLocks noGrp="1"/>
          </p:cNvSpPr>
          <p:nvPr>
            <p:ph type="ftr" sz="quarter" idx="11"/>
          </p:nvPr>
        </p:nvSpPr>
        <p:spPr>
          <a:xfrm>
            <a:off x="3028950" y="6356353"/>
            <a:ext cx="3086100" cy="365125"/>
          </a:xfrm>
          <a:prstGeom prst="rect">
            <a:avLst/>
          </a:prstGeom>
        </p:spPr>
        <p:txBody>
          <a:bodyPr/>
          <a:lstStyle/>
          <a:p>
            <a:endParaRPr lang="cs-CZ"/>
          </a:p>
        </p:txBody>
      </p:sp>
      <p:sp>
        <p:nvSpPr>
          <p:cNvPr id="5" name="Slide Number Placeholder 4"/>
          <p:cNvSpPr>
            <a:spLocks noGrp="1"/>
          </p:cNvSpPr>
          <p:nvPr>
            <p:ph type="sldNum" sz="quarter" idx="12"/>
          </p:nvPr>
        </p:nvSpPr>
        <p:spPr>
          <a:xfrm>
            <a:off x="6457950" y="6356353"/>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48334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fld id="{04424B99-5B04-4352-A74E-9A507B482688}" type="datetimeFigureOut">
              <a:rPr lang="cs-CZ" smtClean="0"/>
              <a:t>05.04.2022</a:t>
            </a:fld>
            <a:endParaRPr lang="cs-CZ"/>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endParaRPr lang="cs-CZ"/>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71532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cs-CZ" smtClean="0"/>
              <a:t>Kliknutím lze upravit styl.</a:t>
            </a:r>
            <a:endParaRPr lang="en-US" dirty="0"/>
          </a:p>
        </p:txBody>
      </p:sp>
      <p:sp>
        <p:nvSpPr>
          <p:cNvPr id="3" name="Content Placeholder 2"/>
          <p:cNvSpPr>
            <a:spLocks noGrp="1"/>
          </p:cNvSpPr>
          <p:nvPr>
            <p:ph idx="1"/>
          </p:nvPr>
        </p:nvSpPr>
        <p:spPr>
          <a:xfrm>
            <a:off x="3887391" y="987428"/>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Date Placeholder 4"/>
          <p:cNvSpPr>
            <a:spLocks noGrp="1"/>
          </p:cNvSpPr>
          <p:nvPr>
            <p:ph type="dt" sz="half" idx="10"/>
          </p:nvPr>
        </p:nvSpPr>
        <p:spPr>
          <a:xfrm>
            <a:off x="628650" y="6356353"/>
            <a:ext cx="2057400" cy="365125"/>
          </a:xfrm>
          <a:prstGeom prst="rect">
            <a:avLst/>
          </a:prstGeom>
        </p:spPr>
        <p:txBody>
          <a:bodyPr/>
          <a:lstStyle/>
          <a:p>
            <a:fld id="{04424B99-5B04-4352-A74E-9A507B482688}" type="datetimeFigureOut">
              <a:rPr lang="cs-CZ" smtClean="0"/>
              <a:t>05.04.2022</a:t>
            </a:fld>
            <a:endParaRPr lang="cs-CZ"/>
          </a:p>
        </p:txBody>
      </p:sp>
      <p:sp>
        <p:nvSpPr>
          <p:cNvPr id="6" name="Footer Placeholder 5"/>
          <p:cNvSpPr>
            <a:spLocks noGrp="1"/>
          </p:cNvSpPr>
          <p:nvPr>
            <p:ph type="ftr" sz="quarter" idx="11"/>
          </p:nvPr>
        </p:nvSpPr>
        <p:spPr>
          <a:xfrm>
            <a:off x="3028950" y="6356353"/>
            <a:ext cx="3086100" cy="365125"/>
          </a:xfrm>
          <a:prstGeom prst="rect">
            <a:avLst/>
          </a:prstGeom>
        </p:spPr>
        <p:txBody>
          <a:bodyPr/>
          <a:lstStyle/>
          <a:p>
            <a:endParaRPr lang="cs-CZ"/>
          </a:p>
        </p:txBody>
      </p:sp>
      <p:sp>
        <p:nvSpPr>
          <p:cNvPr id="7" name="Slide Number Placeholder 6"/>
          <p:cNvSpPr>
            <a:spLocks noGrp="1"/>
          </p:cNvSpPr>
          <p:nvPr>
            <p:ph type="sldNum" sz="quarter" idx="12"/>
          </p:nvPr>
        </p:nvSpPr>
        <p:spPr>
          <a:xfrm>
            <a:off x="6457950" y="6356353"/>
            <a:ext cx="2057400" cy="365125"/>
          </a:xfrm>
          <a:prstGeom prst="rect">
            <a:avLst/>
          </a:prstGeom>
        </p:spPr>
        <p:txBody>
          <a:bodyPr/>
          <a:lstStyle/>
          <a:p>
            <a:fld id="{F0BE54C0-39CA-4A1D-BCFA-E66C72115827}" type="slidenum">
              <a:rPr lang="cs-CZ" smtClean="0"/>
              <a:t>‹#›</a:t>
            </a:fld>
            <a:endParaRPr lang="cs-CZ"/>
          </a:p>
        </p:txBody>
      </p:sp>
    </p:spTree>
    <p:extLst>
      <p:ext uri="{BB962C8B-B14F-4D97-AF65-F5344CB8AC3E}">
        <p14:creationId xmlns:p14="http://schemas.microsoft.com/office/powerpoint/2010/main" val="295900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208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164795"/>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E9A85-4C8A-4A6B-BF64-6E7079A53DC7}" type="datetimeFigureOut">
              <a:rPr lang="cs-CZ" smtClean="0"/>
              <a:t>05.04.2022</a:t>
            </a:fld>
            <a:endParaRPr lang="cs-CZ"/>
          </a:p>
        </p:txBody>
      </p:sp>
      <p:sp>
        <p:nvSpPr>
          <p:cNvPr id="5" name="Zástupný symbol pro zápatí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9DC50-95FA-48C2-9278-3B0D5B85A317}" type="slidenum">
              <a:rPr lang="cs-CZ" smtClean="0"/>
              <a:t>‹#›</a:t>
            </a:fld>
            <a:endParaRPr lang="cs-CZ"/>
          </a:p>
        </p:txBody>
      </p:sp>
    </p:spTree>
    <p:extLst>
      <p:ext uri="{BB962C8B-B14F-4D97-AF65-F5344CB8AC3E}">
        <p14:creationId xmlns:p14="http://schemas.microsoft.com/office/powerpoint/2010/main" val="8715679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A84BF-BD80-4597-9FD6-F480A782CDBC}" type="datetimeFigureOut">
              <a:rPr lang="cs-CZ" smtClean="0"/>
              <a:t>05.04.2022</a:t>
            </a:fld>
            <a:endParaRPr lang="cs-CZ"/>
          </a:p>
        </p:txBody>
      </p:sp>
      <p:sp>
        <p:nvSpPr>
          <p:cNvPr id="5" name="Zástupný symbol pro zápatí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7E486-F2D2-4E2E-8FBA-F5E422DEA3F5}" type="slidenum">
              <a:rPr lang="cs-CZ" smtClean="0"/>
              <a:t>‹#›</a:t>
            </a:fld>
            <a:endParaRPr lang="cs-CZ"/>
          </a:p>
        </p:txBody>
      </p:sp>
    </p:spTree>
    <p:extLst>
      <p:ext uri="{BB962C8B-B14F-4D97-AF65-F5344CB8AC3E}">
        <p14:creationId xmlns:p14="http://schemas.microsoft.com/office/powerpoint/2010/main" val="32267162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45DF6-9E99-4B85-999E-5A89F67DF7D7}" type="datetimeFigureOut">
              <a:rPr lang="cs-CZ" smtClean="0"/>
              <a:t>05.04.2022</a:t>
            </a:fld>
            <a:endParaRPr lang="cs-CZ"/>
          </a:p>
        </p:txBody>
      </p:sp>
      <p:sp>
        <p:nvSpPr>
          <p:cNvPr id="5" name="Zástupný symbol pro zápatí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6436D-9CB2-4F76-BD1D-603696250F7D}" type="slidenum">
              <a:rPr lang="cs-CZ" smtClean="0"/>
              <a:t>‹#›</a:t>
            </a:fld>
            <a:endParaRPr lang="cs-CZ"/>
          </a:p>
        </p:txBody>
      </p:sp>
    </p:spTree>
    <p:extLst>
      <p:ext uri="{BB962C8B-B14F-4D97-AF65-F5344CB8AC3E}">
        <p14:creationId xmlns:p14="http://schemas.microsoft.com/office/powerpoint/2010/main" val="30999359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179512" y="1556792"/>
            <a:ext cx="8856984" cy="1872208"/>
          </a:xfrm>
        </p:spPr>
        <p:txBody>
          <a:bodyPr/>
          <a:lstStyle/>
          <a:p>
            <a:pPr algn="r"/>
            <a:endParaRPr lang="cs-CZ" sz="4800" dirty="0" smtClean="0"/>
          </a:p>
          <a:p>
            <a:pPr algn="ctr"/>
            <a:r>
              <a:rPr lang="cs-CZ" sz="3200" cap="none" dirty="0" smtClean="0"/>
              <a:t>Jednotná žádost 2022</a:t>
            </a:r>
            <a:endParaRPr lang="cs-CZ" sz="3200" cap="none" dirty="0"/>
          </a:p>
        </p:txBody>
      </p:sp>
    </p:spTree>
    <p:extLst>
      <p:ext uri="{BB962C8B-B14F-4D97-AF65-F5344CB8AC3E}">
        <p14:creationId xmlns:p14="http://schemas.microsoft.com/office/powerpoint/2010/main" val="2751619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Jednotná žádost 2022 - Předtisky IZR </a:t>
            </a:r>
            <a:endParaRPr lang="cs-CZ" dirty="0"/>
          </a:p>
        </p:txBody>
      </p:sp>
      <p:sp>
        <p:nvSpPr>
          <p:cNvPr id="3" name="Zástupný symbol pro obsah 2"/>
          <p:cNvSpPr>
            <a:spLocks noGrp="1"/>
          </p:cNvSpPr>
          <p:nvPr>
            <p:ph idx="1"/>
          </p:nvPr>
        </p:nvSpPr>
        <p:spPr>
          <a:xfrm>
            <a:off x="252000" y="1167335"/>
            <a:ext cx="8640000" cy="503815"/>
          </a:xfrm>
        </p:spPr>
        <p:txBody>
          <a:bodyPr/>
          <a:lstStyle/>
          <a:p>
            <a:pPr algn="just">
              <a:lnSpc>
                <a:spcPct val="100000"/>
              </a:lnSpc>
              <a:spcBef>
                <a:spcPts val="0"/>
              </a:spcBef>
            </a:pPr>
            <a:r>
              <a:rPr lang="cs-CZ" sz="1300" dirty="0" smtClean="0"/>
              <a:t>Tvorba předtisku probíhá stejně jako v předchozích letech, mění se přesměrování z PF na nový IZR (nové prostředí bez výrazných změn oproti původnímu)</a:t>
            </a:r>
          </a:p>
          <a:p>
            <a:pPr algn="just">
              <a:lnSpc>
                <a:spcPct val="100000"/>
              </a:lnSpc>
              <a:spcBef>
                <a:spcPts val="0"/>
              </a:spcBef>
            </a:pPr>
            <a:endParaRPr lang="cs-CZ" b="1" dirty="0"/>
          </a:p>
        </p:txBody>
      </p:sp>
      <p:pic>
        <p:nvPicPr>
          <p:cNvPr id="9" name="Obrázek 8"/>
          <p:cNvPicPr>
            <a:picLocks noChangeAspect="1"/>
          </p:cNvPicPr>
          <p:nvPr/>
        </p:nvPicPr>
        <p:blipFill>
          <a:blip r:embed="rId2"/>
          <a:stretch>
            <a:fillRect/>
          </a:stretch>
        </p:blipFill>
        <p:spPr>
          <a:xfrm>
            <a:off x="252000" y="1700808"/>
            <a:ext cx="8633975" cy="4205836"/>
          </a:xfrm>
          <a:prstGeom prst="rect">
            <a:avLst/>
          </a:prstGeom>
        </p:spPr>
      </p:pic>
    </p:spTree>
    <p:extLst>
      <p:ext uri="{BB962C8B-B14F-4D97-AF65-F5344CB8AC3E}">
        <p14:creationId xmlns:p14="http://schemas.microsoft.com/office/powerpoint/2010/main" val="4178410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Jednotná žádost 2022 - Předtisky IZR </a:t>
            </a:r>
            <a:endParaRPr lang="cs-CZ" dirty="0"/>
          </a:p>
        </p:txBody>
      </p:sp>
      <p:sp>
        <p:nvSpPr>
          <p:cNvPr id="3" name="Zástupný symbol pro obsah 2"/>
          <p:cNvSpPr>
            <a:spLocks noGrp="1"/>
          </p:cNvSpPr>
          <p:nvPr>
            <p:ph idx="1"/>
          </p:nvPr>
        </p:nvSpPr>
        <p:spPr>
          <a:xfrm>
            <a:off x="252000" y="1168229"/>
            <a:ext cx="8640000" cy="252800"/>
          </a:xfrm>
        </p:spPr>
        <p:txBody>
          <a:bodyPr/>
          <a:lstStyle/>
          <a:p>
            <a:pPr algn="just"/>
            <a:r>
              <a:rPr lang="cs-CZ" sz="1300" dirty="0"/>
              <a:t>Zachovány všechny funkce – doplnění zvířete, vymazání zvířete z </a:t>
            </a:r>
            <a:r>
              <a:rPr lang="cs-CZ" sz="1300" dirty="0" smtClean="0"/>
              <a:t>deklarace (odškrtnutí </a:t>
            </a:r>
            <a:r>
              <a:rPr lang="cs-CZ" sz="1300" dirty="0" err="1" smtClean="0"/>
              <a:t>checkboxu</a:t>
            </a:r>
            <a:r>
              <a:rPr lang="cs-CZ" sz="1300" dirty="0" smtClean="0"/>
              <a:t>)</a:t>
            </a:r>
            <a:endParaRPr lang="cs-CZ" sz="1300" b="1" dirty="0" smtClean="0"/>
          </a:p>
          <a:p>
            <a:pPr algn="just">
              <a:lnSpc>
                <a:spcPct val="100000"/>
              </a:lnSpc>
              <a:spcBef>
                <a:spcPts val="0"/>
              </a:spcBef>
            </a:pPr>
            <a:endParaRPr lang="cs-CZ" b="1" dirty="0"/>
          </a:p>
        </p:txBody>
      </p:sp>
      <p:pic>
        <p:nvPicPr>
          <p:cNvPr id="9" name="Obrázek 8"/>
          <p:cNvPicPr>
            <a:picLocks noChangeAspect="1"/>
          </p:cNvPicPr>
          <p:nvPr/>
        </p:nvPicPr>
        <p:blipFill>
          <a:blip r:embed="rId2"/>
          <a:stretch>
            <a:fillRect/>
          </a:stretch>
        </p:blipFill>
        <p:spPr>
          <a:xfrm>
            <a:off x="252000" y="1443564"/>
            <a:ext cx="8640000" cy="4888899"/>
          </a:xfrm>
          <a:prstGeom prst="rect">
            <a:avLst/>
          </a:prstGeom>
        </p:spPr>
      </p:pic>
    </p:spTree>
    <p:extLst>
      <p:ext uri="{BB962C8B-B14F-4D97-AF65-F5344CB8AC3E}">
        <p14:creationId xmlns:p14="http://schemas.microsoft.com/office/powerpoint/2010/main" val="2952946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000" dirty="0"/>
              <a:t>Jednotná žádost 2022 </a:t>
            </a:r>
            <a:r>
              <a:rPr lang="cs-CZ" sz="2000" dirty="0" smtClean="0"/>
              <a:t>- </a:t>
            </a:r>
            <a:r>
              <a:rPr lang="cs-CZ" sz="2000" dirty="0"/>
              <a:t>Předtisky IZR</a:t>
            </a:r>
            <a:r>
              <a:rPr lang="cs-CZ" sz="1600" b="1" dirty="0"/>
              <a:t/>
            </a:r>
            <a:br>
              <a:rPr lang="cs-CZ" sz="1600" b="1" dirty="0"/>
            </a:br>
            <a:endParaRPr lang="cs-CZ" b="1" dirty="0"/>
          </a:p>
        </p:txBody>
      </p:sp>
      <p:sp>
        <p:nvSpPr>
          <p:cNvPr id="3" name="Zástupný symbol pro obsah 2"/>
          <p:cNvSpPr>
            <a:spLocks noGrp="1"/>
          </p:cNvSpPr>
          <p:nvPr>
            <p:ph idx="1"/>
          </p:nvPr>
        </p:nvSpPr>
        <p:spPr/>
        <p:txBody>
          <a:bodyPr/>
          <a:lstStyle/>
          <a:p>
            <a:pPr algn="ctr"/>
            <a:endParaRPr lang="cs-CZ" dirty="0" smtClean="0"/>
          </a:p>
          <a:p>
            <a:pPr algn="ctr"/>
            <a:endParaRPr lang="cs-CZ" dirty="0"/>
          </a:p>
        </p:txBody>
      </p:sp>
      <p:sp>
        <p:nvSpPr>
          <p:cNvPr id="10" name="TextovéPole 9"/>
          <p:cNvSpPr txBox="1"/>
          <p:nvPr/>
        </p:nvSpPr>
        <p:spPr>
          <a:xfrm>
            <a:off x="251999" y="1167335"/>
            <a:ext cx="8261617" cy="307777"/>
          </a:xfrm>
          <a:prstGeom prst="rect">
            <a:avLst/>
          </a:prstGeom>
          <a:noFill/>
        </p:spPr>
        <p:txBody>
          <a:bodyPr wrap="square" rtlCol="0">
            <a:spAutoFit/>
          </a:bodyPr>
          <a:lstStyle/>
          <a:p>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Pro přidání zvířete stačí vyplnit číslo UZ a pomocí </a:t>
            </a:r>
            <a:r>
              <a:rPr lang="cs-CZ" sz="14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„ověřit </a:t>
            </a: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v </a:t>
            </a:r>
            <a:r>
              <a:rPr lang="cs-CZ" sz="14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ÚE</a:t>
            </a:r>
            <a:r>
              <a:rPr lang="en-US" sz="14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a:t>
            </a:r>
            <a:r>
              <a:rPr lang="cs-CZ" sz="14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 </a:t>
            </a: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se načtou zbylé údaje </a:t>
            </a:r>
          </a:p>
        </p:txBody>
      </p:sp>
      <p:pic>
        <p:nvPicPr>
          <p:cNvPr id="6" name="Obrázek 5"/>
          <p:cNvPicPr>
            <a:picLocks noChangeAspect="1"/>
          </p:cNvPicPr>
          <p:nvPr/>
        </p:nvPicPr>
        <p:blipFill>
          <a:blip r:embed="rId2"/>
          <a:stretch>
            <a:fillRect/>
          </a:stretch>
        </p:blipFill>
        <p:spPr>
          <a:xfrm>
            <a:off x="251999" y="1493272"/>
            <a:ext cx="8261617" cy="4104762"/>
          </a:xfrm>
          <a:prstGeom prst="rect">
            <a:avLst/>
          </a:prstGeom>
        </p:spPr>
      </p:pic>
    </p:spTree>
    <p:extLst>
      <p:ext uri="{BB962C8B-B14F-4D97-AF65-F5344CB8AC3E}">
        <p14:creationId xmlns:p14="http://schemas.microsoft.com/office/powerpoint/2010/main" val="2257498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2000" dirty="0"/>
              <a:t>Jednotná žádost 2022 </a:t>
            </a:r>
            <a:r>
              <a:rPr lang="cs-CZ" sz="2000" dirty="0" smtClean="0"/>
              <a:t>- </a:t>
            </a:r>
            <a:r>
              <a:rPr lang="cs-CZ" sz="2000" dirty="0"/>
              <a:t>Předtisky IZR</a:t>
            </a:r>
            <a:r>
              <a:rPr lang="cs-CZ" sz="1600" b="1" dirty="0"/>
              <a:t/>
            </a:r>
            <a:br>
              <a:rPr lang="cs-CZ" sz="1600" b="1" dirty="0"/>
            </a:br>
            <a:endParaRPr lang="cs-CZ" b="1" dirty="0"/>
          </a:p>
        </p:txBody>
      </p:sp>
      <p:pic>
        <p:nvPicPr>
          <p:cNvPr id="8" name="Obrázek 7"/>
          <p:cNvPicPr/>
          <p:nvPr/>
        </p:nvPicPr>
        <p:blipFill>
          <a:blip r:embed="rId2">
            <a:extLst>
              <a:ext uri="{28A0092B-C50C-407E-A947-70E740481C1C}">
                <a14:useLocalDpi xmlns:a14="http://schemas.microsoft.com/office/drawing/2010/main" val="0"/>
              </a:ext>
            </a:extLst>
          </a:blip>
          <a:stretch>
            <a:fillRect/>
          </a:stretch>
        </p:blipFill>
        <p:spPr>
          <a:xfrm>
            <a:off x="252000" y="5157192"/>
            <a:ext cx="7272808" cy="912167"/>
          </a:xfrm>
          <a:prstGeom prst="rect">
            <a:avLst/>
          </a:prstGeom>
        </p:spPr>
      </p:pic>
      <p:sp>
        <p:nvSpPr>
          <p:cNvPr id="4" name="TextovéPole 3"/>
          <p:cNvSpPr txBox="1"/>
          <p:nvPr/>
        </p:nvSpPr>
        <p:spPr>
          <a:xfrm>
            <a:off x="252000" y="1156133"/>
            <a:ext cx="8410125" cy="307777"/>
          </a:xfrm>
          <a:prstGeom prst="rect">
            <a:avLst/>
          </a:prstGeom>
          <a:noFill/>
        </p:spPr>
        <p:txBody>
          <a:bodyPr wrap="square" rtlCol="0">
            <a:spAutoFit/>
          </a:bodyPr>
          <a:lstStyle/>
          <a:p>
            <a:pPr algn="just"/>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Je možné přesunout zvířata z nezpůsobilých do </a:t>
            </a:r>
            <a:r>
              <a:rPr lang="cs-CZ" sz="14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způsobilých</a:t>
            </a:r>
            <a:endPar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TextovéPole 15"/>
          <p:cNvSpPr txBox="1"/>
          <p:nvPr/>
        </p:nvSpPr>
        <p:spPr>
          <a:xfrm>
            <a:off x="252000" y="4905853"/>
            <a:ext cx="8395068" cy="338554"/>
          </a:xfrm>
          <a:prstGeom prst="rect">
            <a:avLst/>
          </a:prstGeom>
          <a:noFill/>
        </p:spPr>
        <p:txBody>
          <a:bodyPr wrap="square" rtlCol="0">
            <a:spAutoFit/>
          </a:bodyPr>
          <a:lstStyle/>
          <a:p>
            <a:pPr algn="just"/>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M</a:t>
            </a:r>
            <a:r>
              <a:rPr lang="cs-CZ" sz="16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anuální </a:t>
            </a: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úprava je pak patrná ve sloupci způsob </a:t>
            </a:r>
            <a:r>
              <a:rPr lang="cs-CZ" sz="16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zařazení</a:t>
            </a:r>
            <a:endPar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Obrázek 4"/>
          <p:cNvPicPr>
            <a:picLocks noChangeAspect="1"/>
          </p:cNvPicPr>
          <p:nvPr/>
        </p:nvPicPr>
        <p:blipFill>
          <a:blip r:embed="rId3"/>
          <a:stretch>
            <a:fillRect/>
          </a:stretch>
        </p:blipFill>
        <p:spPr>
          <a:xfrm>
            <a:off x="252000" y="1458317"/>
            <a:ext cx="8389603" cy="3447536"/>
          </a:xfrm>
          <a:prstGeom prst="rect">
            <a:avLst/>
          </a:prstGeom>
        </p:spPr>
      </p:pic>
    </p:spTree>
    <p:extLst>
      <p:ext uri="{BB962C8B-B14F-4D97-AF65-F5344CB8AC3E}">
        <p14:creationId xmlns:p14="http://schemas.microsoft.com/office/powerpoint/2010/main" val="3630324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Jednotná žádost 2022 </a:t>
            </a:r>
            <a:r>
              <a:rPr lang="cs-CZ" dirty="0" smtClean="0"/>
              <a:t>- </a:t>
            </a:r>
            <a:r>
              <a:rPr lang="cs-CZ" dirty="0"/>
              <a:t>P</a:t>
            </a:r>
            <a:r>
              <a:rPr lang="cs-CZ" dirty="0" smtClean="0"/>
              <a:t>ředtisky IZR - welfare</a:t>
            </a:r>
            <a:endParaRPr lang="cs-CZ" dirty="0"/>
          </a:p>
        </p:txBody>
      </p:sp>
      <p:sp>
        <p:nvSpPr>
          <p:cNvPr id="3" name="Zástupný symbol pro obsah 2"/>
          <p:cNvSpPr>
            <a:spLocks noGrp="1"/>
          </p:cNvSpPr>
          <p:nvPr>
            <p:ph idx="1"/>
          </p:nvPr>
        </p:nvSpPr>
        <p:spPr/>
        <p:txBody>
          <a:bodyPr/>
          <a:lstStyle/>
          <a:p>
            <a:r>
              <a:rPr lang="cs-CZ" dirty="0" smtClean="0"/>
              <a:t>Po stisku tlačítka Vygenerovat novou sadu a následném otevření sady je možné stejně jako vloni ručně zvolit </a:t>
            </a:r>
            <a:r>
              <a:rPr lang="cs-CZ" dirty="0" err="1" smtClean="0"/>
              <a:t>podopatření</a:t>
            </a:r>
            <a:r>
              <a:rPr lang="cs-CZ" dirty="0" smtClean="0"/>
              <a:t>, hospodářství a objekty, kde žadatel chová dojnice/prasata, případně zvolit možnost vytvořit kopii loňského roku a následně jen údaje upravit dle aktuálního stavu.</a:t>
            </a:r>
          </a:p>
          <a:p>
            <a:endParaRPr lang="cs-CZ" dirty="0"/>
          </a:p>
        </p:txBody>
      </p:sp>
      <p:pic>
        <p:nvPicPr>
          <p:cNvPr id="4" name="Obrázek 3"/>
          <p:cNvPicPr>
            <a:picLocks noChangeAspect="1"/>
          </p:cNvPicPr>
          <p:nvPr/>
        </p:nvPicPr>
        <p:blipFill>
          <a:blip r:embed="rId2"/>
          <a:stretch>
            <a:fillRect/>
          </a:stretch>
        </p:blipFill>
        <p:spPr>
          <a:xfrm>
            <a:off x="395536" y="2204864"/>
            <a:ext cx="7054775" cy="3947715"/>
          </a:xfrm>
          <a:prstGeom prst="rect">
            <a:avLst/>
          </a:prstGeom>
        </p:spPr>
      </p:pic>
    </p:spTree>
    <p:extLst>
      <p:ext uri="{BB962C8B-B14F-4D97-AF65-F5344CB8AC3E}">
        <p14:creationId xmlns:p14="http://schemas.microsoft.com/office/powerpoint/2010/main" val="431570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2000" y="735334"/>
            <a:ext cx="8640480" cy="546447"/>
          </a:xfrm>
        </p:spPr>
        <p:txBody>
          <a:bodyPr>
            <a:normAutofit/>
          </a:bodyPr>
          <a:lstStyle/>
          <a:p>
            <a:r>
              <a:rPr lang="cs-CZ" sz="2000" dirty="0" smtClean="0"/>
              <a:t>Jednotná </a:t>
            </a:r>
            <a:r>
              <a:rPr lang="cs-CZ" sz="2000" dirty="0"/>
              <a:t>žádost </a:t>
            </a:r>
            <a:r>
              <a:rPr lang="cs-CZ" sz="2000" dirty="0" smtClean="0"/>
              <a:t>2022 – Novinky Welfare – novela NV č. 33/2022</a:t>
            </a:r>
            <a:endParaRPr lang="cs-CZ" dirty="0"/>
          </a:p>
        </p:txBody>
      </p:sp>
      <p:sp>
        <p:nvSpPr>
          <p:cNvPr id="7" name="Zástupný symbol pro obsah 2"/>
          <p:cNvSpPr>
            <a:spLocks noGrp="1"/>
          </p:cNvSpPr>
          <p:nvPr>
            <p:ph idx="1"/>
          </p:nvPr>
        </p:nvSpPr>
        <p:spPr>
          <a:xfrm>
            <a:off x="252000" y="1340768"/>
            <a:ext cx="8028464" cy="4824536"/>
          </a:xfrm>
        </p:spPr>
        <p:txBody>
          <a:bodyPr/>
          <a:lstStyle/>
          <a:p>
            <a:pPr algn="just">
              <a:lnSpc>
                <a:spcPct val="100000"/>
              </a:lnSpc>
              <a:spcBef>
                <a:spcPts val="0"/>
              </a:spcBef>
            </a:pPr>
            <a:r>
              <a:rPr lang="cs-CZ" b="1" dirty="0" smtClean="0"/>
              <a:t>NOVĚ Neposkytnutí </a:t>
            </a:r>
            <a:r>
              <a:rPr lang="cs-CZ" b="1" dirty="0"/>
              <a:t>dotace </a:t>
            </a:r>
            <a:r>
              <a:rPr lang="cs-CZ" b="1" dirty="0" smtClean="0"/>
              <a:t>v </a:t>
            </a:r>
            <a:r>
              <a:rPr lang="cs-CZ" b="1" dirty="0" err="1" smtClean="0"/>
              <a:t>podopatření</a:t>
            </a:r>
            <a:r>
              <a:rPr lang="cs-CZ" b="1" dirty="0" smtClean="0"/>
              <a:t> Zvětšení lehacího prostoru v chovu dojnic</a:t>
            </a:r>
          </a:p>
          <a:p>
            <a:pPr algn="just">
              <a:lnSpc>
                <a:spcPct val="100000"/>
              </a:lnSpc>
              <a:spcBef>
                <a:spcPts val="0"/>
              </a:spcBef>
            </a:pPr>
            <a:r>
              <a:rPr lang="cs-CZ" b="1" dirty="0" smtClean="0"/>
              <a:t> </a:t>
            </a:r>
          </a:p>
          <a:p>
            <a:pPr marL="285750" indent="-285750" algn="just">
              <a:lnSpc>
                <a:spcPct val="100000"/>
              </a:lnSpc>
              <a:spcBef>
                <a:spcPts val="0"/>
              </a:spcBef>
              <a:buFontTx/>
              <a:buChar char="-"/>
            </a:pPr>
            <a:r>
              <a:rPr lang="cs-CZ" dirty="0" smtClean="0"/>
              <a:t>na hospodářství - v </a:t>
            </a:r>
            <a:r>
              <a:rPr lang="cs-CZ" dirty="0"/>
              <a:t>případě, že v alespoň jednom z trvalých objektů uvedených v žádosti o poskytnutí dotace došlo k navýšení počtu ustájených zvířat podle § 2 odst. 7 písm. b) bodu 1 vyhlášky č. 208/2004 Sb., o minimálních standardech pro ochranu hospodářských zvířat, ve znění pozdějších </a:t>
            </a:r>
            <a:r>
              <a:rPr lang="cs-CZ" dirty="0" smtClean="0"/>
              <a:t>předpisů, </a:t>
            </a:r>
            <a:r>
              <a:rPr lang="cs-CZ" dirty="0"/>
              <a:t>pro stáje s automatickým dojicím systémem podle § 1a písm. e) vyhlášky č. 208/2004 Sb., ve znění pozdějších předpisů</a:t>
            </a:r>
            <a:r>
              <a:rPr lang="cs-CZ" dirty="0" smtClean="0"/>
              <a:t>.</a:t>
            </a:r>
          </a:p>
          <a:p>
            <a:pPr marL="285750" indent="-285750" algn="just">
              <a:lnSpc>
                <a:spcPct val="100000"/>
              </a:lnSpc>
              <a:spcBef>
                <a:spcPts val="0"/>
              </a:spcBef>
              <a:buFontTx/>
              <a:buChar char="-"/>
            </a:pPr>
            <a:endParaRPr lang="cs-CZ" dirty="0"/>
          </a:p>
          <a:p>
            <a:pPr algn="just">
              <a:lnSpc>
                <a:spcPct val="100000"/>
              </a:lnSpc>
              <a:spcBef>
                <a:spcPts val="0"/>
              </a:spcBef>
            </a:pPr>
            <a:endParaRPr lang="cs-CZ" dirty="0" smtClean="0"/>
          </a:p>
          <a:p>
            <a:pPr algn="just">
              <a:lnSpc>
                <a:spcPct val="100000"/>
              </a:lnSpc>
              <a:spcBef>
                <a:spcPts val="0"/>
              </a:spcBef>
            </a:pPr>
            <a:endParaRPr lang="cs-CZ" sz="1400" dirty="0">
              <a:solidFill>
                <a:schemeClr val="accent6">
                  <a:lumMod val="50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0049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Jednotná žádost 2022 – ANC (PPO)</a:t>
            </a:r>
            <a:endParaRPr lang="cs-CZ" dirty="0"/>
          </a:p>
        </p:txBody>
      </p:sp>
      <p:sp>
        <p:nvSpPr>
          <p:cNvPr id="3" name="Zástupný symbol pro obsah 2"/>
          <p:cNvSpPr>
            <a:spLocks noGrp="1"/>
          </p:cNvSpPr>
          <p:nvPr>
            <p:ph idx="1"/>
          </p:nvPr>
        </p:nvSpPr>
        <p:spPr>
          <a:xfrm>
            <a:off x="252000" y="1269001"/>
            <a:ext cx="8640000" cy="5184335"/>
          </a:xfrm>
        </p:spPr>
        <p:txBody>
          <a:bodyPr/>
          <a:lstStyle/>
          <a:p>
            <a:r>
              <a:rPr lang="cs-CZ" dirty="0">
                <a:cs typeface="Arial" panose="020B0604020202020204" pitchFamily="34" charset="0"/>
              </a:rPr>
              <a:t>Od r. 2022 se</a:t>
            </a:r>
            <a:r>
              <a:rPr lang="cs-CZ" b="1" dirty="0">
                <a:solidFill>
                  <a:srgbClr val="F36523"/>
                </a:solidFill>
                <a:cs typeface="Arial" panose="020B0604020202020204" pitchFamily="34" charset="0"/>
              </a:rPr>
              <a:t> </a:t>
            </a:r>
            <a:r>
              <a:rPr lang="cs-CZ" b="1" u="sng" dirty="0">
                <a:solidFill>
                  <a:srgbClr val="C00000"/>
                </a:solidFill>
                <a:cs typeface="Arial" panose="020B0604020202020204" pitchFamily="34" charset="0"/>
              </a:rPr>
              <a:t>neposkytuje platba na PPO </a:t>
            </a:r>
            <a:r>
              <a:rPr lang="cs-CZ" dirty="0">
                <a:cs typeface="Arial" panose="020B0604020202020204" pitchFamily="34" charset="0"/>
              </a:rPr>
              <a:t>(NV 44/2018 Sb.,)</a:t>
            </a:r>
            <a:endParaRPr lang="cs-CZ" dirty="0"/>
          </a:p>
          <a:p>
            <a:endParaRPr lang="cs-CZ" dirty="0" smtClean="0">
              <a:cs typeface="Arial" panose="020B0604020202020204" pitchFamily="34" charset="0"/>
            </a:endParaRPr>
          </a:p>
          <a:p>
            <a:r>
              <a:rPr lang="cs-CZ" dirty="0" smtClean="0">
                <a:cs typeface="Arial" panose="020B0604020202020204" pitchFamily="34" charset="0"/>
              </a:rPr>
              <a:t>ANC (NV 43/2018 Sb.,) </a:t>
            </a:r>
            <a:r>
              <a:rPr lang="cs-CZ" b="1" dirty="0" smtClean="0">
                <a:cs typeface="Arial" panose="020B0604020202020204" pitchFamily="34" charset="0"/>
              </a:rPr>
              <a:t>Převody žádostí – upřesnění</a:t>
            </a:r>
          </a:p>
          <a:p>
            <a:r>
              <a:rPr lang="cs-CZ" dirty="0" smtClean="0">
                <a:cs typeface="Arial" panose="020B0604020202020204" pitchFamily="34" charset="0"/>
              </a:rPr>
              <a:t>Výpočet intenzity chovu, který (spolu)rozhoduje o výši sazby (živočišná x rostlinná sazba) za období 1.1. – 31.12.2021</a:t>
            </a:r>
          </a:p>
          <a:p>
            <a:r>
              <a:rPr lang="cs-CZ" dirty="0" smtClean="0">
                <a:cs typeface="Arial" panose="020B0604020202020204" pitchFamily="34" charset="0"/>
              </a:rPr>
              <a:t>U </a:t>
            </a:r>
            <a:r>
              <a:rPr lang="cs-CZ" dirty="0">
                <a:cs typeface="Arial" panose="020B0604020202020204" pitchFamily="34" charset="0"/>
              </a:rPr>
              <a:t>každé žádosti ANC </a:t>
            </a:r>
            <a:r>
              <a:rPr lang="cs-CZ" dirty="0" smtClean="0">
                <a:cs typeface="Arial" panose="020B0604020202020204" pitchFamily="34" charset="0"/>
              </a:rPr>
              <a:t>je rozhodující, zda </a:t>
            </a:r>
            <a:r>
              <a:rPr lang="cs-CZ" dirty="0">
                <a:cs typeface="Arial" panose="020B0604020202020204" pitchFamily="34" charset="0"/>
              </a:rPr>
              <a:t>byl žadatel </a:t>
            </a:r>
            <a:r>
              <a:rPr lang="cs-CZ" dirty="0" smtClean="0">
                <a:cs typeface="Arial" panose="020B0604020202020204" pitchFamily="34" charset="0"/>
              </a:rPr>
              <a:t>nebo převodce k </a:t>
            </a:r>
            <a:r>
              <a:rPr lang="cs-CZ" dirty="0">
                <a:cs typeface="Arial" panose="020B0604020202020204" pitchFamily="34" charset="0"/>
              </a:rPr>
              <a:t>1.1. </a:t>
            </a:r>
            <a:r>
              <a:rPr lang="cs-CZ" dirty="0" smtClean="0">
                <a:cs typeface="Arial" panose="020B0604020202020204" pitchFamily="34" charset="0"/>
              </a:rPr>
              <a:t>2021 evidovaný v IZR nebo v LPIS. U převodů funguje takto:</a:t>
            </a:r>
          </a:p>
          <a:p>
            <a:pPr marL="342900" indent="-342900">
              <a:buAutoNum type="alphaUcPeriod"/>
            </a:pPr>
            <a:r>
              <a:rPr lang="cs-CZ" b="1" dirty="0" smtClean="0">
                <a:cs typeface="Arial" panose="020B0604020202020204" pitchFamily="34" charset="0"/>
              </a:rPr>
              <a:t>pokud </a:t>
            </a:r>
            <a:r>
              <a:rPr lang="cs-CZ" b="1" dirty="0">
                <a:cs typeface="Arial" panose="020B0604020202020204" pitchFamily="34" charset="0"/>
              </a:rPr>
              <a:t>byl, </a:t>
            </a:r>
            <a:r>
              <a:rPr lang="cs-CZ" b="1" dirty="0" smtClean="0">
                <a:cs typeface="Arial" panose="020B0604020202020204" pitchFamily="34" charset="0"/>
              </a:rPr>
              <a:t>počítají se </a:t>
            </a:r>
            <a:r>
              <a:rPr lang="cs-CZ" b="1" dirty="0">
                <a:cs typeface="Arial" panose="020B0604020202020204" pitchFamily="34" charset="0"/>
              </a:rPr>
              <a:t>žadateli vždy dvě ICH</a:t>
            </a:r>
            <a:r>
              <a:rPr lang="cs-CZ" dirty="0">
                <a:cs typeface="Arial" panose="020B0604020202020204" pitchFamily="34" charset="0"/>
              </a:rPr>
              <a:t>, </a:t>
            </a:r>
            <a:endParaRPr lang="cs-CZ" dirty="0" smtClean="0">
              <a:cs typeface="Arial" panose="020B0604020202020204" pitchFamily="34" charset="0"/>
            </a:endParaRPr>
          </a:p>
          <a:p>
            <a:r>
              <a:rPr lang="cs-CZ" dirty="0" smtClean="0">
                <a:cs typeface="Arial" panose="020B0604020202020204" pitchFamily="34" charset="0"/>
              </a:rPr>
              <a:t>za </a:t>
            </a:r>
            <a:r>
              <a:rPr lang="cs-CZ" dirty="0">
                <a:cs typeface="Arial" panose="020B0604020202020204" pitchFamily="34" charset="0"/>
              </a:rPr>
              <a:t>období </a:t>
            </a:r>
            <a:r>
              <a:rPr lang="cs-CZ" u="sng" dirty="0">
                <a:cs typeface="Arial" panose="020B0604020202020204" pitchFamily="34" charset="0"/>
              </a:rPr>
              <a:t>1.1. - </a:t>
            </a:r>
            <a:r>
              <a:rPr lang="cs-CZ" u="sng" dirty="0" smtClean="0">
                <a:cs typeface="Arial" panose="020B0604020202020204" pitchFamily="34" charset="0"/>
              </a:rPr>
              <a:t>31.12. 2021 </a:t>
            </a:r>
            <a:r>
              <a:rPr lang="cs-CZ" dirty="0" smtClean="0">
                <a:cs typeface="Arial" panose="020B0604020202020204" pitchFamily="34" charset="0"/>
              </a:rPr>
              <a:t>a </a:t>
            </a:r>
            <a:r>
              <a:rPr lang="cs-CZ" u="sng" dirty="0" smtClean="0">
                <a:cs typeface="Arial" panose="020B0604020202020204" pitchFamily="34" charset="0"/>
              </a:rPr>
              <a:t>1.6</a:t>
            </a:r>
            <a:r>
              <a:rPr lang="cs-CZ" u="sng" dirty="0">
                <a:cs typeface="Arial" panose="020B0604020202020204" pitchFamily="34" charset="0"/>
              </a:rPr>
              <a:t>. - </a:t>
            </a:r>
            <a:r>
              <a:rPr lang="cs-CZ" u="sng" dirty="0" smtClean="0">
                <a:cs typeface="Arial" panose="020B0604020202020204" pitchFamily="34" charset="0"/>
              </a:rPr>
              <a:t>30.9.2022</a:t>
            </a:r>
            <a:endParaRPr lang="cs-CZ" u="sng" dirty="0">
              <a:cs typeface="Arial" panose="020B0604020202020204" pitchFamily="34" charset="0"/>
            </a:endParaRPr>
          </a:p>
          <a:p>
            <a:r>
              <a:rPr lang="cs-CZ" dirty="0" smtClean="0">
                <a:solidFill>
                  <a:srgbClr val="C00000"/>
                </a:solidFill>
                <a:cs typeface="Arial" panose="020B0604020202020204" pitchFamily="34" charset="0"/>
              </a:rPr>
              <a:t>Pokud žadatel podal převod, do výpočtu ICH vstupují také data převodce. Pokud ne, je počítáno pouze s daty žadatele. </a:t>
            </a:r>
          </a:p>
          <a:p>
            <a:r>
              <a:rPr lang="cs-CZ" b="1" dirty="0" smtClean="0">
                <a:cs typeface="Arial" panose="020B0604020202020204" pitchFamily="34" charset="0"/>
              </a:rPr>
              <a:t>B</a:t>
            </a:r>
            <a:r>
              <a:rPr lang="cs-CZ" b="1" dirty="0">
                <a:cs typeface="Arial" panose="020B0604020202020204" pitchFamily="34" charset="0"/>
              </a:rPr>
              <a:t>. pokud nebyl, </a:t>
            </a:r>
            <a:r>
              <a:rPr lang="cs-CZ" b="1" dirty="0" smtClean="0">
                <a:cs typeface="Arial" panose="020B0604020202020204" pitchFamily="34" charset="0"/>
              </a:rPr>
              <a:t>počítá se </a:t>
            </a:r>
            <a:r>
              <a:rPr lang="cs-CZ" b="1" dirty="0">
                <a:cs typeface="Arial" panose="020B0604020202020204" pitchFamily="34" charset="0"/>
              </a:rPr>
              <a:t>pouze </a:t>
            </a:r>
            <a:r>
              <a:rPr lang="cs-CZ" b="1" dirty="0" smtClean="0">
                <a:cs typeface="Arial" panose="020B0604020202020204" pitchFamily="34" charset="0"/>
              </a:rPr>
              <a:t>jedna </a:t>
            </a:r>
            <a:r>
              <a:rPr lang="cs-CZ" b="1" dirty="0">
                <a:cs typeface="Arial" panose="020B0604020202020204" pitchFamily="34" charset="0"/>
              </a:rPr>
              <a:t>ICH </a:t>
            </a:r>
            <a:r>
              <a:rPr lang="cs-CZ" dirty="0" smtClean="0">
                <a:cs typeface="Arial" panose="020B0604020202020204" pitchFamily="34" charset="0"/>
              </a:rPr>
              <a:t>za </a:t>
            </a:r>
            <a:r>
              <a:rPr lang="cs-CZ" dirty="0">
                <a:cs typeface="Arial" panose="020B0604020202020204" pitchFamily="34" charset="0"/>
              </a:rPr>
              <a:t>období </a:t>
            </a:r>
            <a:r>
              <a:rPr lang="cs-CZ" u="sng" dirty="0">
                <a:cs typeface="Arial" panose="020B0604020202020204" pitchFamily="34" charset="0"/>
              </a:rPr>
              <a:t>1.6</a:t>
            </a:r>
            <a:r>
              <a:rPr lang="cs-CZ" u="sng" dirty="0" smtClean="0">
                <a:cs typeface="Arial" panose="020B0604020202020204" pitchFamily="34" charset="0"/>
              </a:rPr>
              <a:t>. - 30.9.2022</a:t>
            </a:r>
          </a:p>
          <a:p>
            <a:endParaRPr lang="cs-CZ" b="1" dirty="0">
              <a:cs typeface="Arial" panose="020B0604020202020204" pitchFamily="34" charset="0"/>
            </a:endParaRPr>
          </a:p>
          <a:p>
            <a:r>
              <a:rPr lang="cs-CZ" b="1" i="1" dirty="0" smtClean="0">
                <a:cs typeface="Arial" panose="020B0604020202020204" pitchFamily="34" charset="0"/>
              </a:rPr>
              <a:t>Poznámka:</a:t>
            </a:r>
            <a:r>
              <a:rPr lang="cs-CZ" i="1" dirty="0">
                <a:cs typeface="Arial" panose="020B0604020202020204" pitchFamily="34" charset="0"/>
              </a:rPr>
              <a:t> </a:t>
            </a:r>
            <a:r>
              <a:rPr lang="cs-CZ" i="1" dirty="0" smtClean="0">
                <a:cs typeface="Arial" panose="020B0604020202020204" pitchFamily="34" charset="0"/>
              </a:rPr>
              <a:t>V</a:t>
            </a:r>
            <a:r>
              <a:rPr lang="cs-CZ" i="1" dirty="0">
                <a:cs typeface="Arial" panose="020B0604020202020204" pitchFamily="34" charset="0"/>
              </a:rPr>
              <a:t> případě, že žadatel nebyl k 1.1. </a:t>
            </a:r>
            <a:r>
              <a:rPr lang="cs-CZ" i="1" dirty="0" smtClean="0">
                <a:cs typeface="Arial" panose="020B0604020202020204" pitchFamily="34" charset="0"/>
              </a:rPr>
              <a:t>2021 v</a:t>
            </a:r>
            <a:r>
              <a:rPr lang="cs-CZ" i="1" dirty="0">
                <a:cs typeface="Arial" panose="020B0604020202020204" pitchFamily="34" charset="0"/>
              </a:rPr>
              <a:t> IZR nebo v LPIS a přesto podal převod ANC, </a:t>
            </a:r>
            <a:r>
              <a:rPr lang="cs-CZ" i="1" dirty="0" smtClean="0">
                <a:cs typeface="Arial" panose="020B0604020202020204" pitchFamily="34" charset="0"/>
              </a:rPr>
              <a:t>je rozhodující, zda </a:t>
            </a:r>
            <a:r>
              <a:rPr lang="cs-CZ" i="1" dirty="0">
                <a:cs typeface="Arial" panose="020B0604020202020204" pitchFamily="34" charset="0"/>
              </a:rPr>
              <a:t>byl k 1.1. </a:t>
            </a:r>
            <a:r>
              <a:rPr lang="cs-CZ" i="1" dirty="0" smtClean="0">
                <a:cs typeface="Arial" panose="020B0604020202020204" pitchFamily="34" charset="0"/>
              </a:rPr>
              <a:t>2021 v</a:t>
            </a:r>
            <a:r>
              <a:rPr lang="cs-CZ" i="1" dirty="0">
                <a:cs typeface="Arial" panose="020B0604020202020204" pitchFamily="34" charset="0"/>
              </a:rPr>
              <a:t> IZR nebo v LPIS původní </a:t>
            </a:r>
            <a:r>
              <a:rPr lang="cs-CZ" i="1" dirty="0" smtClean="0">
                <a:cs typeface="Arial" panose="020B0604020202020204" pitchFamily="34" charset="0"/>
              </a:rPr>
              <a:t>žadatel (převodce). Na základě toho pak je vypočítána ICH dle bodu A) nebo B).</a:t>
            </a:r>
            <a:endParaRPr lang="cs-CZ" i="1" dirty="0">
              <a:cs typeface="Arial" panose="020B0604020202020204" pitchFamily="34" charset="0"/>
            </a:endParaRPr>
          </a:p>
          <a:p>
            <a:endParaRPr lang="cs-CZ" sz="1200" i="1" dirty="0"/>
          </a:p>
        </p:txBody>
      </p:sp>
    </p:spTree>
    <p:extLst>
      <p:ext uri="{BB962C8B-B14F-4D97-AF65-F5344CB8AC3E}">
        <p14:creationId xmlns:p14="http://schemas.microsoft.com/office/powerpoint/2010/main" val="368685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2000" y="735334"/>
            <a:ext cx="8640000" cy="1325514"/>
          </a:xfrm>
        </p:spPr>
        <p:txBody>
          <a:bodyPr>
            <a:normAutofit fontScale="90000"/>
          </a:bodyPr>
          <a:lstStyle/>
          <a:p>
            <a:pPr>
              <a:lnSpc>
                <a:spcPct val="150000"/>
              </a:lnSpc>
            </a:pPr>
            <a:r>
              <a:rPr lang="cs-CZ" b="1" dirty="0" err="1" smtClean="0"/>
              <a:t>Agroenvironmentálně</a:t>
            </a:r>
            <a:r>
              <a:rPr lang="cs-CZ" b="1" dirty="0" smtClean="0"/>
              <a:t>-klimatická </a:t>
            </a:r>
            <a:r>
              <a:rPr lang="cs-CZ" b="1" dirty="0"/>
              <a:t>opatření (AEKO</a:t>
            </a:r>
            <a:r>
              <a:rPr lang="cs-CZ" b="1" dirty="0" smtClean="0"/>
              <a:t>) + navazující (NAEKO)</a:t>
            </a:r>
            <a:br>
              <a:rPr lang="cs-CZ" b="1" dirty="0" smtClean="0"/>
            </a:br>
            <a:r>
              <a:rPr lang="cs-CZ" b="1" dirty="0" smtClean="0"/>
              <a:t>Ekologické zemědělství (EZ) + navazující (NEZ)</a:t>
            </a:r>
            <a:br>
              <a:rPr lang="cs-CZ" b="1" dirty="0" smtClean="0"/>
            </a:br>
            <a:r>
              <a:rPr lang="cs-CZ" b="1" dirty="0" smtClean="0"/>
              <a:t>Souhrnné informace</a:t>
            </a:r>
            <a:endParaRPr lang="cs-CZ" b="1" dirty="0"/>
          </a:p>
        </p:txBody>
      </p:sp>
      <p:sp>
        <p:nvSpPr>
          <p:cNvPr id="7" name="Zástupný symbol pro obsah 2"/>
          <p:cNvSpPr>
            <a:spLocks noGrp="1"/>
          </p:cNvSpPr>
          <p:nvPr>
            <p:ph idx="1"/>
          </p:nvPr>
        </p:nvSpPr>
        <p:spPr>
          <a:xfrm>
            <a:off x="647564" y="2276872"/>
            <a:ext cx="7848872" cy="2880320"/>
          </a:xfrm>
        </p:spPr>
        <p:txBody>
          <a:bodyPr/>
          <a:lstStyle/>
          <a:p>
            <a:pPr algn="just">
              <a:lnSpc>
                <a:spcPct val="100000"/>
              </a:lnSpc>
              <a:spcBef>
                <a:spcPts val="450"/>
              </a:spcBef>
              <a:spcAft>
                <a:spcPts val="450"/>
              </a:spcAft>
            </a:pPr>
            <a:r>
              <a:rPr lang="cs-CZ" b="1" dirty="0" smtClean="0"/>
              <a:t>Podrobné podmínky provádění víceletých závazků neprojektových opatření PRV na zemědělské půdě stanoví níže uvedená nařízení vlády</a:t>
            </a:r>
          </a:p>
          <a:p>
            <a:pPr algn="just">
              <a:lnSpc>
                <a:spcPct val="100000"/>
              </a:lnSpc>
              <a:spcBef>
                <a:spcPts val="450"/>
              </a:spcBef>
              <a:spcAft>
                <a:spcPts val="450"/>
              </a:spcAft>
            </a:pPr>
            <a:endParaRPr lang="cs-CZ" b="1" dirty="0" smtClean="0"/>
          </a:p>
          <a:p>
            <a:pPr marL="214313" indent="-214313" algn="just">
              <a:lnSpc>
                <a:spcPct val="100000"/>
              </a:lnSpc>
              <a:spcBef>
                <a:spcPts val="450"/>
              </a:spcBef>
              <a:spcAft>
                <a:spcPts val="450"/>
              </a:spcAft>
              <a:buFont typeface="Arial" panose="020B0604020202020204" pitchFamily="34" charset="0"/>
              <a:buChar char="•"/>
            </a:pPr>
            <a:r>
              <a:rPr lang="cs-CZ" b="1" dirty="0" smtClean="0"/>
              <a:t>AEKO 		– nařízení vlády č. 75/2015 Sb. </a:t>
            </a:r>
          </a:p>
          <a:p>
            <a:pPr marL="214313" indent="-214313" algn="just">
              <a:lnSpc>
                <a:spcPct val="100000"/>
              </a:lnSpc>
              <a:spcBef>
                <a:spcPts val="450"/>
              </a:spcBef>
              <a:spcAft>
                <a:spcPts val="450"/>
              </a:spcAft>
              <a:buFont typeface="Arial" panose="020B0604020202020204" pitchFamily="34" charset="0"/>
              <a:buChar char="•"/>
            </a:pPr>
            <a:r>
              <a:rPr lang="cs-CZ" b="1" dirty="0" smtClean="0">
                <a:cs typeface="Arial" panose="020B0604020202020204" pitchFamily="34" charset="0"/>
              </a:rPr>
              <a:t>NAEKO 	– nařízení vlády č. 330/2019 Sb.</a:t>
            </a:r>
          </a:p>
          <a:p>
            <a:pPr marL="214313" indent="-214313" algn="just">
              <a:lnSpc>
                <a:spcPct val="100000"/>
              </a:lnSpc>
              <a:spcBef>
                <a:spcPts val="450"/>
              </a:spcBef>
              <a:spcAft>
                <a:spcPts val="450"/>
              </a:spcAft>
              <a:buFont typeface="Arial" panose="020B0604020202020204" pitchFamily="34" charset="0"/>
              <a:buChar char="•"/>
            </a:pPr>
            <a:r>
              <a:rPr lang="cs-CZ" b="1" dirty="0" smtClean="0">
                <a:cs typeface="Arial" panose="020B0604020202020204" pitchFamily="34" charset="0"/>
              </a:rPr>
              <a:t>EZ 		– nařízení vlády č. 76/2015 Sb.</a:t>
            </a:r>
          </a:p>
          <a:p>
            <a:pPr marL="214313" indent="-214313" algn="just">
              <a:lnSpc>
                <a:spcPct val="100000"/>
              </a:lnSpc>
              <a:spcBef>
                <a:spcPts val="450"/>
              </a:spcBef>
              <a:spcAft>
                <a:spcPts val="450"/>
              </a:spcAft>
              <a:buFont typeface="Arial" panose="020B0604020202020204" pitchFamily="34" charset="0"/>
              <a:buChar char="•"/>
            </a:pPr>
            <a:r>
              <a:rPr lang="cs-CZ" b="1" dirty="0" smtClean="0">
                <a:cs typeface="Arial" panose="020B0604020202020204" pitchFamily="34" charset="0"/>
              </a:rPr>
              <a:t>NEZ 		– nařízení vlády č. 331/2019 Sb.</a:t>
            </a:r>
            <a:endParaRPr lang="cs-CZ" dirty="0" smtClean="0">
              <a:cs typeface="Arial" panose="020B0604020202020204" pitchFamily="34" charset="0"/>
            </a:endParaRPr>
          </a:p>
          <a:p>
            <a:pPr marL="214313" indent="-214313" algn="just">
              <a:lnSpc>
                <a:spcPct val="100000"/>
              </a:lnSpc>
              <a:spcBef>
                <a:spcPts val="900"/>
              </a:spcBef>
              <a:spcAft>
                <a:spcPts val="900"/>
              </a:spcAft>
              <a:buFont typeface="Arial" panose="020B0604020202020204" pitchFamily="34" charset="0"/>
              <a:buChar char="•"/>
            </a:pPr>
            <a:endParaRPr lang="cs-CZ" b="1" dirty="0"/>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buFontTx/>
              <a:buChar char="-"/>
            </a:pPr>
            <a:endParaRPr lang="cs-CZ" sz="15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7218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2000" y="735334"/>
            <a:ext cx="8640000" cy="1325514"/>
          </a:xfrm>
        </p:spPr>
        <p:txBody>
          <a:bodyPr>
            <a:normAutofit fontScale="90000"/>
          </a:bodyPr>
          <a:lstStyle/>
          <a:p>
            <a:pPr>
              <a:lnSpc>
                <a:spcPct val="150000"/>
              </a:lnSpc>
            </a:pPr>
            <a:r>
              <a:rPr lang="cs-CZ" b="1" dirty="0" err="1" smtClean="0"/>
              <a:t>Agroenvironmentálně</a:t>
            </a:r>
            <a:r>
              <a:rPr lang="cs-CZ" b="1" dirty="0" smtClean="0"/>
              <a:t>-klimatická </a:t>
            </a:r>
            <a:r>
              <a:rPr lang="cs-CZ" b="1" dirty="0"/>
              <a:t>opatření (AEKO</a:t>
            </a:r>
            <a:r>
              <a:rPr lang="cs-CZ" b="1" dirty="0" smtClean="0"/>
              <a:t>) + navazující (NAEKO)</a:t>
            </a:r>
            <a:br>
              <a:rPr lang="cs-CZ" b="1" dirty="0" smtClean="0"/>
            </a:br>
            <a:r>
              <a:rPr lang="cs-CZ" b="1" dirty="0" smtClean="0"/>
              <a:t>Ekologické zemědělství (EZ) + navazující (NEZ)</a:t>
            </a:r>
            <a:br>
              <a:rPr lang="cs-CZ" b="1" dirty="0" smtClean="0"/>
            </a:br>
            <a:r>
              <a:rPr lang="cs-CZ" b="1" dirty="0" smtClean="0"/>
              <a:t>Souhrnné informace</a:t>
            </a:r>
            <a:endParaRPr lang="cs-CZ" b="1" dirty="0"/>
          </a:p>
        </p:txBody>
      </p:sp>
      <p:sp>
        <p:nvSpPr>
          <p:cNvPr id="7" name="Zástupný symbol pro obsah 2"/>
          <p:cNvSpPr>
            <a:spLocks noGrp="1"/>
          </p:cNvSpPr>
          <p:nvPr>
            <p:ph idx="1"/>
          </p:nvPr>
        </p:nvSpPr>
        <p:spPr>
          <a:xfrm>
            <a:off x="252000" y="2136142"/>
            <a:ext cx="8640000" cy="4392488"/>
          </a:xfrm>
        </p:spPr>
        <p:txBody>
          <a:bodyPr/>
          <a:lstStyle/>
          <a:p>
            <a:pPr marL="214313" indent="-214313" algn="just">
              <a:lnSpc>
                <a:spcPct val="100000"/>
              </a:lnSpc>
              <a:spcBef>
                <a:spcPts val="450"/>
              </a:spcBef>
              <a:spcAft>
                <a:spcPts val="450"/>
              </a:spcAft>
              <a:buFont typeface="Arial" panose="020B0604020202020204" pitchFamily="34" charset="0"/>
              <a:buChar char="•"/>
            </a:pPr>
            <a:r>
              <a:rPr lang="cs-CZ" b="1" dirty="0" smtClean="0"/>
              <a:t>V roce 2022 je možnost vstoupit pouze </a:t>
            </a:r>
            <a:r>
              <a:rPr lang="cs-CZ" b="1" dirty="0"/>
              <a:t>do </a:t>
            </a:r>
            <a:r>
              <a:rPr lang="cs-CZ" b="1" dirty="0">
                <a:solidFill>
                  <a:srgbClr val="FF0000"/>
                </a:solidFill>
              </a:rPr>
              <a:t>zkrácených 1letých</a:t>
            </a:r>
            <a:r>
              <a:rPr lang="cs-CZ" b="1" dirty="0"/>
              <a:t> závazků NAEKO a </a:t>
            </a:r>
            <a:r>
              <a:rPr lang="cs-CZ" b="1" dirty="0" smtClean="0"/>
              <a:t>NEZ</a:t>
            </a:r>
          </a:p>
          <a:p>
            <a:pPr algn="just">
              <a:lnSpc>
                <a:spcPct val="100000"/>
              </a:lnSpc>
              <a:spcBef>
                <a:spcPts val="450"/>
              </a:spcBef>
              <a:spcAft>
                <a:spcPts val="450"/>
              </a:spcAft>
            </a:pPr>
            <a:endParaRPr lang="cs-CZ" b="1" dirty="0" smtClean="0"/>
          </a:p>
          <a:p>
            <a:pPr marL="214313" indent="-214313" algn="just">
              <a:lnSpc>
                <a:spcPct val="100000"/>
              </a:lnSpc>
              <a:spcBef>
                <a:spcPts val="450"/>
              </a:spcBef>
              <a:spcAft>
                <a:spcPts val="450"/>
              </a:spcAft>
              <a:buFont typeface="Arial" panose="020B0604020202020204" pitchFamily="34" charset="0"/>
              <a:buChar char="•"/>
            </a:pPr>
            <a:r>
              <a:rPr lang="cs-CZ" b="1" u="sng" dirty="0"/>
              <a:t>Pro připomenutí</a:t>
            </a:r>
            <a:r>
              <a:rPr lang="cs-CZ" b="1" dirty="0"/>
              <a:t> </a:t>
            </a:r>
            <a:r>
              <a:rPr lang="cs-CZ" b="1" dirty="0" smtClean="0"/>
              <a:t>- v roce 2022 nelze vstoupit do nového:</a:t>
            </a:r>
          </a:p>
          <a:p>
            <a:pPr marL="671513" lvl="1" indent="-214313" algn="just">
              <a:lnSpc>
                <a:spcPct val="100000"/>
              </a:lnSpc>
              <a:spcBef>
                <a:spcPts val="450"/>
              </a:spcBef>
              <a:spcAft>
                <a:spcPts val="450"/>
              </a:spcAft>
              <a:buFont typeface="Arial" panose="020B0604020202020204" pitchFamily="34" charset="0"/>
              <a:buChar char="•"/>
            </a:pPr>
            <a:r>
              <a:rPr lang="cs-CZ" sz="1800" b="1" dirty="0" smtClean="0"/>
              <a:t>5letého závazku AEKO / EZ</a:t>
            </a:r>
          </a:p>
          <a:p>
            <a:pPr marL="671513" lvl="1" indent="-214313" algn="just">
              <a:lnSpc>
                <a:spcPct val="100000"/>
              </a:lnSpc>
              <a:spcBef>
                <a:spcPts val="450"/>
              </a:spcBef>
              <a:spcAft>
                <a:spcPts val="450"/>
              </a:spcAft>
              <a:buFont typeface="Arial" panose="020B0604020202020204" pitchFamily="34" charset="0"/>
              <a:buChar char="•"/>
            </a:pPr>
            <a:r>
              <a:rPr lang="cs-CZ" sz="1800" b="1" dirty="0" smtClean="0"/>
              <a:t>1letého závazku NAEKO – titul </a:t>
            </a:r>
            <a:r>
              <a:rPr lang="cs-CZ" sz="1800" b="1" dirty="0"/>
              <a:t>Nektarodárné biopásy</a:t>
            </a:r>
            <a:endParaRPr lang="cs-CZ" sz="1800" b="1" dirty="0" smtClean="0"/>
          </a:p>
          <a:p>
            <a:pPr marL="214313" indent="-214313" algn="just">
              <a:lnSpc>
                <a:spcPct val="100000"/>
              </a:lnSpc>
              <a:spcBef>
                <a:spcPts val="450"/>
              </a:spcBef>
              <a:spcAft>
                <a:spcPts val="450"/>
              </a:spcAft>
              <a:buFont typeface="Arial" panose="020B0604020202020204" pitchFamily="34" charset="0"/>
              <a:buChar char="•"/>
            </a:pPr>
            <a:endParaRPr lang="cs-CZ" b="1" dirty="0"/>
          </a:p>
          <a:p>
            <a:pPr marL="214313" indent="-214313" algn="just">
              <a:lnSpc>
                <a:spcPct val="100000"/>
              </a:lnSpc>
              <a:spcBef>
                <a:spcPts val="900"/>
              </a:spcBef>
              <a:spcAft>
                <a:spcPts val="900"/>
              </a:spcAft>
              <a:buFont typeface="Arial" panose="020B0604020202020204" pitchFamily="34" charset="0"/>
              <a:buChar char="•"/>
            </a:pPr>
            <a:r>
              <a:rPr lang="cs-CZ" dirty="0" smtClean="0">
                <a:cs typeface="Arial" panose="020B0604020202020204" pitchFamily="34" charset="0"/>
              </a:rPr>
              <a:t>Je umožněn souběh závazků AEKO a NAEKO, resp. EZ a NEZ. Nelze však kombinovat současně na jednom DPB.</a:t>
            </a:r>
          </a:p>
          <a:p>
            <a:pPr marL="214313" indent="-214313" algn="just">
              <a:lnSpc>
                <a:spcPct val="100000"/>
              </a:lnSpc>
              <a:spcBef>
                <a:spcPts val="900"/>
              </a:spcBef>
              <a:spcAft>
                <a:spcPts val="900"/>
              </a:spcAft>
              <a:buFont typeface="Arial" panose="020B0604020202020204" pitchFamily="34" charset="0"/>
              <a:buChar char="•"/>
            </a:pPr>
            <a:endParaRPr lang="cs-CZ" b="1" dirty="0"/>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buFontTx/>
              <a:buChar char="-"/>
            </a:pPr>
            <a:endParaRPr lang="cs-CZ" sz="15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152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2000" y="735334"/>
            <a:ext cx="8640000" cy="1325514"/>
          </a:xfrm>
        </p:spPr>
        <p:txBody>
          <a:bodyPr>
            <a:normAutofit fontScale="90000"/>
          </a:bodyPr>
          <a:lstStyle/>
          <a:p>
            <a:pPr>
              <a:lnSpc>
                <a:spcPct val="150000"/>
              </a:lnSpc>
            </a:pPr>
            <a:r>
              <a:rPr lang="cs-CZ" b="1" dirty="0" err="1" smtClean="0"/>
              <a:t>Agroenvironmentálně</a:t>
            </a:r>
            <a:r>
              <a:rPr lang="cs-CZ" b="1" dirty="0" smtClean="0"/>
              <a:t>-klimatická </a:t>
            </a:r>
            <a:r>
              <a:rPr lang="cs-CZ" b="1" dirty="0"/>
              <a:t>opatření (AEKO</a:t>
            </a:r>
            <a:r>
              <a:rPr lang="cs-CZ" b="1" dirty="0" smtClean="0"/>
              <a:t>) + navazující (NAEKO)</a:t>
            </a:r>
            <a:br>
              <a:rPr lang="cs-CZ" b="1" dirty="0" smtClean="0"/>
            </a:br>
            <a:r>
              <a:rPr lang="cs-CZ" b="1" dirty="0" smtClean="0"/>
              <a:t>Ekologické zemědělství (EZ) + navazující (NEZ)</a:t>
            </a:r>
            <a:br>
              <a:rPr lang="cs-CZ" b="1" dirty="0" smtClean="0"/>
            </a:br>
            <a:r>
              <a:rPr lang="cs-CZ" b="1" dirty="0" smtClean="0"/>
              <a:t>Souhrnné informace</a:t>
            </a:r>
            <a:endParaRPr lang="cs-CZ" b="1" dirty="0"/>
          </a:p>
        </p:txBody>
      </p:sp>
      <p:sp>
        <p:nvSpPr>
          <p:cNvPr id="7" name="Zástupný symbol pro obsah 2"/>
          <p:cNvSpPr>
            <a:spLocks noGrp="1"/>
          </p:cNvSpPr>
          <p:nvPr>
            <p:ph idx="1"/>
          </p:nvPr>
        </p:nvSpPr>
        <p:spPr>
          <a:xfrm>
            <a:off x="280925" y="2348880"/>
            <a:ext cx="4255335" cy="4032448"/>
          </a:xfrm>
        </p:spPr>
        <p:txBody>
          <a:bodyPr/>
          <a:lstStyle/>
          <a:p>
            <a:pPr algn="ctr">
              <a:lnSpc>
                <a:spcPct val="100000"/>
              </a:lnSpc>
              <a:spcBef>
                <a:spcPts val="900"/>
              </a:spcBef>
              <a:spcAft>
                <a:spcPts val="900"/>
              </a:spcAft>
            </a:pPr>
            <a:r>
              <a:rPr lang="cs-CZ" b="1" dirty="0" smtClean="0">
                <a:solidFill>
                  <a:srgbClr val="C00000"/>
                </a:solidFill>
              </a:rPr>
              <a:t>Vhodnost pro zařazení NAEKO/NEZ</a:t>
            </a:r>
          </a:p>
          <a:p>
            <a:pPr marL="214313" indent="-214313" algn="just">
              <a:lnSpc>
                <a:spcPct val="100000"/>
              </a:lnSpc>
              <a:spcBef>
                <a:spcPts val="900"/>
              </a:spcBef>
              <a:spcAft>
                <a:spcPts val="900"/>
              </a:spcAft>
              <a:buFont typeface="Arial" panose="020B0604020202020204" pitchFamily="34" charset="0"/>
              <a:buChar char="•"/>
            </a:pPr>
            <a:r>
              <a:rPr lang="cs-CZ" sz="1400" b="1" dirty="0" smtClean="0"/>
              <a:t>Pro nové 1leté závazky NAEKO stále platí podmínka tzv. vhodnosti pro zařazení do navazujícího závazku</a:t>
            </a:r>
          </a:p>
          <a:p>
            <a:pPr algn="just">
              <a:lnSpc>
                <a:spcPct val="100000"/>
              </a:lnSpc>
              <a:spcBef>
                <a:spcPts val="900"/>
              </a:spcBef>
              <a:spcAft>
                <a:spcPts val="900"/>
              </a:spcAft>
            </a:pPr>
            <a:endParaRPr lang="cs-CZ" sz="1400" b="1" dirty="0" smtClean="0"/>
          </a:p>
          <a:p>
            <a:pPr marL="214313" indent="-214313" algn="just">
              <a:lnSpc>
                <a:spcPct val="100000"/>
              </a:lnSpc>
              <a:spcBef>
                <a:spcPts val="900"/>
              </a:spcBef>
              <a:spcAft>
                <a:spcPts val="900"/>
              </a:spcAft>
              <a:buFont typeface="Arial" panose="020B0604020202020204" pitchFamily="34" charset="0"/>
              <a:buChar char="•"/>
            </a:pPr>
            <a:r>
              <a:rPr lang="cs-CZ" sz="1400" b="1" dirty="0" smtClean="0"/>
              <a:t>Naopak pro 1leté závazky v rámci ekologického zemědělství (NEZ) není vhodnost vyžadována</a:t>
            </a:r>
          </a:p>
          <a:p>
            <a:pPr algn="just">
              <a:lnSpc>
                <a:spcPct val="100000"/>
              </a:lnSpc>
              <a:spcBef>
                <a:spcPts val="900"/>
              </a:spcBef>
              <a:spcAft>
                <a:spcPts val="900"/>
              </a:spcAft>
            </a:pPr>
            <a:endParaRPr lang="cs-CZ" sz="1400" b="1" dirty="0" smtClean="0"/>
          </a:p>
          <a:p>
            <a:pPr marL="214313" indent="-214313" algn="just">
              <a:lnSpc>
                <a:spcPct val="100000"/>
              </a:lnSpc>
              <a:spcBef>
                <a:spcPts val="900"/>
              </a:spcBef>
              <a:spcAft>
                <a:spcPts val="900"/>
              </a:spcAft>
              <a:buFont typeface="Arial" panose="020B0604020202020204" pitchFamily="34" charset="0"/>
              <a:buChar char="•"/>
            </a:pPr>
            <a:r>
              <a:rPr lang="cs-CZ" sz="1400" dirty="0" smtClean="0"/>
              <a:t>Vhodnost po NAEKO lze </a:t>
            </a:r>
            <a:r>
              <a:rPr lang="cs-CZ" sz="1400" dirty="0"/>
              <a:t>ověřit u každého DPB v LPIS na záložce „</a:t>
            </a:r>
            <a:r>
              <a:rPr lang="cs-CZ" sz="1400" b="1" i="1" dirty="0"/>
              <a:t>Podrobné</a:t>
            </a:r>
            <a:r>
              <a:rPr lang="cs-CZ" sz="1400" dirty="0"/>
              <a:t>“ =</a:t>
            </a:r>
            <a:r>
              <a:rPr lang="en-US" sz="1400" dirty="0"/>
              <a:t>&gt;</a:t>
            </a:r>
            <a:r>
              <a:rPr lang="cs-CZ" sz="1400" dirty="0"/>
              <a:t>„</a:t>
            </a:r>
            <a:r>
              <a:rPr lang="cs-CZ" sz="1400" b="1" i="1" dirty="0"/>
              <a:t>AEO </a:t>
            </a:r>
            <a:r>
              <a:rPr lang="cs-CZ" sz="1400" b="1" i="1" dirty="0" err="1"/>
              <a:t>info</a:t>
            </a:r>
            <a:r>
              <a:rPr lang="cs-CZ" sz="1400" dirty="0"/>
              <a:t>“.</a:t>
            </a:r>
            <a:endParaRPr lang="cs-CZ" sz="1400" b="1" dirty="0" smtClean="0"/>
          </a:p>
          <a:p>
            <a:pPr marL="214313" indent="-214313" algn="just">
              <a:lnSpc>
                <a:spcPct val="100000"/>
              </a:lnSpc>
              <a:spcBef>
                <a:spcPts val="900"/>
              </a:spcBef>
              <a:spcAft>
                <a:spcPts val="900"/>
              </a:spcAft>
              <a:buFont typeface="Arial" panose="020B0604020202020204" pitchFamily="34" charset="0"/>
              <a:buChar char="•"/>
            </a:pPr>
            <a:endParaRPr lang="cs-CZ" b="1" dirty="0" smtClean="0"/>
          </a:p>
          <a:p>
            <a:pPr marL="214313" indent="-214313" algn="just">
              <a:lnSpc>
                <a:spcPct val="100000"/>
              </a:lnSpc>
              <a:spcBef>
                <a:spcPts val="900"/>
              </a:spcBef>
              <a:spcAft>
                <a:spcPts val="900"/>
              </a:spcAft>
              <a:buFont typeface="Arial" panose="020B0604020202020204" pitchFamily="34" charset="0"/>
              <a:buChar char="•"/>
            </a:pPr>
            <a:endParaRPr lang="cs-CZ" b="1" dirty="0"/>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buFontTx/>
              <a:buChar char="-"/>
            </a:pPr>
            <a:endParaRPr lang="cs-CZ" sz="1500" u="sng" dirty="0">
              <a:latin typeface="Arial" panose="020B0604020202020204" pitchFamily="34" charset="0"/>
              <a:cs typeface="Arial" panose="020B0604020202020204" pitchFamily="34" charset="0"/>
            </a:endParaRPr>
          </a:p>
        </p:txBody>
      </p:sp>
      <p:pic>
        <p:nvPicPr>
          <p:cNvPr id="5" name="Obrázek 4"/>
          <p:cNvPicPr>
            <a:picLocks noChangeAspect="1"/>
          </p:cNvPicPr>
          <p:nvPr/>
        </p:nvPicPr>
        <p:blipFill>
          <a:blip r:embed="rId3"/>
          <a:stretch>
            <a:fillRect/>
          </a:stretch>
        </p:blipFill>
        <p:spPr>
          <a:xfrm>
            <a:off x="4931560" y="2060848"/>
            <a:ext cx="3960440" cy="4190896"/>
          </a:xfrm>
          <a:prstGeom prst="rect">
            <a:avLst/>
          </a:prstGeom>
        </p:spPr>
      </p:pic>
    </p:spTree>
    <p:extLst>
      <p:ext uri="{BB962C8B-B14F-4D97-AF65-F5344CB8AC3E}">
        <p14:creationId xmlns:p14="http://schemas.microsoft.com/office/powerpoint/2010/main" val="3567472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algn="ctr"/>
            <a:endParaRPr lang="cs-CZ" sz="2000" b="1" dirty="0" smtClean="0"/>
          </a:p>
          <a:p>
            <a:pPr algn="ctr"/>
            <a:endParaRPr lang="cs-CZ" sz="2400" b="1" dirty="0" smtClean="0"/>
          </a:p>
          <a:p>
            <a:pPr algn="ctr"/>
            <a:r>
              <a:rPr lang="cs-CZ" sz="2400" b="1" dirty="0" smtClean="0"/>
              <a:t>Konec řádného termínu pro příjem Jednotných žádostí </a:t>
            </a:r>
          </a:p>
          <a:p>
            <a:pPr algn="ctr"/>
            <a:endParaRPr lang="cs-CZ" sz="2400" b="1" dirty="0">
              <a:solidFill>
                <a:srgbClr val="FF0000"/>
              </a:solidFill>
            </a:endParaRPr>
          </a:p>
          <a:p>
            <a:pPr algn="ctr"/>
            <a:r>
              <a:rPr lang="cs-CZ" sz="4800" b="1" dirty="0" smtClean="0">
                <a:solidFill>
                  <a:srgbClr val="FF0000"/>
                </a:solidFill>
              </a:rPr>
              <a:t>1</a:t>
            </a:r>
            <a:r>
              <a:rPr lang="cs-CZ" sz="4800" b="1" dirty="0">
                <a:solidFill>
                  <a:srgbClr val="FF0000"/>
                </a:solidFill>
              </a:rPr>
              <a:t>6</a:t>
            </a:r>
            <a:r>
              <a:rPr lang="cs-CZ" sz="4800" b="1" dirty="0" smtClean="0">
                <a:solidFill>
                  <a:srgbClr val="FF0000"/>
                </a:solidFill>
              </a:rPr>
              <a:t>. 5. 2022!</a:t>
            </a:r>
            <a:endParaRPr lang="cs-CZ" sz="4800" b="1" dirty="0">
              <a:solidFill>
                <a:srgbClr val="FF0000"/>
              </a:solidFill>
            </a:endParaRPr>
          </a:p>
          <a:p>
            <a:pPr algn="ctr"/>
            <a:endParaRPr lang="cs-CZ" sz="2400" b="1" dirty="0" smtClean="0">
              <a:solidFill>
                <a:srgbClr val="FF0000"/>
              </a:solidFill>
            </a:endParaRPr>
          </a:p>
          <a:p>
            <a:pPr algn="ctr"/>
            <a:endParaRPr lang="cs-CZ" sz="2400" b="1" dirty="0">
              <a:solidFill>
                <a:srgbClr val="FF0000"/>
              </a:solidFill>
            </a:endParaRPr>
          </a:p>
        </p:txBody>
      </p:sp>
      <p:sp>
        <p:nvSpPr>
          <p:cNvPr id="5" name="Nadpis 1"/>
          <p:cNvSpPr txBox="1">
            <a:spLocks/>
          </p:cNvSpPr>
          <p:nvPr/>
        </p:nvSpPr>
        <p:spPr>
          <a:xfrm>
            <a:off x="252000" y="735335"/>
            <a:ext cx="8640000" cy="432000"/>
          </a:xfrm>
          <a:prstGeom prst="rect">
            <a:avLst/>
          </a:prstGeom>
        </p:spPr>
        <p:txBody>
          <a:bodyPr tIns="108000">
            <a:normAutofit/>
          </a:bodyPr>
          <a:lstStyle>
            <a:lvl1pPr algn="l" defTabSz="914400" rtl="0" eaLnBrk="1" latinLnBrk="0" hangingPunct="1">
              <a:lnSpc>
                <a:spcPct val="90000"/>
              </a:lnSpc>
              <a:spcBef>
                <a:spcPct val="0"/>
              </a:spcBef>
              <a:buNone/>
              <a:defRPr sz="1800" kern="1200">
                <a:solidFill>
                  <a:srgbClr val="F36523"/>
                </a:solidFill>
                <a:latin typeface="Verdana" panose="020B0604030504040204" pitchFamily="34" charset="0"/>
                <a:ea typeface="Verdana" panose="020B0604030504040204" pitchFamily="34" charset="0"/>
                <a:cs typeface="Verdana" panose="020B0604030504040204" pitchFamily="34" charset="0"/>
              </a:defRPr>
            </a:lvl1pPr>
          </a:lstStyle>
          <a:p>
            <a:r>
              <a:rPr lang="cs-CZ" dirty="0" smtClean="0"/>
              <a:t>Jednotná žádost 2022 - termín pro podání JŽ</a:t>
            </a:r>
            <a:endParaRPr lang="cs-CZ" dirty="0"/>
          </a:p>
        </p:txBody>
      </p:sp>
    </p:spTree>
    <p:extLst>
      <p:ext uri="{BB962C8B-B14F-4D97-AF65-F5344CB8AC3E}">
        <p14:creationId xmlns:p14="http://schemas.microsoft.com/office/powerpoint/2010/main" val="3157552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2000" y="735334"/>
            <a:ext cx="8640000" cy="1253505"/>
          </a:xfrm>
        </p:spPr>
        <p:txBody>
          <a:bodyPr>
            <a:normAutofit fontScale="90000"/>
          </a:bodyPr>
          <a:lstStyle/>
          <a:p>
            <a:pPr>
              <a:lnSpc>
                <a:spcPct val="150000"/>
              </a:lnSpc>
            </a:pPr>
            <a:r>
              <a:rPr lang="cs-CZ" b="1" dirty="0" err="1"/>
              <a:t>Agroenvironmentálně</a:t>
            </a:r>
            <a:r>
              <a:rPr lang="cs-CZ" b="1" dirty="0"/>
              <a:t>-klimatická opatření (AEKO) + navazující (NAEKO)</a:t>
            </a:r>
            <a:br>
              <a:rPr lang="cs-CZ" b="1" dirty="0"/>
            </a:br>
            <a:r>
              <a:rPr lang="cs-CZ" b="1" dirty="0"/>
              <a:t>Ekologické zemědělství (EZ) + navazující (NEZ)</a:t>
            </a:r>
            <a:br>
              <a:rPr lang="cs-CZ" b="1" dirty="0"/>
            </a:br>
            <a:r>
              <a:rPr lang="cs-CZ" b="1" dirty="0"/>
              <a:t>Souhrnné informace</a:t>
            </a:r>
            <a:endParaRPr lang="cs-CZ" dirty="0"/>
          </a:p>
        </p:txBody>
      </p:sp>
      <p:sp>
        <p:nvSpPr>
          <p:cNvPr id="7" name="Zástupný symbol pro obsah 2"/>
          <p:cNvSpPr>
            <a:spLocks noGrp="1"/>
          </p:cNvSpPr>
          <p:nvPr>
            <p:ph idx="1"/>
          </p:nvPr>
        </p:nvSpPr>
        <p:spPr>
          <a:xfrm>
            <a:off x="107503" y="2636912"/>
            <a:ext cx="4248473" cy="3272303"/>
          </a:xfrm>
        </p:spPr>
        <p:txBody>
          <a:bodyPr/>
          <a:lstStyle/>
          <a:p>
            <a:pPr algn="ctr"/>
            <a:r>
              <a:rPr lang="cs-CZ" b="1" dirty="0">
                <a:solidFill>
                  <a:srgbClr val="C00000"/>
                </a:solidFill>
              </a:rPr>
              <a:t>Vhodnost pro </a:t>
            </a:r>
            <a:r>
              <a:rPr lang="cs-CZ" b="1" dirty="0" smtClean="0">
                <a:solidFill>
                  <a:srgbClr val="C00000"/>
                </a:solidFill>
              </a:rPr>
              <a:t>zařazení NAEKO</a:t>
            </a:r>
            <a:endParaRPr lang="cs-CZ" b="1" dirty="0">
              <a:solidFill>
                <a:srgbClr val="C00000"/>
              </a:solidFill>
            </a:endParaRPr>
          </a:p>
          <a:p>
            <a:pPr marL="285750" indent="-285750" algn="just">
              <a:buFont typeface="Arial" panose="020B0604020202020204" pitchFamily="34" charset="0"/>
              <a:buChar char="•"/>
            </a:pPr>
            <a:endParaRPr lang="cs-CZ" dirty="0"/>
          </a:p>
          <a:p>
            <a:pPr marL="285750" indent="-285750" algn="just">
              <a:buFont typeface="Arial" panose="020B0604020202020204" pitchFamily="34" charset="0"/>
              <a:buChar char="•"/>
            </a:pPr>
            <a:r>
              <a:rPr lang="cs-CZ" dirty="0" smtClean="0"/>
              <a:t>Současně lze i přímo v mapě (dostupné i z předtiskové aplikace) zapnout v části „</a:t>
            </a:r>
            <a:r>
              <a:rPr lang="cs-CZ" b="1" i="1" dirty="0" smtClean="0"/>
              <a:t>Dotace</a:t>
            </a:r>
            <a:r>
              <a:rPr lang="cs-CZ" dirty="0" smtClean="0"/>
              <a:t>“ vrstvu vhodnosti k NAEKO/NEZ</a:t>
            </a:r>
          </a:p>
        </p:txBody>
      </p:sp>
      <p:pic>
        <p:nvPicPr>
          <p:cNvPr id="6" name="Obrázek 5"/>
          <p:cNvPicPr>
            <a:picLocks noChangeAspect="1"/>
          </p:cNvPicPr>
          <p:nvPr/>
        </p:nvPicPr>
        <p:blipFill>
          <a:blip r:embed="rId3"/>
          <a:stretch>
            <a:fillRect/>
          </a:stretch>
        </p:blipFill>
        <p:spPr>
          <a:xfrm>
            <a:off x="4376179" y="2492896"/>
            <a:ext cx="4608032" cy="3312368"/>
          </a:xfrm>
          <a:prstGeom prst="rect">
            <a:avLst/>
          </a:prstGeom>
        </p:spPr>
      </p:pic>
    </p:spTree>
    <p:extLst>
      <p:ext uri="{BB962C8B-B14F-4D97-AF65-F5344CB8AC3E}">
        <p14:creationId xmlns:p14="http://schemas.microsoft.com/office/powerpoint/2010/main" val="1370699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2000" y="735334"/>
            <a:ext cx="8640000" cy="1253506"/>
          </a:xfrm>
        </p:spPr>
        <p:txBody>
          <a:bodyPr>
            <a:normAutofit fontScale="90000"/>
          </a:bodyPr>
          <a:lstStyle/>
          <a:p>
            <a:pPr>
              <a:lnSpc>
                <a:spcPct val="150000"/>
              </a:lnSpc>
            </a:pPr>
            <a:r>
              <a:rPr lang="cs-CZ" b="1" dirty="0" err="1"/>
              <a:t>Agroenvironmentálně</a:t>
            </a:r>
            <a:r>
              <a:rPr lang="cs-CZ" b="1" dirty="0"/>
              <a:t>-klimatická opatření (AEKO) + navazující (NAEKO)</a:t>
            </a:r>
            <a:br>
              <a:rPr lang="cs-CZ" b="1" dirty="0"/>
            </a:br>
            <a:r>
              <a:rPr lang="cs-CZ" b="1" dirty="0"/>
              <a:t>Ekologické zemědělství (EZ) + navazující (NEZ)</a:t>
            </a:r>
            <a:br>
              <a:rPr lang="cs-CZ" b="1" dirty="0"/>
            </a:br>
            <a:r>
              <a:rPr lang="cs-CZ" b="1" dirty="0"/>
              <a:t>Souhrnné informace</a:t>
            </a:r>
            <a:endParaRPr lang="cs-CZ" dirty="0"/>
          </a:p>
        </p:txBody>
      </p:sp>
      <p:sp>
        <p:nvSpPr>
          <p:cNvPr id="7" name="Zástupný symbol pro obsah 2"/>
          <p:cNvSpPr>
            <a:spLocks noGrp="1"/>
          </p:cNvSpPr>
          <p:nvPr>
            <p:ph idx="1"/>
          </p:nvPr>
        </p:nvSpPr>
        <p:spPr>
          <a:xfrm>
            <a:off x="252000" y="2348880"/>
            <a:ext cx="8640000" cy="3312368"/>
          </a:xfrm>
        </p:spPr>
        <p:txBody>
          <a:bodyPr/>
          <a:lstStyle/>
          <a:p>
            <a:pPr algn="just"/>
            <a:r>
              <a:rPr lang="cs-CZ" b="1" dirty="0">
                <a:solidFill>
                  <a:srgbClr val="C00000"/>
                </a:solidFill>
              </a:rPr>
              <a:t>Vhodnost pro zařazení NAEKO</a:t>
            </a:r>
          </a:p>
          <a:p>
            <a:pPr algn="just"/>
            <a:r>
              <a:rPr lang="cs-CZ" dirty="0" smtClean="0"/>
              <a:t>Vhodnost pro NAEKO 2022 bude napočtena u DPB:</a:t>
            </a:r>
          </a:p>
          <a:p>
            <a:pPr algn="just"/>
            <a:endParaRPr lang="cs-CZ" dirty="0" smtClean="0"/>
          </a:p>
          <a:p>
            <a:pPr marL="214313" indent="-214313" algn="just">
              <a:buFont typeface="Arial" panose="020B0604020202020204" pitchFamily="34" charset="0"/>
              <a:buChar char="•"/>
            </a:pPr>
            <a:r>
              <a:rPr lang="cs-CZ" b="1" dirty="0">
                <a:solidFill>
                  <a:srgbClr val="C00000"/>
                </a:solidFill>
              </a:rPr>
              <a:t>jehož převážná část evidovaná v evidenci využití půdy byla k </a:t>
            </a:r>
            <a:r>
              <a:rPr lang="cs-CZ" b="1" u="sng" dirty="0">
                <a:solidFill>
                  <a:srgbClr val="C00000"/>
                </a:solidFill>
              </a:rPr>
              <a:t>31. 12. 2019</a:t>
            </a:r>
            <a:r>
              <a:rPr lang="cs-CZ" b="1" dirty="0">
                <a:solidFill>
                  <a:srgbClr val="C00000"/>
                </a:solidFill>
              </a:rPr>
              <a:t>, </a:t>
            </a:r>
            <a:r>
              <a:rPr lang="cs-CZ" b="1" u="sng" dirty="0">
                <a:solidFill>
                  <a:srgbClr val="C00000"/>
                </a:solidFill>
              </a:rPr>
              <a:t>31. 12. 2020</a:t>
            </a:r>
            <a:r>
              <a:rPr lang="cs-CZ" b="1" dirty="0">
                <a:solidFill>
                  <a:srgbClr val="C00000"/>
                </a:solidFill>
              </a:rPr>
              <a:t> nebo </a:t>
            </a:r>
            <a:r>
              <a:rPr lang="cs-CZ" b="1" u="sng" dirty="0">
                <a:solidFill>
                  <a:srgbClr val="C00000"/>
                </a:solidFill>
              </a:rPr>
              <a:t>31. 12. 2021</a:t>
            </a:r>
            <a:r>
              <a:rPr lang="cs-CZ" b="1" dirty="0">
                <a:solidFill>
                  <a:srgbClr val="C00000"/>
                </a:solidFill>
              </a:rPr>
              <a:t> zařazená podle nařízení vlády č. 75/2015 Sb. anebo </a:t>
            </a:r>
            <a:r>
              <a:rPr lang="cs-CZ" b="1" u="sng" dirty="0">
                <a:solidFill>
                  <a:srgbClr val="C00000"/>
                </a:solidFill>
              </a:rPr>
              <a:t>31. 12. 2021</a:t>
            </a:r>
            <a:r>
              <a:rPr lang="cs-CZ" b="1" dirty="0">
                <a:solidFill>
                  <a:srgbClr val="C00000"/>
                </a:solidFill>
              </a:rPr>
              <a:t> podle nařízení vlády č. 330/2019 Sb. </a:t>
            </a:r>
            <a:r>
              <a:rPr lang="cs-CZ" dirty="0"/>
              <a:t>(platí pro podopatření - </a:t>
            </a:r>
            <a:r>
              <a:rPr lang="cs-CZ" b="1" u="sng" dirty="0"/>
              <a:t>ošetřování travních porostů</a:t>
            </a:r>
            <a:r>
              <a:rPr lang="cs-CZ" dirty="0"/>
              <a:t>, </a:t>
            </a:r>
            <a:r>
              <a:rPr lang="cs-CZ" b="1" u="sng" dirty="0"/>
              <a:t>údržba zatravněných </a:t>
            </a:r>
            <a:r>
              <a:rPr lang="cs-CZ" b="1" u="sng" dirty="0" smtClean="0"/>
              <a:t>DPB</a:t>
            </a:r>
            <a:r>
              <a:rPr lang="cs-CZ" dirty="0" smtClean="0"/>
              <a:t>, </a:t>
            </a:r>
            <a:r>
              <a:rPr lang="cs-CZ" b="1" u="sng" dirty="0"/>
              <a:t>biopásy</a:t>
            </a:r>
            <a:r>
              <a:rPr lang="cs-CZ" dirty="0"/>
              <a:t>, </a:t>
            </a:r>
            <a:r>
              <a:rPr lang="cs-CZ" b="1" u="sng" dirty="0"/>
              <a:t>ochrana čejky chocholaté</a:t>
            </a:r>
            <a:r>
              <a:rPr lang="cs-CZ" dirty="0"/>
              <a:t>, </a:t>
            </a:r>
            <a:r>
              <a:rPr lang="cs-CZ" b="1" u="sng" dirty="0"/>
              <a:t>údržba zatravněných </a:t>
            </a:r>
            <a:r>
              <a:rPr lang="cs-CZ" b="1" u="sng" dirty="0" smtClean="0"/>
              <a:t>DSO</a:t>
            </a:r>
            <a:r>
              <a:rPr lang="cs-CZ" dirty="0" smtClean="0"/>
              <a:t>)</a:t>
            </a:r>
          </a:p>
          <a:p>
            <a:pPr marL="214313" indent="-214313" algn="just">
              <a:buFont typeface="Arial" panose="020B0604020202020204" pitchFamily="34" charset="0"/>
              <a:buChar char="•"/>
            </a:pPr>
            <a:endParaRPr lang="cs-CZ" dirty="0"/>
          </a:p>
          <a:p>
            <a:pPr marL="214313" indent="-214313" algn="just">
              <a:buFont typeface="Arial" panose="020B0604020202020204" pitchFamily="34" charset="0"/>
              <a:buChar char="•"/>
            </a:pPr>
            <a:r>
              <a:rPr lang="cs-CZ" b="1" dirty="0" smtClean="0">
                <a:solidFill>
                  <a:srgbClr val="C00000"/>
                </a:solidFill>
              </a:rPr>
              <a:t>na </a:t>
            </a:r>
            <a:r>
              <a:rPr lang="cs-CZ" b="1" dirty="0">
                <a:solidFill>
                  <a:srgbClr val="C00000"/>
                </a:solidFill>
              </a:rPr>
              <a:t>jehož převážné části vedené v evidenci využití půdy byl ukončen závazek podle nařízení vlády č. 75/2015 Sb.</a:t>
            </a:r>
            <a:r>
              <a:rPr lang="cs-CZ" dirty="0">
                <a:solidFill>
                  <a:srgbClr val="C00000"/>
                </a:solidFill>
              </a:rPr>
              <a:t> </a:t>
            </a:r>
            <a:r>
              <a:rPr lang="cs-CZ" dirty="0"/>
              <a:t>(platí pro podopatření </a:t>
            </a:r>
            <a:r>
              <a:rPr lang="cs-CZ" dirty="0" smtClean="0"/>
              <a:t>- </a:t>
            </a:r>
            <a:r>
              <a:rPr lang="cs-CZ" b="1" u="sng" dirty="0" smtClean="0"/>
              <a:t>IP ovoce</a:t>
            </a:r>
            <a:r>
              <a:rPr lang="cs-CZ" dirty="0"/>
              <a:t>, </a:t>
            </a:r>
            <a:r>
              <a:rPr lang="cs-CZ" b="1" u="sng" dirty="0" smtClean="0"/>
              <a:t>IP révy </a:t>
            </a:r>
            <a:r>
              <a:rPr lang="cs-CZ" b="1" u="sng" dirty="0"/>
              <a:t>vinné</a:t>
            </a:r>
            <a:r>
              <a:rPr lang="cs-CZ" dirty="0"/>
              <a:t>, </a:t>
            </a:r>
            <a:r>
              <a:rPr lang="cs-CZ" b="1" u="sng" dirty="0" smtClean="0"/>
              <a:t>IP zeleniny </a:t>
            </a:r>
            <a:r>
              <a:rPr lang="cs-CZ" b="1" u="sng" dirty="0"/>
              <a:t>a jahodníku</a:t>
            </a:r>
            <a:r>
              <a:rPr lang="cs-CZ" dirty="0" smtClean="0"/>
              <a:t>)</a:t>
            </a:r>
          </a:p>
          <a:p>
            <a:pPr marL="214313" indent="-214313" algn="just">
              <a:buFont typeface="Arial" panose="020B0604020202020204" pitchFamily="34" charset="0"/>
              <a:buChar char="•"/>
            </a:pPr>
            <a:endParaRPr lang="cs-CZ" b="1" dirty="0"/>
          </a:p>
          <a:p>
            <a:pPr marL="214313" indent="-214313" algn="just">
              <a:buFont typeface="Arial" panose="020B0604020202020204" pitchFamily="34" charset="0"/>
              <a:buChar char="•"/>
            </a:pPr>
            <a:endParaRPr lang="cs-CZ" dirty="0"/>
          </a:p>
          <a:p>
            <a:pPr algn="just"/>
            <a:endParaRPr lang="cs-CZ" dirty="0" smtClean="0"/>
          </a:p>
        </p:txBody>
      </p:sp>
    </p:spTree>
    <p:extLst>
      <p:ext uri="{BB962C8B-B14F-4D97-AF65-F5344CB8AC3E}">
        <p14:creationId xmlns:p14="http://schemas.microsoft.com/office/powerpoint/2010/main" val="2984804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2000" y="735334"/>
            <a:ext cx="8640000" cy="1325514"/>
          </a:xfrm>
        </p:spPr>
        <p:txBody>
          <a:bodyPr>
            <a:normAutofit fontScale="90000"/>
          </a:bodyPr>
          <a:lstStyle/>
          <a:p>
            <a:pPr>
              <a:lnSpc>
                <a:spcPct val="150000"/>
              </a:lnSpc>
            </a:pPr>
            <a:r>
              <a:rPr lang="cs-CZ" b="1" dirty="0" err="1" smtClean="0"/>
              <a:t>Agroenvironmentálně</a:t>
            </a:r>
            <a:r>
              <a:rPr lang="cs-CZ" b="1" dirty="0" smtClean="0"/>
              <a:t>-klimatická opatření (AEKO) + navazující (NAEKO)</a:t>
            </a:r>
            <a:br>
              <a:rPr lang="cs-CZ" b="1" dirty="0" smtClean="0"/>
            </a:br>
            <a:r>
              <a:rPr lang="cs-CZ" b="1" dirty="0" smtClean="0"/>
              <a:t>Ekologické zemědělství (EZ) + navazující (NEZ)</a:t>
            </a:r>
            <a:br>
              <a:rPr lang="cs-CZ" b="1" dirty="0" smtClean="0"/>
            </a:br>
            <a:r>
              <a:rPr lang="cs-CZ" b="1" dirty="0" smtClean="0"/>
              <a:t>Souhrnné informace</a:t>
            </a:r>
            <a:endParaRPr lang="cs-CZ" b="1" dirty="0"/>
          </a:p>
        </p:txBody>
      </p:sp>
      <p:sp>
        <p:nvSpPr>
          <p:cNvPr id="7" name="Zástupný symbol pro obsah 2"/>
          <p:cNvSpPr>
            <a:spLocks noGrp="1"/>
          </p:cNvSpPr>
          <p:nvPr>
            <p:ph idx="1"/>
          </p:nvPr>
        </p:nvSpPr>
        <p:spPr>
          <a:xfrm>
            <a:off x="221060" y="1916832"/>
            <a:ext cx="8640000" cy="4464496"/>
          </a:xfrm>
        </p:spPr>
        <p:txBody>
          <a:bodyPr/>
          <a:lstStyle/>
          <a:p>
            <a:pPr marL="214313" indent="-214313" algn="just">
              <a:spcBef>
                <a:spcPts val="1200"/>
              </a:spcBef>
              <a:spcAft>
                <a:spcPts val="1200"/>
              </a:spcAft>
              <a:buFont typeface="Arial" panose="020B0604020202020204" pitchFamily="34" charset="0"/>
              <a:buChar char="•"/>
            </a:pPr>
            <a:r>
              <a:rPr lang="cs-CZ" sz="1400" b="1" dirty="0"/>
              <a:t>Vstup </a:t>
            </a:r>
            <a:r>
              <a:rPr lang="cs-CZ" sz="1400" b="1" dirty="0" smtClean="0"/>
              <a:t>do NAEKO/NEZ je možný </a:t>
            </a:r>
            <a:r>
              <a:rPr lang="cs-CZ" sz="1400" b="1" dirty="0"/>
              <a:t>i s DPB, které měl v původním závazku jiný žadatel </a:t>
            </a:r>
            <a:r>
              <a:rPr lang="cs-CZ" sz="1400" b="1" dirty="0" smtClean="0"/>
              <a:t>(</a:t>
            </a:r>
            <a:r>
              <a:rPr lang="cs-CZ" sz="1400" b="1" dirty="0" smtClean="0">
                <a:solidFill>
                  <a:srgbClr val="FF0000"/>
                </a:solidFill>
              </a:rPr>
              <a:t>!</a:t>
            </a:r>
            <a:r>
              <a:rPr lang="cs-CZ" sz="1400" b="1" dirty="0" smtClean="0"/>
              <a:t>)</a:t>
            </a:r>
          </a:p>
          <a:p>
            <a:pPr marL="285750" lvl="0" indent="-285750" algn="just">
              <a:spcBef>
                <a:spcPts val="1200"/>
              </a:spcBef>
              <a:spcAft>
                <a:spcPts val="1200"/>
              </a:spcAft>
              <a:buFont typeface="Arial" panose="020B0604020202020204" pitchFamily="34" charset="0"/>
              <a:buChar char="•"/>
            </a:pPr>
            <a:r>
              <a:rPr lang="cs-CZ" sz="1400" b="1" dirty="0" smtClean="0"/>
              <a:t>Zvýšení zařazené výměry v rámci 1letých závazků NAEKO/NEZ není vzhledem k délce závazku možné</a:t>
            </a:r>
          </a:p>
          <a:p>
            <a:pPr marL="285750" indent="-285750" algn="just">
              <a:spcBef>
                <a:spcPts val="1200"/>
              </a:spcBef>
              <a:spcAft>
                <a:spcPts val="1200"/>
              </a:spcAft>
              <a:buFont typeface="Arial" panose="020B0604020202020204" pitchFamily="34" charset="0"/>
              <a:buChar char="•"/>
            </a:pPr>
            <a:r>
              <a:rPr lang="cs-CZ" sz="1400" b="1" dirty="0"/>
              <a:t>Snížení zařazené výměry v rámci 1letých závazků NAEKO/NEZ řeší žadatel pouze v případě, že chce uplatnit nárok na poměrnou výši dotace </a:t>
            </a:r>
          </a:p>
          <a:p>
            <a:pPr marL="214313" indent="-214313" algn="just">
              <a:lnSpc>
                <a:spcPct val="100000"/>
              </a:lnSpc>
              <a:spcBef>
                <a:spcPts val="1200"/>
              </a:spcBef>
              <a:spcAft>
                <a:spcPts val="1200"/>
              </a:spcAft>
              <a:buFont typeface="Arial" panose="020B0604020202020204" pitchFamily="34" charset="0"/>
              <a:buChar char="•"/>
            </a:pPr>
            <a:r>
              <a:rPr lang="cs-CZ" sz="1400" b="1" dirty="0" smtClean="0"/>
              <a:t>Navyšování výměry u dobíhajících 5letých závazků AEKO a EZ </a:t>
            </a:r>
            <a:r>
              <a:rPr lang="cs-CZ" sz="1400" dirty="0" smtClean="0"/>
              <a:t>je možné pouze v rámci disponibilní kvóty k navýšení (35 % výměry zařazené při vstupu do závazku); </a:t>
            </a:r>
            <a:r>
              <a:rPr lang="cs-CZ" sz="1400" dirty="0">
                <a:cs typeface="Arial" panose="020B0604020202020204" pitchFamily="34" charset="0"/>
              </a:rPr>
              <a:t>případnou další výměru, kterou má žadatel k dispozici, lze zařadit do </a:t>
            </a:r>
            <a:r>
              <a:rPr lang="cs-CZ" sz="1400" dirty="0" smtClean="0">
                <a:cs typeface="Arial" panose="020B0604020202020204" pitchFamily="34" charset="0"/>
              </a:rPr>
              <a:t>NAEKO (vhodnost 2022), resp. do NEZ</a:t>
            </a:r>
            <a:endParaRPr lang="cs-CZ" sz="1400" dirty="0">
              <a:cs typeface="Arial" panose="020B0604020202020204" pitchFamily="34" charset="0"/>
            </a:endParaRPr>
          </a:p>
          <a:p>
            <a:pPr marL="214313" indent="-214313" algn="just">
              <a:lnSpc>
                <a:spcPct val="100000"/>
              </a:lnSpc>
              <a:spcBef>
                <a:spcPts val="1200"/>
              </a:spcBef>
              <a:spcAft>
                <a:spcPts val="1200"/>
              </a:spcAft>
              <a:buFont typeface="Arial" panose="020B0604020202020204" pitchFamily="34" charset="0"/>
              <a:buChar char="•"/>
            </a:pPr>
            <a:r>
              <a:rPr lang="cs-CZ" sz="1400" b="1" dirty="0" smtClean="0"/>
              <a:t>V</a:t>
            </a:r>
            <a:r>
              <a:rPr lang="cs-CZ" sz="1400" b="1" dirty="0"/>
              <a:t> </a:t>
            </a:r>
            <a:r>
              <a:rPr lang="cs-CZ" sz="1400" b="1" dirty="0" smtClean="0"/>
              <a:t>pátém (posledním) </a:t>
            </a:r>
            <a:r>
              <a:rPr lang="cs-CZ" sz="1400" b="1" dirty="0"/>
              <a:t>roce zařazení </a:t>
            </a:r>
            <a:r>
              <a:rPr lang="cs-CZ" sz="1400" b="1" dirty="0" smtClean="0"/>
              <a:t>AEKO a EZ </a:t>
            </a:r>
            <a:r>
              <a:rPr lang="cs-CZ" sz="1400" dirty="0" smtClean="0"/>
              <a:t>je </a:t>
            </a:r>
            <a:r>
              <a:rPr lang="cs-CZ" sz="1400" dirty="0"/>
              <a:t>možné </a:t>
            </a:r>
            <a:r>
              <a:rPr lang="cs-CZ" sz="1400" dirty="0" smtClean="0"/>
              <a:t>neomezené navýšení </a:t>
            </a:r>
            <a:r>
              <a:rPr lang="cs-CZ" sz="1400" dirty="0"/>
              <a:t>výměry pouze </a:t>
            </a:r>
            <a:r>
              <a:rPr lang="cs-CZ" sz="1400" dirty="0" smtClean="0"/>
              <a:t>u již </a:t>
            </a:r>
            <a:r>
              <a:rPr lang="cs-CZ" sz="1400" dirty="0"/>
              <a:t>zařazeného DPB, </a:t>
            </a:r>
            <a:r>
              <a:rPr lang="cs-CZ" sz="1400" b="1" dirty="0"/>
              <a:t>nelze zařadit nový DPB </a:t>
            </a:r>
            <a:r>
              <a:rPr lang="cs-CZ" sz="1400" b="1" dirty="0" smtClean="0"/>
              <a:t>(</a:t>
            </a:r>
            <a:r>
              <a:rPr lang="cs-CZ" sz="1400" b="1" dirty="0" smtClean="0">
                <a:solidFill>
                  <a:srgbClr val="FF0000"/>
                </a:solidFill>
              </a:rPr>
              <a:t>!</a:t>
            </a:r>
            <a:r>
              <a:rPr lang="cs-CZ" sz="1400" b="1" dirty="0" smtClean="0"/>
              <a:t>)</a:t>
            </a:r>
          </a:p>
          <a:p>
            <a:pPr marL="214313" indent="-214313" algn="just">
              <a:lnSpc>
                <a:spcPct val="100000"/>
              </a:lnSpc>
              <a:spcBef>
                <a:spcPts val="1200"/>
              </a:spcBef>
              <a:spcAft>
                <a:spcPts val="1200"/>
              </a:spcAft>
              <a:buFont typeface="Arial" panose="020B0604020202020204" pitchFamily="34" charset="0"/>
              <a:buChar char="•"/>
            </a:pPr>
            <a:r>
              <a:rPr lang="cs-CZ" sz="1400" dirty="0">
                <a:cs typeface="Arial" panose="020B0604020202020204" pitchFamily="34" charset="0"/>
              </a:rPr>
              <a:t>Aktuální kvótu snížení a navýšení je možné ověřit přímo v předtiskové aplikaci na záložce Změny zařazení AEKO/EZ</a:t>
            </a:r>
          </a:p>
          <a:p>
            <a:pPr marL="214313" indent="-214313" algn="just">
              <a:lnSpc>
                <a:spcPct val="100000"/>
              </a:lnSpc>
              <a:spcBef>
                <a:spcPts val="1200"/>
              </a:spcBef>
              <a:spcAft>
                <a:spcPts val="1200"/>
              </a:spcAft>
              <a:buFont typeface="Arial" panose="020B0604020202020204" pitchFamily="34" charset="0"/>
              <a:buChar char="•"/>
            </a:pPr>
            <a:endParaRPr lang="cs-CZ" sz="1400" b="1" dirty="0" smtClean="0"/>
          </a:p>
          <a:p>
            <a:pPr marL="214313" indent="-214313" algn="just">
              <a:lnSpc>
                <a:spcPct val="100000"/>
              </a:lnSpc>
              <a:spcBef>
                <a:spcPts val="900"/>
              </a:spcBef>
              <a:spcAft>
                <a:spcPts val="900"/>
              </a:spcAft>
              <a:buFont typeface="Arial" panose="020B0604020202020204" pitchFamily="34" charset="0"/>
              <a:buChar char="•"/>
            </a:pPr>
            <a:endParaRPr lang="cs-CZ" b="1" dirty="0" smtClean="0"/>
          </a:p>
          <a:p>
            <a:pPr marL="214313" indent="-214313" algn="just">
              <a:lnSpc>
                <a:spcPct val="100000"/>
              </a:lnSpc>
              <a:spcBef>
                <a:spcPts val="900"/>
              </a:spcBef>
              <a:spcAft>
                <a:spcPts val="900"/>
              </a:spcAft>
              <a:buFont typeface="Arial" panose="020B0604020202020204" pitchFamily="34" charset="0"/>
              <a:buChar char="•"/>
            </a:pPr>
            <a:endParaRPr lang="cs-CZ" b="1" dirty="0"/>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buFontTx/>
              <a:buChar char="-"/>
            </a:pPr>
            <a:endParaRPr lang="cs-CZ" sz="15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767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2000" y="735334"/>
            <a:ext cx="8640000" cy="1181498"/>
          </a:xfrm>
        </p:spPr>
        <p:txBody>
          <a:bodyPr>
            <a:normAutofit fontScale="90000"/>
          </a:bodyPr>
          <a:lstStyle/>
          <a:p>
            <a:pPr>
              <a:lnSpc>
                <a:spcPct val="150000"/>
              </a:lnSpc>
            </a:pPr>
            <a:r>
              <a:rPr lang="cs-CZ" b="1" dirty="0" err="1"/>
              <a:t>Agroenvironmentálně</a:t>
            </a:r>
            <a:r>
              <a:rPr lang="cs-CZ" b="1" dirty="0"/>
              <a:t>-klimatická opatření (AEKO) + navazující (NAEKO)</a:t>
            </a:r>
            <a:br>
              <a:rPr lang="cs-CZ" b="1" dirty="0"/>
            </a:br>
            <a:r>
              <a:rPr lang="cs-CZ" b="1" dirty="0"/>
              <a:t>Ekologické zemědělství (EZ) + navazující (NEZ)</a:t>
            </a:r>
            <a:br>
              <a:rPr lang="cs-CZ" b="1" dirty="0"/>
            </a:br>
            <a:r>
              <a:rPr lang="cs-CZ" b="1" dirty="0"/>
              <a:t>Souhrnné informace</a:t>
            </a:r>
          </a:p>
        </p:txBody>
      </p:sp>
      <p:sp>
        <p:nvSpPr>
          <p:cNvPr id="7" name="Zástupný symbol pro obsah 2"/>
          <p:cNvSpPr>
            <a:spLocks noGrp="1"/>
          </p:cNvSpPr>
          <p:nvPr>
            <p:ph idx="1"/>
          </p:nvPr>
        </p:nvSpPr>
        <p:spPr>
          <a:xfrm>
            <a:off x="252000" y="2276872"/>
            <a:ext cx="8640000" cy="3528392"/>
          </a:xfrm>
          <a:noFill/>
        </p:spPr>
        <p:txBody>
          <a:bodyPr/>
          <a:lstStyle/>
          <a:p>
            <a:r>
              <a:rPr lang="cs-CZ" b="1" dirty="0" smtClean="0">
                <a:solidFill>
                  <a:srgbClr val="C00000"/>
                </a:solidFill>
              </a:rPr>
              <a:t>Automatické deklarace v předtiskové aplikaci</a:t>
            </a:r>
          </a:p>
          <a:p>
            <a:endParaRPr lang="cs-CZ" dirty="0" smtClean="0"/>
          </a:p>
          <a:p>
            <a:r>
              <a:rPr lang="cs-CZ" dirty="0" smtClean="0"/>
              <a:t>Preferovaným stavem je automatické deklarování všech DPB, které mohou být zřejmě zařazeny do odpovídajícího závazku AEKO nebo NAEKO, resp. EZ nebo NEZ.</a:t>
            </a:r>
          </a:p>
          <a:p>
            <a:endParaRPr lang="cs-CZ" dirty="0"/>
          </a:p>
          <a:p>
            <a:pPr marL="285750" indent="-285750">
              <a:buFont typeface="Arial" panose="020B0604020202020204" pitchFamily="34" charset="0"/>
              <a:buChar char="•"/>
            </a:pPr>
            <a:r>
              <a:rPr lang="cs-CZ" dirty="0"/>
              <a:t>U AEKO/NAEKO se automaticky deklaruje </a:t>
            </a:r>
            <a:r>
              <a:rPr lang="cs-CZ" dirty="0" err="1"/>
              <a:t>podopatření</a:t>
            </a:r>
            <a:r>
              <a:rPr lang="cs-CZ" dirty="0"/>
              <a:t> ošetřování travních </a:t>
            </a:r>
            <a:r>
              <a:rPr lang="cs-CZ" dirty="0" smtClean="0"/>
              <a:t>porostů (OTP), navazující OTP a údržba </a:t>
            </a:r>
            <a:r>
              <a:rPr lang="cs-CZ" dirty="0"/>
              <a:t>zatravněných </a:t>
            </a:r>
            <a:r>
              <a:rPr lang="cs-CZ" dirty="0" smtClean="0"/>
              <a:t>DPB; </a:t>
            </a:r>
            <a:r>
              <a:rPr lang="cs-CZ" b="1" dirty="0" smtClean="0"/>
              <a:t>ostatní </a:t>
            </a:r>
            <a:r>
              <a:rPr lang="cs-CZ" b="1" dirty="0" err="1" smtClean="0"/>
              <a:t>podopatření</a:t>
            </a:r>
            <a:r>
              <a:rPr lang="cs-CZ" b="1" dirty="0" smtClean="0"/>
              <a:t> je třeba deklarovat do zařazení manuálně (</a:t>
            </a:r>
            <a:r>
              <a:rPr lang="cs-CZ" b="1" dirty="0" smtClean="0">
                <a:solidFill>
                  <a:srgbClr val="C00000"/>
                </a:solidFill>
              </a:rPr>
              <a:t>!</a:t>
            </a:r>
            <a:r>
              <a:rPr lang="cs-CZ" b="1" dirty="0" smtClean="0"/>
              <a:t>)</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a:t>U EZ/NEZ se automaticky deklarují všechny </a:t>
            </a:r>
            <a:r>
              <a:rPr lang="cs-CZ" dirty="0" smtClean="0"/>
              <a:t>podporované kultury; </a:t>
            </a:r>
            <a:r>
              <a:rPr lang="cs-CZ" b="1" dirty="0"/>
              <a:t>u kultury orná půda je automaticky deklarována standardní orná půda </a:t>
            </a:r>
            <a:r>
              <a:rPr lang="cs-CZ" b="1" dirty="0" smtClean="0"/>
              <a:t>– ROP (</a:t>
            </a:r>
            <a:r>
              <a:rPr lang="cs-CZ" b="1" dirty="0" smtClean="0">
                <a:solidFill>
                  <a:srgbClr val="C00000"/>
                </a:solidFill>
              </a:rPr>
              <a:t>!</a:t>
            </a:r>
            <a:r>
              <a:rPr lang="cs-CZ" b="1" dirty="0" smtClean="0"/>
              <a:t>), případně změnit manuálně</a:t>
            </a:r>
            <a:endParaRPr lang="cs-CZ" b="1" dirty="0"/>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buFontTx/>
              <a:buChar char="-"/>
            </a:pPr>
            <a:endParaRPr lang="cs-CZ" sz="15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9466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2000" y="735334"/>
            <a:ext cx="8640000" cy="1109490"/>
          </a:xfrm>
        </p:spPr>
        <p:txBody>
          <a:bodyPr>
            <a:normAutofit fontScale="90000"/>
          </a:bodyPr>
          <a:lstStyle/>
          <a:p>
            <a:pPr>
              <a:lnSpc>
                <a:spcPct val="150000"/>
              </a:lnSpc>
            </a:pPr>
            <a:r>
              <a:rPr lang="cs-CZ" b="1" dirty="0" err="1"/>
              <a:t>Agroenvironmentálně</a:t>
            </a:r>
            <a:r>
              <a:rPr lang="cs-CZ" b="1" dirty="0"/>
              <a:t>-klimatická opatření (AEKO) + navazující (NAEKO)</a:t>
            </a:r>
            <a:br>
              <a:rPr lang="cs-CZ" b="1" dirty="0"/>
            </a:br>
            <a:r>
              <a:rPr lang="cs-CZ" b="1" dirty="0"/>
              <a:t>Ekologické zemědělství (EZ) + navazující (NEZ)</a:t>
            </a:r>
            <a:br>
              <a:rPr lang="cs-CZ" b="1" dirty="0"/>
            </a:br>
            <a:r>
              <a:rPr lang="cs-CZ" b="1" dirty="0"/>
              <a:t>Souhrnné informace</a:t>
            </a:r>
          </a:p>
        </p:txBody>
      </p:sp>
      <p:sp>
        <p:nvSpPr>
          <p:cNvPr id="7" name="Zástupný symbol pro obsah 2"/>
          <p:cNvSpPr>
            <a:spLocks noGrp="1"/>
          </p:cNvSpPr>
          <p:nvPr>
            <p:ph idx="1"/>
          </p:nvPr>
        </p:nvSpPr>
        <p:spPr>
          <a:xfrm>
            <a:off x="181873" y="2024844"/>
            <a:ext cx="8640000" cy="2268252"/>
          </a:xfrm>
          <a:noFill/>
        </p:spPr>
        <p:txBody>
          <a:bodyPr/>
          <a:lstStyle/>
          <a:p>
            <a:r>
              <a:rPr lang="cs-CZ" b="1" dirty="0" smtClean="0">
                <a:solidFill>
                  <a:srgbClr val="C00000"/>
                </a:solidFill>
              </a:rPr>
              <a:t>Automatické deklarace AEKO/NAEKO v předtiskové aplikaci</a:t>
            </a:r>
          </a:p>
          <a:p>
            <a:pPr marL="214313" indent="-214313" algn="just">
              <a:lnSpc>
                <a:spcPct val="100000"/>
              </a:lnSpc>
              <a:spcBef>
                <a:spcPts val="600"/>
              </a:spcBef>
              <a:spcAft>
                <a:spcPts val="600"/>
              </a:spcAft>
              <a:buFont typeface="Arial" panose="020B0604020202020204" pitchFamily="34" charset="0"/>
              <a:buChar char="•"/>
            </a:pPr>
            <a:r>
              <a:rPr lang="cs-CZ" sz="1400" dirty="0"/>
              <a:t>Žadatel, který má závazek AEKO v </a:t>
            </a:r>
            <a:r>
              <a:rPr lang="cs-CZ" sz="1400" dirty="0" smtClean="0"/>
              <a:t>jiném než </a:t>
            </a:r>
            <a:r>
              <a:rPr lang="cs-CZ" sz="1400" dirty="0"/>
              <a:t>pátém </a:t>
            </a:r>
            <a:r>
              <a:rPr lang="cs-CZ" sz="1400" dirty="0" smtClean="0"/>
              <a:t>roce, </a:t>
            </a:r>
            <a:r>
              <a:rPr lang="cs-CZ" sz="1400" dirty="0"/>
              <a:t>má všechny nové DPB (0:1) </a:t>
            </a:r>
            <a:r>
              <a:rPr lang="cs-CZ" sz="1400" dirty="0" smtClean="0"/>
              <a:t>u OTP automaticky </a:t>
            </a:r>
            <a:r>
              <a:rPr lang="cs-CZ" sz="1400" dirty="0" err="1"/>
              <a:t>nadeklarovány</a:t>
            </a:r>
            <a:r>
              <a:rPr lang="cs-CZ" sz="1400" dirty="0"/>
              <a:t> k zařazení do závazku AEKO. Případné překročení kvóty bude hlášeno a je třeba řešit manuálním </a:t>
            </a:r>
            <a:r>
              <a:rPr lang="cs-CZ" sz="1400" dirty="0" err="1"/>
              <a:t>oddeklarováním</a:t>
            </a:r>
            <a:r>
              <a:rPr lang="cs-CZ" sz="1400" dirty="0"/>
              <a:t> jednotlivých </a:t>
            </a:r>
            <a:r>
              <a:rPr lang="cs-CZ" sz="1400" dirty="0" smtClean="0"/>
              <a:t>DPB</a:t>
            </a:r>
          </a:p>
          <a:p>
            <a:pPr marL="214313" indent="-214313" algn="just">
              <a:lnSpc>
                <a:spcPct val="100000"/>
              </a:lnSpc>
              <a:spcBef>
                <a:spcPts val="1800"/>
              </a:spcBef>
              <a:spcAft>
                <a:spcPts val="600"/>
              </a:spcAft>
              <a:buFont typeface="Arial" panose="020B0604020202020204" pitchFamily="34" charset="0"/>
              <a:buChar char="•"/>
            </a:pPr>
            <a:r>
              <a:rPr lang="cs-CZ" sz="1400" dirty="0" smtClean="0"/>
              <a:t>Žadatel, který má již z předchozích let vyčerpanou kvótu pro navýšení v rámci závazku AEKO, bude mít automaticky </a:t>
            </a:r>
            <a:r>
              <a:rPr lang="cs-CZ" sz="1400" dirty="0" err="1" smtClean="0"/>
              <a:t>nadeklarované</a:t>
            </a:r>
            <a:r>
              <a:rPr lang="cs-CZ" sz="1400" dirty="0" smtClean="0"/>
              <a:t> nové DPB s kulturou T </a:t>
            </a:r>
            <a:r>
              <a:rPr lang="cs-CZ" sz="1400" dirty="0"/>
              <a:t>do navazujícího jednoletého závazku OTP </a:t>
            </a:r>
            <a:r>
              <a:rPr lang="cs-CZ" sz="1400" dirty="0" smtClean="0"/>
              <a:t>nebo s kulturou T a G do navazujícího jednoletého závazku zatravnění.</a:t>
            </a:r>
            <a:endParaRPr lang="cs-CZ" sz="1400" dirty="0"/>
          </a:p>
          <a:p>
            <a:pPr algn="just"/>
            <a:endParaRPr lang="cs-CZ" sz="1500" b="1" dirty="0">
              <a:latin typeface="Arial" panose="020B0604020202020204" pitchFamily="34" charset="0"/>
              <a:cs typeface="Arial" panose="020B0604020202020204" pitchFamily="34" charset="0"/>
            </a:endParaRPr>
          </a:p>
          <a:p>
            <a:pPr algn="just"/>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buFontTx/>
              <a:buChar char="-"/>
            </a:pPr>
            <a:endParaRPr lang="cs-CZ" sz="1500" u="sng" dirty="0">
              <a:latin typeface="Arial" panose="020B0604020202020204" pitchFamily="34" charset="0"/>
              <a:cs typeface="Arial" panose="020B0604020202020204" pitchFamily="34" charset="0"/>
            </a:endParaRPr>
          </a:p>
        </p:txBody>
      </p:sp>
      <p:pic>
        <p:nvPicPr>
          <p:cNvPr id="6" name="Obrázek 5"/>
          <p:cNvPicPr>
            <a:picLocks noChangeAspect="1"/>
          </p:cNvPicPr>
          <p:nvPr/>
        </p:nvPicPr>
        <p:blipFill>
          <a:blip r:embed="rId3"/>
          <a:stretch>
            <a:fillRect/>
          </a:stretch>
        </p:blipFill>
        <p:spPr>
          <a:xfrm>
            <a:off x="252000" y="4451335"/>
            <a:ext cx="8569873" cy="1857985"/>
          </a:xfrm>
          <a:prstGeom prst="rect">
            <a:avLst/>
          </a:prstGeom>
        </p:spPr>
      </p:pic>
    </p:spTree>
    <p:extLst>
      <p:ext uri="{BB962C8B-B14F-4D97-AF65-F5344CB8AC3E}">
        <p14:creationId xmlns:p14="http://schemas.microsoft.com/office/powerpoint/2010/main" val="2555633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2000" y="735334"/>
            <a:ext cx="8640000" cy="749449"/>
          </a:xfrm>
        </p:spPr>
        <p:txBody>
          <a:bodyPr>
            <a:normAutofit fontScale="90000"/>
          </a:bodyPr>
          <a:lstStyle/>
          <a:p>
            <a:r>
              <a:rPr lang="cs-CZ" b="1" dirty="0" err="1"/>
              <a:t>Agroenvironmentálně</a:t>
            </a:r>
            <a:r>
              <a:rPr lang="cs-CZ" b="1" dirty="0"/>
              <a:t>-klimatická opatření (AEKO) + navazující (NAEKO)</a:t>
            </a:r>
            <a:br>
              <a:rPr lang="cs-CZ" b="1" dirty="0"/>
            </a:br>
            <a:r>
              <a:rPr lang="cs-CZ" b="1" dirty="0"/>
              <a:t>Ekologické zemědělství (EZ) + navazující (NEZ)</a:t>
            </a:r>
            <a:br>
              <a:rPr lang="cs-CZ" b="1" dirty="0"/>
            </a:br>
            <a:r>
              <a:rPr lang="cs-CZ" b="1" dirty="0"/>
              <a:t>Souhrnné informace</a:t>
            </a:r>
          </a:p>
        </p:txBody>
      </p:sp>
      <p:sp>
        <p:nvSpPr>
          <p:cNvPr id="7" name="Zástupný symbol pro obsah 2"/>
          <p:cNvSpPr>
            <a:spLocks noGrp="1"/>
          </p:cNvSpPr>
          <p:nvPr>
            <p:ph idx="1"/>
          </p:nvPr>
        </p:nvSpPr>
        <p:spPr>
          <a:xfrm>
            <a:off x="252000" y="1628800"/>
            <a:ext cx="8640000" cy="2304256"/>
          </a:xfrm>
        </p:spPr>
        <p:txBody>
          <a:bodyPr/>
          <a:lstStyle/>
          <a:p>
            <a:r>
              <a:rPr lang="cs-CZ" b="1" dirty="0" smtClean="0">
                <a:solidFill>
                  <a:srgbClr val="C00000"/>
                </a:solidFill>
              </a:rPr>
              <a:t>Automatické deklarace EZ a NEZ v předtiskové aplikaci</a:t>
            </a:r>
          </a:p>
          <a:p>
            <a:pPr marL="285750" lvl="0" indent="-285750">
              <a:buFont typeface="Arial" panose="020B0604020202020204" pitchFamily="34" charset="0"/>
              <a:buChar char="•"/>
            </a:pPr>
            <a:r>
              <a:rPr lang="cs-CZ" sz="1400" dirty="0" smtClean="0"/>
              <a:t>DPB s podporovanou kulturou v rámci EZ/NEZ musí mít v</a:t>
            </a:r>
            <a:r>
              <a:rPr lang="cs-CZ" sz="1400" dirty="0"/>
              <a:t> LPIS </a:t>
            </a:r>
            <a:r>
              <a:rPr lang="cs-CZ" sz="1400" dirty="0" smtClean="0"/>
              <a:t>vymezen režim ekologie či režim přechodného </a:t>
            </a:r>
            <a:r>
              <a:rPr lang="cs-CZ" sz="1400" dirty="0"/>
              <a:t>období</a:t>
            </a:r>
          </a:p>
          <a:p>
            <a:pPr marL="214313" indent="-214313" algn="just">
              <a:lnSpc>
                <a:spcPct val="100000"/>
              </a:lnSpc>
              <a:spcBef>
                <a:spcPts val="450"/>
              </a:spcBef>
              <a:spcAft>
                <a:spcPts val="450"/>
              </a:spcAft>
              <a:buFont typeface="Arial" panose="020B0604020202020204" pitchFamily="34" charset="0"/>
              <a:buChar char="•"/>
            </a:pPr>
            <a:r>
              <a:rPr lang="cs-CZ" sz="1400" dirty="0"/>
              <a:t>Žadatel, který má závazek </a:t>
            </a:r>
            <a:r>
              <a:rPr lang="cs-CZ" sz="1400" dirty="0" smtClean="0"/>
              <a:t>EZ </a:t>
            </a:r>
            <a:r>
              <a:rPr lang="cs-CZ" sz="1400" dirty="0"/>
              <a:t>v jiném, než pátém roce má všechny nové DPB (0:1) automaticky </a:t>
            </a:r>
            <a:r>
              <a:rPr lang="cs-CZ" sz="1400" dirty="0" err="1"/>
              <a:t>nadeklarovány</a:t>
            </a:r>
            <a:r>
              <a:rPr lang="cs-CZ" sz="1400" dirty="0"/>
              <a:t> k zařazení do závazku </a:t>
            </a:r>
            <a:r>
              <a:rPr lang="cs-CZ" sz="1400" dirty="0" smtClean="0"/>
              <a:t>EZ. </a:t>
            </a:r>
            <a:r>
              <a:rPr lang="cs-CZ" sz="1400" dirty="0"/>
              <a:t>Případné překročení kvóty bude hlášeno a je třeba řešit manuálním </a:t>
            </a:r>
            <a:r>
              <a:rPr lang="cs-CZ" sz="1400" dirty="0" err="1"/>
              <a:t>oddeklarováním</a:t>
            </a:r>
            <a:r>
              <a:rPr lang="cs-CZ" sz="1400" dirty="0"/>
              <a:t> jednotlivých DPB</a:t>
            </a:r>
          </a:p>
          <a:p>
            <a:pPr marL="214313" indent="-214313" algn="just">
              <a:lnSpc>
                <a:spcPct val="100000"/>
              </a:lnSpc>
              <a:spcBef>
                <a:spcPts val="450"/>
              </a:spcBef>
              <a:spcAft>
                <a:spcPts val="450"/>
              </a:spcAft>
              <a:buFont typeface="Arial" panose="020B0604020202020204" pitchFamily="34" charset="0"/>
              <a:buChar char="•"/>
            </a:pPr>
            <a:r>
              <a:rPr lang="cs-CZ" sz="1400" dirty="0"/>
              <a:t>Žadatel, který má již </a:t>
            </a:r>
            <a:r>
              <a:rPr lang="cs-CZ" sz="1400" dirty="0" smtClean="0"/>
              <a:t>z předchozích let vyčerpanou </a:t>
            </a:r>
            <a:r>
              <a:rPr lang="cs-CZ" sz="1400" dirty="0"/>
              <a:t>kvótu pro navýšení, bude mít automaticky </a:t>
            </a:r>
            <a:r>
              <a:rPr lang="cs-CZ" sz="1400" dirty="0" err="1"/>
              <a:t>nadeklarované</a:t>
            </a:r>
            <a:r>
              <a:rPr lang="cs-CZ" sz="1400" dirty="0"/>
              <a:t> nové DPB s </a:t>
            </a:r>
            <a:r>
              <a:rPr lang="cs-CZ" sz="1400" dirty="0" smtClean="0"/>
              <a:t>podporovanými kulturami do </a:t>
            </a:r>
            <a:r>
              <a:rPr lang="cs-CZ" sz="1400" dirty="0"/>
              <a:t>navazujícího jednoletého </a:t>
            </a:r>
            <a:r>
              <a:rPr lang="cs-CZ" sz="1400" dirty="0" smtClean="0"/>
              <a:t>závazku.</a:t>
            </a:r>
            <a:endParaRPr lang="cs-CZ" sz="1400" dirty="0"/>
          </a:p>
          <a:p>
            <a:pPr algn="just"/>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buFontTx/>
              <a:buChar char="-"/>
            </a:pPr>
            <a:endParaRPr lang="cs-CZ" sz="1500" u="sng" dirty="0">
              <a:latin typeface="Arial" panose="020B0604020202020204" pitchFamily="34" charset="0"/>
              <a:cs typeface="Arial" panose="020B0604020202020204" pitchFamily="34" charset="0"/>
            </a:endParaRPr>
          </a:p>
        </p:txBody>
      </p:sp>
      <p:pic>
        <p:nvPicPr>
          <p:cNvPr id="3" name="Obrázek 2"/>
          <p:cNvPicPr>
            <a:picLocks noChangeAspect="1"/>
          </p:cNvPicPr>
          <p:nvPr/>
        </p:nvPicPr>
        <p:blipFill>
          <a:blip r:embed="rId3"/>
          <a:stretch>
            <a:fillRect/>
          </a:stretch>
        </p:blipFill>
        <p:spPr>
          <a:xfrm>
            <a:off x="252000" y="4111462"/>
            <a:ext cx="8640000" cy="1876854"/>
          </a:xfrm>
          <a:prstGeom prst="rect">
            <a:avLst/>
          </a:prstGeom>
        </p:spPr>
      </p:pic>
    </p:spTree>
    <p:extLst>
      <p:ext uri="{BB962C8B-B14F-4D97-AF65-F5344CB8AC3E}">
        <p14:creationId xmlns:p14="http://schemas.microsoft.com/office/powerpoint/2010/main" val="3192933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2000" y="735334"/>
            <a:ext cx="8640000" cy="749449"/>
          </a:xfrm>
        </p:spPr>
        <p:txBody>
          <a:bodyPr>
            <a:normAutofit/>
          </a:bodyPr>
          <a:lstStyle/>
          <a:p>
            <a:r>
              <a:rPr lang="cs-CZ" b="1" dirty="0" smtClean="0"/>
              <a:t>Navazující </a:t>
            </a:r>
            <a:r>
              <a:rPr lang="cs-CZ" b="1" dirty="0"/>
              <a:t>agroenvironmentálně-klimatická opatření (NAEKO)</a:t>
            </a:r>
          </a:p>
        </p:txBody>
      </p:sp>
      <p:sp>
        <p:nvSpPr>
          <p:cNvPr id="7" name="Zástupný symbol pro obsah 2"/>
          <p:cNvSpPr>
            <a:spLocks noGrp="1"/>
          </p:cNvSpPr>
          <p:nvPr>
            <p:ph idx="1"/>
          </p:nvPr>
        </p:nvSpPr>
        <p:spPr>
          <a:xfrm>
            <a:off x="467544" y="1732750"/>
            <a:ext cx="8424456" cy="4360545"/>
          </a:xfrm>
        </p:spPr>
        <p:txBody>
          <a:bodyPr/>
          <a:lstStyle/>
          <a:p>
            <a:r>
              <a:rPr lang="cs-CZ" dirty="0" smtClean="0"/>
              <a:t>Od </a:t>
            </a:r>
            <a:r>
              <a:rPr lang="cs-CZ" dirty="0"/>
              <a:t>roku  2021 je umožněno vstoupit pouze do zkrácených</a:t>
            </a:r>
            <a:r>
              <a:rPr lang="cs-CZ" b="1" dirty="0"/>
              <a:t> jednoletých závazků</a:t>
            </a:r>
            <a:r>
              <a:rPr lang="cs-CZ" dirty="0"/>
              <a:t> </a:t>
            </a:r>
            <a:r>
              <a:rPr lang="cs-CZ" dirty="0" smtClean="0"/>
              <a:t>NAEKO pro daná </a:t>
            </a:r>
            <a:r>
              <a:rPr lang="cs-CZ" dirty="0" err="1" smtClean="0"/>
              <a:t>podopatření</a:t>
            </a:r>
            <a:r>
              <a:rPr lang="cs-CZ" dirty="0" smtClean="0"/>
              <a:t>:</a:t>
            </a:r>
          </a:p>
          <a:p>
            <a:endParaRPr lang="cs-CZ" dirty="0"/>
          </a:p>
          <a:p>
            <a:pPr marL="214313" indent="-214313">
              <a:lnSpc>
                <a:spcPct val="100000"/>
              </a:lnSpc>
              <a:spcBef>
                <a:spcPts val="450"/>
              </a:spcBef>
              <a:spcAft>
                <a:spcPts val="450"/>
              </a:spcAft>
              <a:buFont typeface="Arial" panose="020B0604020202020204" pitchFamily="34" charset="0"/>
              <a:buChar char="•"/>
            </a:pPr>
            <a:r>
              <a:rPr lang="cs-CZ" b="1" i="1" dirty="0" smtClean="0"/>
              <a:t>Integrovaná </a:t>
            </a:r>
            <a:r>
              <a:rPr lang="cs-CZ" b="1" i="1" dirty="0"/>
              <a:t>produkce ovoce </a:t>
            </a:r>
            <a:r>
              <a:rPr lang="cs-CZ" i="1" dirty="0"/>
              <a:t>(NAEKO/NA)</a:t>
            </a:r>
          </a:p>
          <a:p>
            <a:pPr marL="214313" indent="-214313">
              <a:lnSpc>
                <a:spcPct val="100000"/>
              </a:lnSpc>
              <a:spcBef>
                <a:spcPts val="450"/>
              </a:spcBef>
              <a:spcAft>
                <a:spcPts val="450"/>
              </a:spcAft>
              <a:buFont typeface="Arial" panose="020B0604020202020204" pitchFamily="34" charset="0"/>
              <a:buChar char="•"/>
            </a:pPr>
            <a:r>
              <a:rPr lang="cs-CZ" b="1" i="1" dirty="0"/>
              <a:t>Integrovaná produkce révy vinné </a:t>
            </a:r>
            <a:r>
              <a:rPr lang="cs-CZ" i="1" dirty="0"/>
              <a:t>(NAEKO/NB)</a:t>
            </a:r>
          </a:p>
          <a:p>
            <a:pPr marL="214313" indent="-214313">
              <a:lnSpc>
                <a:spcPct val="100000"/>
              </a:lnSpc>
              <a:spcBef>
                <a:spcPts val="450"/>
              </a:spcBef>
              <a:spcAft>
                <a:spcPts val="450"/>
              </a:spcAft>
              <a:buFont typeface="Arial" panose="020B0604020202020204" pitchFamily="34" charset="0"/>
              <a:buChar char="•"/>
            </a:pPr>
            <a:r>
              <a:rPr lang="cs-CZ" b="1" i="1" dirty="0"/>
              <a:t>Integrovaná produkce zeleniny a jahodníku </a:t>
            </a:r>
            <a:r>
              <a:rPr lang="cs-CZ" i="1" dirty="0"/>
              <a:t>(NAEKO/NC)</a:t>
            </a:r>
          </a:p>
          <a:p>
            <a:pPr marL="214313" indent="-214313">
              <a:lnSpc>
                <a:spcPct val="100000"/>
              </a:lnSpc>
              <a:spcBef>
                <a:spcPts val="450"/>
              </a:spcBef>
              <a:spcAft>
                <a:spcPts val="450"/>
              </a:spcAft>
              <a:buFont typeface="Arial" panose="020B0604020202020204" pitchFamily="34" charset="0"/>
              <a:buChar char="•"/>
            </a:pPr>
            <a:r>
              <a:rPr lang="cs-CZ" b="1" i="1" dirty="0"/>
              <a:t>Ošetřování travních porostů </a:t>
            </a:r>
            <a:r>
              <a:rPr lang="cs-CZ" i="1" dirty="0"/>
              <a:t>(NAEKO/ND)</a:t>
            </a:r>
          </a:p>
          <a:p>
            <a:pPr marL="214313" indent="-214313">
              <a:lnSpc>
                <a:spcPct val="100000"/>
              </a:lnSpc>
              <a:spcBef>
                <a:spcPts val="450"/>
              </a:spcBef>
              <a:spcAft>
                <a:spcPts val="450"/>
              </a:spcAft>
              <a:buFont typeface="Arial" panose="020B0604020202020204" pitchFamily="34" charset="0"/>
              <a:buChar char="•"/>
            </a:pPr>
            <a:r>
              <a:rPr lang="cs-CZ" b="1" i="1" dirty="0"/>
              <a:t>Údržba zatravněných DPB </a:t>
            </a:r>
            <a:r>
              <a:rPr lang="cs-CZ" i="1" dirty="0"/>
              <a:t>(NAEKO/NE)</a:t>
            </a:r>
          </a:p>
          <a:p>
            <a:pPr marL="214313" indent="-214313">
              <a:lnSpc>
                <a:spcPct val="100000"/>
              </a:lnSpc>
              <a:spcBef>
                <a:spcPts val="450"/>
              </a:spcBef>
              <a:spcAft>
                <a:spcPts val="450"/>
              </a:spcAft>
              <a:buFont typeface="Arial" panose="020B0604020202020204" pitchFamily="34" charset="0"/>
              <a:buChar char="•"/>
            </a:pPr>
            <a:r>
              <a:rPr lang="cs-CZ" b="1" i="1" dirty="0"/>
              <a:t>Biopásy </a:t>
            </a:r>
            <a:r>
              <a:rPr lang="cs-CZ" i="1" dirty="0"/>
              <a:t>(NAEKO/NF</a:t>
            </a:r>
            <a:r>
              <a:rPr lang="cs-CZ" i="1" dirty="0" smtClean="0"/>
              <a:t>) – </a:t>
            </a:r>
            <a:r>
              <a:rPr lang="cs-CZ" i="1" dirty="0" smtClean="0">
                <a:solidFill>
                  <a:srgbClr val="C00000"/>
                </a:solidFill>
              </a:rPr>
              <a:t>pouze krmné biopásy</a:t>
            </a:r>
            <a:endParaRPr lang="cs-CZ" i="1" dirty="0">
              <a:solidFill>
                <a:srgbClr val="C00000"/>
              </a:solidFill>
            </a:endParaRPr>
          </a:p>
          <a:p>
            <a:pPr marL="214313" indent="-214313">
              <a:lnSpc>
                <a:spcPct val="100000"/>
              </a:lnSpc>
              <a:spcBef>
                <a:spcPts val="450"/>
              </a:spcBef>
              <a:spcAft>
                <a:spcPts val="450"/>
              </a:spcAft>
              <a:buFont typeface="Arial" panose="020B0604020202020204" pitchFamily="34" charset="0"/>
              <a:buChar char="•"/>
            </a:pPr>
            <a:r>
              <a:rPr lang="cs-CZ" b="1" i="1" dirty="0"/>
              <a:t>Ochrana čejky chocholaté </a:t>
            </a:r>
            <a:r>
              <a:rPr lang="cs-CZ" i="1" dirty="0"/>
              <a:t>(NAEKO/NG)</a:t>
            </a:r>
          </a:p>
          <a:p>
            <a:pPr marL="214313" indent="-214313">
              <a:lnSpc>
                <a:spcPct val="100000"/>
              </a:lnSpc>
              <a:spcBef>
                <a:spcPts val="450"/>
              </a:spcBef>
              <a:spcAft>
                <a:spcPts val="450"/>
              </a:spcAft>
              <a:buFont typeface="Arial" panose="020B0604020202020204" pitchFamily="34" charset="0"/>
              <a:buChar char="•"/>
            </a:pPr>
            <a:r>
              <a:rPr lang="cs-CZ" b="1" i="1" dirty="0"/>
              <a:t>Údržba zatravněných DSO </a:t>
            </a:r>
            <a:r>
              <a:rPr lang="cs-CZ" i="1" dirty="0"/>
              <a:t>(NAEKO/NH)</a:t>
            </a:r>
          </a:p>
          <a:p>
            <a:pPr algn="just"/>
            <a:endParaRPr lang="cs-CZ" sz="1500" b="1" dirty="0">
              <a:latin typeface="Arial" panose="020B0604020202020204" pitchFamily="34" charset="0"/>
              <a:cs typeface="Arial" panose="020B0604020202020204" pitchFamily="34" charset="0"/>
            </a:endParaRPr>
          </a:p>
          <a:p>
            <a:pPr algn="just"/>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buFontTx/>
              <a:buChar char="-"/>
            </a:pPr>
            <a:endParaRPr lang="cs-CZ" sz="15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92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smtClean="0"/>
              <a:t>NAEKO/NA: Integrovaná produkce ovoce</a:t>
            </a:r>
            <a:endParaRPr lang="cs-CZ" dirty="0"/>
          </a:p>
        </p:txBody>
      </p:sp>
      <p:sp>
        <p:nvSpPr>
          <p:cNvPr id="7" name="Zástupný symbol pro obsah 2"/>
          <p:cNvSpPr>
            <a:spLocks noGrp="1"/>
          </p:cNvSpPr>
          <p:nvPr>
            <p:ph idx="1"/>
          </p:nvPr>
        </p:nvSpPr>
        <p:spPr>
          <a:xfrm>
            <a:off x="252000" y="1268759"/>
            <a:ext cx="8640000" cy="4222835"/>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264545" y="1412776"/>
            <a:ext cx="8640000" cy="5040560"/>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450"/>
              </a:spcBef>
              <a:spcAft>
                <a:spcPts val="450"/>
              </a:spcAft>
              <a:buFont typeface="Arial" panose="020B0604020202020204" pitchFamily="34" charset="0"/>
              <a:buChar char="•"/>
            </a:pPr>
            <a:r>
              <a:rPr lang="cs-CZ" sz="1400" dirty="0"/>
              <a:t>Podporovaná zemědělská kultura: ovocný sad (S)</a:t>
            </a:r>
          </a:p>
          <a:p>
            <a:pPr marL="214313" indent="-214313">
              <a:lnSpc>
                <a:spcPct val="100000"/>
              </a:lnSpc>
              <a:spcBef>
                <a:spcPts val="450"/>
              </a:spcBef>
              <a:spcAft>
                <a:spcPts val="450"/>
              </a:spcAft>
              <a:buFont typeface="Arial" panose="020B0604020202020204" pitchFamily="34" charset="0"/>
              <a:buChar char="•"/>
            </a:pPr>
            <a:r>
              <a:rPr lang="cs-CZ" sz="1400" dirty="0"/>
              <a:t>Minimální výměra pro zařazení: 0,5 hektaru</a:t>
            </a:r>
          </a:p>
          <a:p>
            <a:pPr marL="214313" indent="-214313">
              <a:lnSpc>
                <a:spcPct val="100000"/>
              </a:lnSpc>
              <a:spcBef>
                <a:spcPts val="450"/>
              </a:spcBef>
              <a:spcAft>
                <a:spcPts val="450"/>
              </a:spcAft>
              <a:buFont typeface="Arial" panose="020B0604020202020204" pitchFamily="34" charset="0"/>
              <a:buChar char="•"/>
            </a:pPr>
            <a:r>
              <a:rPr lang="cs-CZ" sz="1400" dirty="0"/>
              <a:t>Není vyžadována tzv. </a:t>
            </a:r>
            <a:r>
              <a:rPr lang="cs-CZ" sz="1400" dirty="0" err="1"/>
              <a:t>celofaremnost</a:t>
            </a:r>
            <a:r>
              <a:rPr lang="cs-CZ" sz="1400" dirty="0"/>
              <a:t>, tj. žadatel může zařadit libovolné DPB s příznakem vhodnosti pro navazující AEKO</a:t>
            </a:r>
          </a:p>
          <a:p>
            <a:pPr marL="0" lvl="2" indent="0" algn="just">
              <a:lnSpc>
                <a:spcPct val="100000"/>
              </a:lnSpc>
              <a:spcBef>
                <a:spcPts val="450"/>
              </a:spcBef>
              <a:spcAft>
                <a:spcPts val="450"/>
              </a:spcAft>
              <a:buNone/>
            </a:pP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V předtiskové aplikaci je pro deklaraci podopatření nutné zafajfkovat </a:t>
            </a:r>
            <a:r>
              <a:rPr lang="cs-CZ" sz="1400" dirty="0" err="1">
                <a:solidFill>
                  <a:srgbClr val="034A31"/>
                </a:solidFill>
                <a:latin typeface="Verdana" panose="020B0604030504040204" pitchFamily="34" charset="0"/>
                <a:ea typeface="Verdana" panose="020B0604030504040204" pitchFamily="34" charset="0"/>
                <a:cs typeface="Verdana" panose="020B0604030504040204" pitchFamily="34" charset="0"/>
              </a:rPr>
              <a:t>checkbox</a:t>
            </a: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 „Chci“ (Obr. 1). Následně dojde u relevantních DPB k zobrazení otazníku upozorňujícího žadatele na vhodnost pro zařazení DPB do navazujícího AEKO – IP ovoce (Obr. 2). Vybraný DPB je nutné zaškrtnout a manuálně přidat plusem do podopatření.</a:t>
            </a:r>
          </a:p>
          <a:p>
            <a:pPr marL="0" lvl="2" indent="0">
              <a:lnSpc>
                <a:spcPct val="100000"/>
              </a:lnSpc>
              <a:spcBef>
                <a:spcPts val="450"/>
              </a:spcBef>
              <a:spcAft>
                <a:spcPts val="450"/>
              </a:spcAft>
              <a:buNone/>
            </a:pPr>
            <a:r>
              <a:rPr lang="cs-CZ" sz="14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Od 2021 je vyžadován zákres jednotlivých produkčních ploch jádrovin, peckovin a bobulovin, pokud se na DPB vyskytuje více než jedna z uvedených skupin.</a:t>
            </a:r>
          </a:p>
          <a:p>
            <a:pPr marL="0" lvl="2" indent="0">
              <a:lnSpc>
                <a:spcPct val="100000"/>
              </a:lnSpc>
              <a:spcBef>
                <a:spcPts val="450"/>
              </a:spcBef>
              <a:spcAft>
                <a:spcPts val="450"/>
              </a:spcAft>
              <a:buNone/>
            </a:pPr>
            <a:r>
              <a:rPr lang="cs-CZ" sz="9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Obr</a:t>
            </a:r>
            <a:r>
              <a:rPr lang="cs-CZ" sz="900" dirty="0">
                <a:solidFill>
                  <a:srgbClr val="034A31"/>
                </a:solidFill>
                <a:latin typeface="Verdana" panose="020B0604030504040204" pitchFamily="34" charset="0"/>
                <a:ea typeface="Verdana" panose="020B0604030504040204" pitchFamily="34" charset="0"/>
                <a:cs typeface="Verdana" panose="020B0604030504040204" pitchFamily="34" charset="0"/>
              </a:rPr>
              <a:t>. 1					 Obr. 2</a:t>
            </a:r>
          </a:p>
          <a:p>
            <a:pPr marL="0" lvl="2" indent="0">
              <a:lnSpc>
                <a:spcPct val="100000"/>
              </a:lnSpc>
              <a:spcBef>
                <a:spcPts val="450"/>
              </a:spcBef>
              <a:spcAft>
                <a:spcPts val="450"/>
              </a:spcAft>
              <a:buNone/>
            </a:pPr>
            <a:r>
              <a:rPr lang="cs-CZ" sz="1200" dirty="0">
                <a:solidFill>
                  <a:srgbClr val="034A31"/>
                </a:solidFill>
                <a:latin typeface="Verdana" panose="020B0604030504040204" pitchFamily="34" charset="0"/>
                <a:ea typeface="Verdana" panose="020B0604030504040204" pitchFamily="34" charset="0"/>
                <a:cs typeface="Verdana" panose="020B0604030504040204" pitchFamily="34" charset="0"/>
              </a:rPr>
              <a:t> </a:t>
            </a:r>
          </a:p>
          <a:p>
            <a:pPr marL="214313" indent="-214313">
              <a:lnSpc>
                <a:spcPct val="100000"/>
              </a:lnSpc>
              <a:spcBef>
                <a:spcPts val="450"/>
              </a:spcBef>
              <a:spcAft>
                <a:spcPts val="450"/>
              </a:spcAft>
              <a:buFont typeface="Arial" panose="020B0604020202020204" pitchFamily="34" charset="0"/>
              <a:buChar char="•"/>
            </a:pPr>
            <a:endParaRPr lang="cs-CZ" sz="1200" dirty="0"/>
          </a:p>
        </p:txBody>
      </p:sp>
      <p:pic>
        <p:nvPicPr>
          <p:cNvPr id="6" name="Obrázek 5"/>
          <p:cNvPicPr/>
          <p:nvPr/>
        </p:nvPicPr>
        <p:blipFill>
          <a:blip r:embed="rId3"/>
          <a:stretch>
            <a:fillRect/>
          </a:stretch>
        </p:blipFill>
        <p:spPr>
          <a:xfrm>
            <a:off x="252000" y="4446282"/>
            <a:ext cx="3099229" cy="497417"/>
          </a:xfrm>
          <a:prstGeom prst="rect">
            <a:avLst/>
          </a:prstGeom>
        </p:spPr>
      </p:pic>
      <p:pic>
        <p:nvPicPr>
          <p:cNvPr id="8" name="Obrázek 7"/>
          <p:cNvPicPr>
            <a:picLocks noChangeAspect="1"/>
          </p:cNvPicPr>
          <p:nvPr/>
        </p:nvPicPr>
        <p:blipFill>
          <a:blip r:embed="rId4"/>
          <a:stretch>
            <a:fillRect/>
          </a:stretch>
        </p:blipFill>
        <p:spPr>
          <a:xfrm>
            <a:off x="3729472" y="4446282"/>
            <a:ext cx="4784285" cy="988289"/>
          </a:xfrm>
          <a:prstGeom prst="rect">
            <a:avLst/>
          </a:prstGeom>
        </p:spPr>
      </p:pic>
    </p:spTree>
    <p:extLst>
      <p:ext uri="{BB962C8B-B14F-4D97-AF65-F5344CB8AC3E}">
        <p14:creationId xmlns:p14="http://schemas.microsoft.com/office/powerpoint/2010/main" val="2144673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smtClean="0"/>
              <a:t>NAEKO/NB: Integrovaná produkce révy vinné</a:t>
            </a:r>
            <a:endParaRPr lang="cs-CZ" dirty="0"/>
          </a:p>
        </p:txBody>
      </p:sp>
      <p:sp>
        <p:nvSpPr>
          <p:cNvPr id="7" name="Zástupný symbol pro obsah 2"/>
          <p:cNvSpPr>
            <a:spLocks noGrp="1"/>
          </p:cNvSpPr>
          <p:nvPr>
            <p:ph idx="1"/>
          </p:nvPr>
        </p:nvSpPr>
        <p:spPr>
          <a:xfrm>
            <a:off x="252000" y="1732751"/>
            <a:ext cx="8640000" cy="2568157"/>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dirty="0"/>
          </a:p>
        </p:txBody>
      </p:sp>
      <p:sp>
        <p:nvSpPr>
          <p:cNvPr id="5" name="Zástupný symbol pro obsah 2"/>
          <p:cNvSpPr txBox="1">
            <a:spLocks/>
          </p:cNvSpPr>
          <p:nvPr/>
        </p:nvSpPr>
        <p:spPr>
          <a:xfrm>
            <a:off x="252000" y="1484784"/>
            <a:ext cx="8640000" cy="4896543"/>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450"/>
              </a:spcBef>
              <a:spcAft>
                <a:spcPts val="450"/>
              </a:spcAft>
              <a:buFont typeface="Arial" panose="020B0604020202020204" pitchFamily="34" charset="0"/>
              <a:buChar char="•"/>
            </a:pPr>
            <a:r>
              <a:rPr lang="cs-CZ" sz="1400" dirty="0"/>
              <a:t>Podporovaná zemědělská kultura: vinice (V)</a:t>
            </a:r>
          </a:p>
          <a:p>
            <a:pPr marL="214313" indent="-214313">
              <a:lnSpc>
                <a:spcPct val="100000"/>
              </a:lnSpc>
              <a:spcBef>
                <a:spcPts val="450"/>
              </a:spcBef>
              <a:spcAft>
                <a:spcPts val="450"/>
              </a:spcAft>
              <a:buFont typeface="Arial" panose="020B0604020202020204" pitchFamily="34" charset="0"/>
              <a:buChar char="•"/>
            </a:pPr>
            <a:r>
              <a:rPr lang="cs-CZ" sz="1400" dirty="0"/>
              <a:t>Minimální výměra pro zařazení: 0,5 hektaru</a:t>
            </a:r>
          </a:p>
          <a:p>
            <a:pPr marL="214313" indent="-214313">
              <a:lnSpc>
                <a:spcPct val="100000"/>
              </a:lnSpc>
              <a:spcBef>
                <a:spcPts val="450"/>
              </a:spcBef>
              <a:spcAft>
                <a:spcPts val="450"/>
              </a:spcAft>
              <a:buFont typeface="Arial" panose="020B0604020202020204" pitchFamily="34" charset="0"/>
              <a:buChar char="•"/>
            </a:pPr>
            <a:r>
              <a:rPr lang="cs-CZ" sz="1400" dirty="0"/>
              <a:t>Podopatření Integrovaná produkce révy vinné se člení na tituly:</a:t>
            </a:r>
          </a:p>
          <a:p>
            <a:pPr marL="728663" lvl="2" indent="-214313">
              <a:lnSpc>
                <a:spcPct val="100000"/>
              </a:lnSpc>
              <a:spcBef>
                <a:spcPts val="450"/>
              </a:spcBef>
              <a:spcAft>
                <a:spcPts val="450"/>
              </a:spcAft>
            </a:pP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základní ochrana vinic</a:t>
            </a:r>
          </a:p>
          <a:p>
            <a:pPr marL="728663" lvl="2" indent="-214313">
              <a:lnSpc>
                <a:spcPct val="100000"/>
              </a:lnSpc>
              <a:spcBef>
                <a:spcPts val="450"/>
              </a:spcBef>
              <a:spcAft>
                <a:spcPts val="450"/>
              </a:spcAft>
            </a:pP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nadstavbová ochrana vinic</a:t>
            </a:r>
          </a:p>
          <a:p>
            <a:pPr marL="0" lvl="2" indent="0" algn="just">
              <a:lnSpc>
                <a:spcPct val="100000"/>
              </a:lnSpc>
              <a:spcBef>
                <a:spcPts val="450"/>
              </a:spcBef>
              <a:spcAft>
                <a:spcPts val="450"/>
              </a:spcAft>
              <a:buNone/>
            </a:pP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V předtiskové aplikaci je pro deklaraci podopatření nutné zafajfkovat </a:t>
            </a:r>
            <a:r>
              <a:rPr lang="cs-CZ" sz="1400" dirty="0" err="1">
                <a:solidFill>
                  <a:srgbClr val="034A31"/>
                </a:solidFill>
                <a:latin typeface="Verdana" panose="020B0604030504040204" pitchFamily="34" charset="0"/>
                <a:ea typeface="Verdana" panose="020B0604030504040204" pitchFamily="34" charset="0"/>
                <a:cs typeface="Verdana" panose="020B0604030504040204" pitchFamily="34" charset="0"/>
              </a:rPr>
              <a:t>checkbox</a:t>
            </a: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 „Chci“ (Obr. 1). Následně dojde u relevantních DPB k zobrazení otazníku upozorňujícího žadatele na vhodnost pro zařazení DPB do navazujícího AEKO – IP Révy vinné (Obr. 2). Vybraný DPB je nutné zaškrtnout a manuálně přidat plusem do podopatření, respektive do jednoho z výše uvedených titulů.</a:t>
            </a:r>
          </a:p>
          <a:p>
            <a:pPr marL="0" lvl="2" indent="0">
              <a:lnSpc>
                <a:spcPct val="100000"/>
              </a:lnSpc>
              <a:spcBef>
                <a:spcPts val="450"/>
              </a:spcBef>
              <a:spcAft>
                <a:spcPts val="450"/>
              </a:spcAft>
              <a:buNone/>
            </a:pPr>
            <a:endParaRPr lang="cs-CZ" sz="900" dirty="0" smtClean="0">
              <a:solidFill>
                <a:srgbClr val="034A31"/>
              </a:solidFill>
              <a:latin typeface="Verdana" panose="020B0604030504040204" pitchFamily="34" charset="0"/>
              <a:ea typeface="Verdana" panose="020B0604030504040204" pitchFamily="34" charset="0"/>
              <a:cs typeface="Verdana" panose="020B0604030504040204" pitchFamily="34" charset="0"/>
            </a:endParaRPr>
          </a:p>
          <a:p>
            <a:pPr marL="0" lvl="2" indent="0">
              <a:lnSpc>
                <a:spcPct val="100000"/>
              </a:lnSpc>
              <a:spcBef>
                <a:spcPts val="450"/>
              </a:spcBef>
              <a:spcAft>
                <a:spcPts val="450"/>
              </a:spcAft>
              <a:buNone/>
            </a:pPr>
            <a:r>
              <a:rPr lang="cs-CZ" sz="9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Obr</a:t>
            </a:r>
            <a:r>
              <a:rPr lang="cs-CZ" sz="900" dirty="0">
                <a:solidFill>
                  <a:srgbClr val="034A31"/>
                </a:solidFill>
                <a:latin typeface="Verdana" panose="020B0604030504040204" pitchFamily="34" charset="0"/>
                <a:ea typeface="Verdana" panose="020B0604030504040204" pitchFamily="34" charset="0"/>
                <a:cs typeface="Verdana" panose="020B0604030504040204" pitchFamily="34" charset="0"/>
              </a:rPr>
              <a:t>. 1					 Obr. 2</a:t>
            </a:r>
          </a:p>
          <a:p>
            <a:pPr marL="514350" lvl="2" indent="0">
              <a:lnSpc>
                <a:spcPct val="100000"/>
              </a:lnSpc>
              <a:spcBef>
                <a:spcPts val="450"/>
              </a:spcBef>
              <a:spcAft>
                <a:spcPts val="450"/>
              </a:spcAft>
              <a:buNone/>
            </a:pPr>
            <a:r>
              <a:rPr lang="cs-CZ" sz="1200" dirty="0">
                <a:solidFill>
                  <a:srgbClr val="034A31"/>
                </a:solidFill>
                <a:latin typeface="Verdana" panose="020B0604030504040204" pitchFamily="34" charset="0"/>
                <a:ea typeface="Verdana" panose="020B0604030504040204" pitchFamily="34" charset="0"/>
                <a:cs typeface="Verdana" panose="020B0604030504040204" pitchFamily="34" charset="0"/>
              </a:rPr>
              <a:t> </a:t>
            </a:r>
          </a:p>
        </p:txBody>
      </p:sp>
      <p:pic>
        <p:nvPicPr>
          <p:cNvPr id="2" name="Obrázek 1"/>
          <p:cNvPicPr>
            <a:picLocks noChangeAspect="1"/>
          </p:cNvPicPr>
          <p:nvPr/>
        </p:nvPicPr>
        <p:blipFill>
          <a:blip r:embed="rId3"/>
          <a:stretch>
            <a:fillRect/>
          </a:stretch>
        </p:blipFill>
        <p:spPr>
          <a:xfrm>
            <a:off x="395536" y="4906290"/>
            <a:ext cx="3149901" cy="392252"/>
          </a:xfrm>
          <a:prstGeom prst="rect">
            <a:avLst/>
          </a:prstGeom>
        </p:spPr>
      </p:pic>
      <p:pic>
        <p:nvPicPr>
          <p:cNvPr id="3" name="Obrázek 2"/>
          <p:cNvPicPr>
            <a:picLocks noChangeAspect="1"/>
          </p:cNvPicPr>
          <p:nvPr/>
        </p:nvPicPr>
        <p:blipFill>
          <a:blip r:embed="rId4"/>
          <a:stretch>
            <a:fillRect/>
          </a:stretch>
        </p:blipFill>
        <p:spPr>
          <a:xfrm>
            <a:off x="4716016" y="4872996"/>
            <a:ext cx="3614924" cy="1190687"/>
          </a:xfrm>
          <a:prstGeom prst="rect">
            <a:avLst/>
          </a:prstGeom>
        </p:spPr>
      </p:pic>
    </p:spTree>
    <p:extLst>
      <p:ext uri="{BB962C8B-B14F-4D97-AF65-F5344CB8AC3E}">
        <p14:creationId xmlns:p14="http://schemas.microsoft.com/office/powerpoint/2010/main" val="3787217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smtClean="0"/>
              <a:t>NAEKO/NC: Integrovaná produkce zeleniny a jahodníku</a:t>
            </a:r>
            <a:endParaRPr lang="cs-CZ" dirty="0"/>
          </a:p>
        </p:txBody>
      </p:sp>
      <p:sp>
        <p:nvSpPr>
          <p:cNvPr id="7" name="Zástupný symbol pro obsah 2"/>
          <p:cNvSpPr>
            <a:spLocks noGrp="1"/>
          </p:cNvSpPr>
          <p:nvPr>
            <p:ph idx="1"/>
          </p:nvPr>
        </p:nvSpPr>
        <p:spPr>
          <a:xfrm>
            <a:off x="252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206442" y="1519363"/>
            <a:ext cx="8640000" cy="3141199"/>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450"/>
              </a:spcBef>
              <a:spcAft>
                <a:spcPts val="450"/>
              </a:spcAft>
              <a:buFont typeface="Arial" panose="020B0604020202020204" pitchFamily="34" charset="0"/>
              <a:buChar char="•"/>
            </a:pPr>
            <a:r>
              <a:rPr lang="cs-CZ" sz="1400" dirty="0"/>
              <a:t>Podporovaná zemědělská kultura: standardní orná půda (R) nebo jiná trvalá kultura (J)</a:t>
            </a:r>
          </a:p>
          <a:p>
            <a:pPr marL="214313" indent="-214313">
              <a:lnSpc>
                <a:spcPct val="100000"/>
              </a:lnSpc>
              <a:spcBef>
                <a:spcPts val="450"/>
              </a:spcBef>
              <a:spcAft>
                <a:spcPts val="450"/>
              </a:spcAft>
              <a:buFont typeface="Arial" panose="020B0604020202020204" pitchFamily="34" charset="0"/>
              <a:buChar char="•"/>
            </a:pPr>
            <a:r>
              <a:rPr lang="cs-CZ" sz="1400" dirty="0"/>
              <a:t>Minimální výměra pro zařazení: 0,5 hektaru</a:t>
            </a:r>
          </a:p>
          <a:p>
            <a:pPr marL="214313" indent="-214313">
              <a:lnSpc>
                <a:spcPct val="100000"/>
              </a:lnSpc>
              <a:spcBef>
                <a:spcPts val="450"/>
              </a:spcBef>
              <a:spcAft>
                <a:spcPts val="450"/>
              </a:spcAft>
              <a:buFont typeface="Arial" panose="020B0604020202020204" pitchFamily="34" charset="0"/>
              <a:buChar char="•"/>
            </a:pPr>
            <a:r>
              <a:rPr lang="cs-CZ" sz="1400" dirty="0"/>
              <a:t>Podopatření Integrovaná produkce zeleniny a jahodníku se člení na tituly:</a:t>
            </a:r>
          </a:p>
          <a:p>
            <a:pPr marL="557213" lvl="1" indent="-214313">
              <a:lnSpc>
                <a:spcPct val="100000"/>
              </a:lnSpc>
              <a:spcBef>
                <a:spcPts val="450"/>
              </a:spcBef>
              <a:spcAft>
                <a:spcPts val="450"/>
              </a:spcAft>
              <a:buFont typeface="Arial" panose="020B0604020202020204" pitchFamily="34" charset="0"/>
              <a:buChar char="•"/>
            </a:pP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integrovaná produkce zeleniny</a:t>
            </a:r>
          </a:p>
          <a:p>
            <a:pPr marL="557213" lvl="1" indent="-214313">
              <a:lnSpc>
                <a:spcPct val="100000"/>
              </a:lnSpc>
              <a:spcBef>
                <a:spcPts val="450"/>
              </a:spcBef>
              <a:spcAft>
                <a:spcPts val="450"/>
              </a:spcAft>
              <a:buFont typeface="Arial" panose="020B0604020202020204" pitchFamily="34" charset="0"/>
              <a:buChar char="•"/>
            </a:pP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integrovaná produkce jahodníku</a:t>
            </a:r>
          </a:p>
          <a:p>
            <a:pPr marL="0" lvl="1" algn="just">
              <a:lnSpc>
                <a:spcPct val="100000"/>
              </a:lnSpc>
              <a:spcBef>
                <a:spcPts val="450"/>
              </a:spcBef>
              <a:spcAft>
                <a:spcPts val="450"/>
              </a:spcAft>
            </a:pP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V předtiskové aplikaci je pro deklaraci podopatření nutné zafajfkovat </a:t>
            </a:r>
            <a:r>
              <a:rPr lang="cs-CZ" sz="1400" dirty="0" err="1">
                <a:solidFill>
                  <a:srgbClr val="034A31"/>
                </a:solidFill>
                <a:latin typeface="Verdana" panose="020B0604030504040204" pitchFamily="34" charset="0"/>
                <a:ea typeface="Verdana" panose="020B0604030504040204" pitchFamily="34" charset="0"/>
                <a:cs typeface="Verdana" panose="020B0604030504040204" pitchFamily="34" charset="0"/>
              </a:rPr>
              <a:t>checkbox</a:t>
            </a: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 „Chci“ (Obr. 1). Následně dojde u relevantních DPB k zobrazení otazníku upozorňujícího žadatele na vhodnost pro zařazení DPB do navazujícího AEKO – IP </a:t>
            </a:r>
            <a:r>
              <a:rPr lang="cs-CZ" sz="14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zeleniny a jahodníku (Obr</a:t>
            </a: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 2). Vybraný DPB je nutné zaškrtnout a manuálně přidat plusem do podopatření, respektive do jednoho z výše uvedených titulů.</a:t>
            </a:r>
          </a:p>
          <a:p>
            <a:pPr marL="0" lvl="1" algn="just">
              <a:lnSpc>
                <a:spcPct val="100000"/>
              </a:lnSpc>
              <a:spcBef>
                <a:spcPts val="450"/>
              </a:spcBef>
              <a:spcAft>
                <a:spcPts val="450"/>
              </a:spcAft>
            </a:pPr>
            <a:r>
              <a:rPr lang="cs-CZ" sz="9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Obr</a:t>
            </a:r>
            <a:r>
              <a:rPr lang="cs-CZ" sz="900" dirty="0">
                <a:solidFill>
                  <a:srgbClr val="034A31"/>
                </a:solidFill>
                <a:latin typeface="Verdana" panose="020B0604030504040204" pitchFamily="34" charset="0"/>
                <a:ea typeface="Verdana" panose="020B0604030504040204" pitchFamily="34" charset="0"/>
                <a:cs typeface="Verdana" panose="020B0604030504040204" pitchFamily="34" charset="0"/>
              </a:rPr>
              <a:t>. 1					Obr. 2</a:t>
            </a:r>
          </a:p>
        </p:txBody>
      </p:sp>
      <p:pic>
        <p:nvPicPr>
          <p:cNvPr id="2" name="Obrázek 1"/>
          <p:cNvPicPr>
            <a:picLocks noChangeAspect="1"/>
          </p:cNvPicPr>
          <p:nvPr/>
        </p:nvPicPr>
        <p:blipFill>
          <a:blip r:embed="rId3"/>
          <a:stretch>
            <a:fillRect/>
          </a:stretch>
        </p:blipFill>
        <p:spPr>
          <a:xfrm>
            <a:off x="252000" y="4919940"/>
            <a:ext cx="3049589" cy="785042"/>
          </a:xfrm>
          <a:prstGeom prst="rect">
            <a:avLst/>
          </a:prstGeom>
        </p:spPr>
      </p:pic>
      <p:pic>
        <p:nvPicPr>
          <p:cNvPr id="3" name="Obrázek 2"/>
          <p:cNvPicPr>
            <a:picLocks noChangeAspect="1"/>
          </p:cNvPicPr>
          <p:nvPr/>
        </p:nvPicPr>
        <p:blipFill>
          <a:blip r:embed="rId4"/>
          <a:stretch>
            <a:fillRect/>
          </a:stretch>
        </p:blipFill>
        <p:spPr>
          <a:xfrm>
            <a:off x="3673213" y="4873950"/>
            <a:ext cx="5187266" cy="1183061"/>
          </a:xfrm>
          <a:prstGeom prst="rect">
            <a:avLst/>
          </a:prstGeom>
        </p:spPr>
      </p:pic>
    </p:spTree>
    <p:extLst>
      <p:ext uri="{BB962C8B-B14F-4D97-AF65-F5344CB8AC3E}">
        <p14:creationId xmlns:p14="http://schemas.microsoft.com/office/powerpoint/2010/main" val="1135325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dirty="0"/>
              <a:t>Jednotná žádost 2022 - Opatření </a:t>
            </a:r>
            <a:r>
              <a:rPr lang="cs-CZ" dirty="0" err="1"/>
              <a:t>Greening</a:t>
            </a:r>
            <a:r>
              <a:rPr lang="cs-CZ" dirty="0"/>
              <a:t> - Ochranný pás vnitřní a vnější</a:t>
            </a:r>
          </a:p>
        </p:txBody>
      </p:sp>
      <p:sp>
        <p:nvSpPr>
          <p:cNvPr id="7" name="Zástupný symbol pro obsah 2"/>
          <p:cNvSpPr>
            <a:spLocks noGrp="1"/>
          </p:cNvSpPr>
          <p:nvPr>
            <p:ph idx="1"/>
          </p:nvPr>
        </p:nvSpPr>
        <p:spPr>
          <a:xfrm>
            <a:off x="252000" y="1340768"/>
            <a:ext cx="8640000" cy="4896544"/>
          </a:xfrm>
        </p:spPr>
        <p:txBody>
          <a:bodyPr/>
          <a:lstStyle/>
          <a:p>
            <a:pPr algn="just">
              <a:spcBef>
                <a:spcPts val="0"/>
              </a:spcBef>
              <a:spcAft>
                <a:spcPts val="450"/>
              </a:spcAft>
            </a:pPr>
            <a:r>
              <a:rPr lang="cs-CZ" sz="1500" dirty="0" smtClean="0">
                <a:cs typeface="Arial" panose="020B0604020202020204" pitchFamily="34" charset="0"/>
              </a:rPr>
              <a:t>Deklarace </a:t>
            </a:r>
            <a:r>
              <a:rPr lang="cs-CZ" sz="1500" b="1" dirty="0" smtClean="0">
                <a:cs typeface="Arial" panose="020B0604020202020204" pitchFamily="34" charset="0"/>
              </a:rPr>
              <a:t>EFA ochranného pásu (vnitřního</a:t>
            </a:r>
            <a:r>
              <a:rPr lang="cs-CZ" sz="1500" b="1" dirty="0">
                <a:cs typeface="Arial" panose="020B0604020202020204" pitchFamily="34" charset="0"/>
              </a:rPr>
              <a:t>, </a:t>
            </a:r>
            <a:r>
              <a:rPr lang="cs-CZ" sz="1500" b="1" dirty="0" smtClean="0">
                <a:cs typeface="Arial" panose="020B0604020202020204" pitchFamily="34" charset="0"/>
              </a:rPr>
              <a:t>vnějšího)</a:t>
            </a:r>
            <a:r>
              <a:rPr lang="cs-CZ" sz="1500" dirty="0" smtClean="0">
                <a:cs typeface="Arial" panose="020B0604020202020204" pitchFamily="34" charset="0"/>
              </a:rPr>
              <a:t>:</a:t>
            </a:r>
          </a:p>
          <a:p>
            <a:pPr algn="just">
              <a:spcBef>
                <a:spcPts val="0"/>
              </a:spcBef>
              <a:spcAft>
                <a:spcPts val="450"/>
              </a:spcAft>
            </a:pPr>
            <a:endParaRPr lang="cs-CZ" sz="1500" dirty="0" smtClean="0">
              <a:cs typeface="Arial" panose="020B0604020202020204" pitchFamily="34" charset="0"/>
            </a:endParaRPr>
          </a:p>
          <a:p>
            <a:pPr algn="just">
              <a:spcBef>
                <a:spcPts val="0"/>
              </a:spcBef>
              <a:spcAft>
                <a:spcPts val="450"/>
              </a:spcAft>
            </a:pPr>
            <a:endParaRPr lang="cs-CZ" sz="1500" dirty="0">
              <a:cs typeface="Arial" panose="020B0604020202020204" pitchFamily="34" charset="0"/>
            </a:endParaRPr>
          </a:p>
          <a:p>
            <a:pPr marL="285750" indent="-285750" algn="just">
              <a:spcBef>
                <a:spcPts val="0"/>
              </a:spcBef>
              <a:spcAft>
                <a:spcPts val="450"/>
              </a:spcAft>
              <a:buFont typeface="Arial" panose="020B0604020202020204" pitchFamily="34" charset="0"/>
              <a:buChar char="•"/>
            </a:pPr>
            <a:r>
              <a:rPr lang="cs-CZ" sz="1500" dirty="0">
                <a:cs typeface="Arial" panose="020B0604020202020204" pitchFamily="34" charset="0"/>
              </a:rPr>
              <a:t>O</a:t>
            </a:r>
            <a:r>
              <a:rPr lang="cs-CZ" sz="1500" dirty="0" smtClean="0">
                <a:cs typeface="Arial" panose="020B0604020202020204" pitchFamily="34" charset="0"/>
              </a:rPr>
              <a:t>chranný pás EFA podél </a:t>
            </a:r>
            <a:r>
              <a:rPr lang="cs-CZ" sz="1500" dirty="0">
                <a:cs typeface="Arial" panose="020B0604020202020204" pitchFamily="34" charset="0"/>
              </a:rPr>
              <a:t>hranice </a:t>
            </a:r>
            <a:r>
              <a:rPr lang="cs-CZ" sz="1500" dirty="0" smtClean="0">
                <a:cs typeface="Arial" panose="020B0604020202020204" pitchFamily="34" charset="0"/>
              </a:rPr>
              <a:t>DPB –  zůstává beze změny</a:t>
            </a:r>
          </a:p>
          <a:p>
            <a:pPr algn="just">
              <a:spcBef>
                <a:spcPts val="0"/>
              </a:spcBef>
              <a:spcAft>
                <a:spcPts val="450"/>
              </a:spcAft>
            </a:pPr>
            <a:endParaRPr lang="cs-CZ" sz="1500" dirty="0">
              <a:cs typeface="Arial" panose="020B0604020202020204" pitchFamily="34" charset="0"/>
            </a:endParaRPr>
          </a:p>
          <a:p>
            <a:pPr marL="285750" indent="-285750" algn="just">
              <a:spcBef>
                <a:spcPts val="0"/>
              </a:spcBef>
              <a:spcAft>
                <a:spcPts val="450"/>
              </a:spcAft>
              <a:buFont typeface="Arial" panose="020B0604020202020204" pitchFamily="34" charset="0"/>
              <a:buChar char="•"/>
            </a:pPr>
            <a:r>
              <a:rPr lang="cs-CZ" sz="1500" dirty="0">
                <a:cs typeface="Arial" panose="020B0604020202020204" pitchFamily="34" charset="0"/>
              </a:rPr>
              <a:t>O</a:t>
            </a:r>
            <a:r>
              <a:rPr lang="cs-CZ" sz="1500" dirty="0" smtClean="0">
                <a:cs typeface="Arial" panose="020B0604020202020204" pitchFamily="34" charset="0"/>
              </a:rPr>
              <a:t>chranný pás EFA vnitřní</a:t>
            </a:r>
            <a:r>
              <a:rPr lang="cs-CZ" sz="1500" dirty="0">
                <a:cs typeface="Arial" panose="020B0604020202020204" pitchFamily="34" charset="0"/>
              </a:rPr>
              <a:t> </a:t>
            </a:r>
            <a:r>
              <a:rPr lang="cs-CZ" sz="1500" dirty="0" smtClean="0">
                <a:cs typeface="Arial" panose="020B0604020202020204" pitchFamily="34" charset="0"/>
              </a:rPr>
              <a:t>s možností deklarovat pás </a:t>
            </a:r>
            <a:r>
              <a:rPr lang="cs-CZ" sz="1500" dirty="0">
                <a:cs typeface="Arial" panose="020B0604020202020204" pitchFamily="34" charset="0"/>
              </a:rPr>
              <a:t>podle  nařízení vlády č. 48/2017 </a:t>
            </a:r>
            <a:r>
              <a:rPr lang="cs-CZ" sz="1500" dirty="0" smtClean="0">
                <a:cs typeface="Arial" panose="020B0604020202020204" pitchFamily="34" charset="0"/>
              </a:rPr>
              <a:t>Sb. </a:t>
            </a:r>
            <a:r>
              <a:rPr lang="cs-CZ" sz="1500" dirty="0">
                <a:cs typeface="Arial" panose="020B0604020202020204" pitchFamily="34" charset="0"/>
              </a:rPr>
              <a:t>(tzn. dělící nebo protierozní pás) –  zůstává beze změny</a:t>
            </a:r>
          </a:p>
          <a:p>
            <a:pPr marL="285750" indent="-285750">
              <a:buFont typeface="Arial" panose="020B0604020202020204" pitchFamily="34" charset="0"/>
              <a:buChar char="•"/>
            </a:pPr>
            <a:r>
              <a:rPr lang="cs-CZ" sz="1500" dirty="0" smtClean="0">
                <a:cs typeface="Arial" panose="020B0604020202020204" pitchFamily="34" charset="0"/>
              </a:rPr>
              <a:t>Podmínky </a:t>
            </a:r>
            <a:r>
              <a:rPr lang="cs-CZ" sz="1500" dirty="0">
                <a:cs typeface="Arial" panose="020B0604020202020204" pitchFamily="34" charset="0"/>
              </a:rPr>
              <a:t>i termíny </a:t>
            </a:r>
            <a:r>
              <a:rPr lang="cs-CZ" sz="1500" dirty="0" smtClean="0">
                <a:cs typeface="Arial" panose="020B0604020202020204" pitchFamily="34" charset="0"/>
              </a:rPr>
              <a:t>jsou podrobně definovány NV 50/2015 sb. </a:t>
            </a:r>
            <a:r>
              <a:rPr lang="cs-CZ" sz="1500" dirty="0">
                <a:cs typeface="Arial" panose="020B0604020202020204" pitchFamily="34" charset="0"/>
              </a:rPr>
              <a:t>a platí shodně pro oba typy ochranných </a:t>
            </a:r>
            <a:r>
              <a:rPr lang="cs-CZ" sz="1500" dirty="0" smtClean="0">
                <a:cs typeface="Arial" panose="020B0604020202020204" pitchFamily="34" charset="0"/>
              </a:rPr>
              <a:t>pásů EFA. </a:t>
            </a:r>
          </a:p>
          <a:p>
            <a:pPr marL="285750" indent="-285750">
              <a:buFont typeface="Arial" panose="020B0604020202020204" pitchFamily="34" charset="0"/>
              <a:buChar char="•"/>
            </a:pPr>
            <a:endParaRPr lang="cs-CZ" sz="1500" dirty="0" smtClean="0">
              <a:cs typeface="Arial" panose="020B0604020202020204" pitchFamily="34" charset="0"/>
            </a:endParaRPr>
          </a:p>
          <a:p>
            <a:pPr marL="285750" indent="-285750" algn="just">
              <a:spcBef>
                <a:spcPts val="0"/>
              </a:spcBef>
              <a:spcAft>
                <a:spcPts val="450"/>
              </a:spcAft>
              <a:buFont typeface="Arial" panose="020B0604020202020204" pitchFamily="34" charset="0"/>
              <a:buChar char="•"/>
            </a:pPr>
            <a:r>
              <a:rPr lang="cs-CZ" sz="1500" dirty="0">
                <a:cs typeface="Arial" panose="020B0604020202020204" pitchFamily="34" charset="0"/>
              </a:rPr>
              <a:t>V rámci předtiskové aplikace je nutné označit Ochranný </a:t>
            </a:r>
            <a:r>
              <a:rPr lang="cs-CZ" sz="1500" dirty="0" smtClean="0">
                <a:cs typeface="Arial" panose="020B0604020202020204" pitchFamily="34" charset="0"/>
              </a:rPr>
              <a:t>pás EFA zákresem. Pokud nastane situace, že žadatel </a:t>
            </a:r>
            <a:r>
              <a:rPr lang="cs-CZ" sz="1500" dirty="0">
                <a:cs typeface="Arial" panose="020B0604020202020204" pitchFamily="34" charset="0"/>
              </a:rPr>
              <a:t>deklaruje pás širší než povolených 20 m, pak předtisková aplikace  </a:t>
            </a:r>
            <a:r>
              <a:rPr lang="cs-CZ" sz="1500" dirty="0" smtClean="0">
                <a:cs typeface="Arial" panose="020B0604020202020204" pitchFamily="34" charset="0"/>
              </a:rPr>
              <a:t>automaticky </a:t>
            </a:r>
            <a:r>
              <a:rPr lang="cs-CZ" sz="1500" dirty="0">
                <a:cs typeface="Arial" panose="020B0604020202020204" pitchFamily="34" charset="0"/>
              </a:rPr>
              <a:t>ořízne šíři zákresu OCHP na </a:t>
            </a:r>
            <a:r>
              <a:rPr lang="cs-CZ" sz="1500" dirty="0" smtClean="0">
                <a:cs typeface="Arial" panose="020B0604020202020204" pitchFamily="34" charset="0"/>
              </a:rPr>
              <a:t>20 m</a:t>
            </a:r>
            <a:r>
              <a:rPr lang="cs-CZ" sz="1500" dirty="0">
                <a:cs typeface="Arial" panose="020B0604020202020204" pitchFamily="34" charset="0"/>
              </a:rPr>
              <a:t>. </a:t>
            </a:r>
            <a:endParaRPr lang="cs-CZ" sz="1500" dirty="0" smtClean="0">
              <a:cs typeface="Arial" panose="020B0604020202020204" pitchFamily="34" charset="0"/>
            </a:endParaRPr>
          </a:p>
          <a:p>
            <a:pPr marL="285750" indent="-285750" algn="just">
              <a:spcBef>
                <a:spcPts val="0"/>
              </a:spcBef>
              <a:spcAft>
                <a:spcPts val="450"/>
              </a:spcAft>
              <a:buFont typeface="Arial" panose="020B0604020202020204" pitchFamily="34" charset="0"/>
              <a:buChar char="•"/>
            </a:pPr>
            <a:endParaRPr lang="cs-CZ" sz="1500" dirty="0">
              <a:cs typeface="Arial" panose="020B0604020202020204" pitchFamily="34" charset="0"/>
            </a:endParaRPr>
          </a:p>
          <a:p>
            <a:pPr marL="285750" indent="-285750" algn="just">
              <a:spcBef>
                <a:spcPts val="0"/>
              </a:spcBef>
              <a:spcAft>
                <a:spcPts val="450"/>
              </a:spcAft>
              <a:buFont typeface="Arial" panose="020B0604020202020204" pitchFamily="34" charset="0"/>
              <a:buChar char="•"/>
            </a:pPr>
            <a:r>
              <a:rPr lang="cs-CZ" sz="1500" dirty="0" smtClean="0">
                <a:cs typeface="Arial" panose="020B0604020202020204" pitchFamily="34" charset="0"/>
              </a:rPr>
              <a:t>Úprava šíře OCHP na max. 20 m je nastavena pro OCHP vnitřní i vnější.</a:t>
            </a:r>
            <a:endParaRPr lang="cs-CZ" sz="1500" dirty="0">
              <a:cs typeface="Arial" panose="020B0604020202020204" pitchFamily="34" charset="0"/>
            </a:endParaRPr>
          </a:p>
        </p:txBody>
      </p:sp>
    </p:spTree>
    <p:extLst>
      <p:ext uri="{BB962C8B-B14F-4D97-AF65-F5344CB8AC3E}">
        <p14:creationId xmlns:p14="http://schemas.microsoft.com/office/powerpoint/2010/main" val="2857403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smtClean="0"/>
              <a:t>NAEKO/ND: ošetřování travních porostů</a:t>
            </a:r>
            <a:endParaRPr lang="cs-CZ" dirty="0"/>
          </a:p>
        </p:txBody>
      </p:sp>
      <p:sp>
        <p:nvSpPr>
          <p:cNvPr id="7" name="Zástupný symbol pro obsah 2"/>
          <p:cNvSpPr>
            <a:spLocks noGrp="1"/>
          </p:cNvSpPr>
          <p:nvPr>
            <p:ph idx="1"/>
          </p:nvPr>
        </p:nvSpPr>
        <p:spPr>
          <a:xfrm>
            <a:off x="252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252000" y="1412776"/>
            <a:ext cx="8640000" cy="4680520"/>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450"/>
              </a:spcBef>
              <a:spcAft>
                <a:spcPts val="450"/>
              </a:spcAft>
              <a:buFont typeface="Arial" panose="020B0604020202020204" pitchFamily="34" charset="0"/>
              <a:buChar char="•"/>
            </a:pPr>
            <a:r>
              <a:rPr lang="cs-CZ" dirty="0"/>
              <a:t>Podporovaná zemědělská kultura: trvalý travní porost (T)</a:t>
            </a:r>
          </a:p>
          <a:p>
            <a:pPr marL="214313" indent="-214313">
              <a:lnSpc>
                <a:spcPct val="100000"/>
              </a:lnSpc>
              <a:spcBef>
                <a:spcPts val="450"/>
              </a:spcBef>
              <a:spcAft>
                <a:spcPts val="450"/>
              </a:spcAft>
              <a:buFont typeface="Arial" panose="020B0604020202020204" pitchFamily="34" charset="0"/>
              <a:buChar char="•"/>
            </a:pPr>
            <a:r>
              <a:rPr lang="cs-CZ" dirty="0"/>
              <a:t>Minimální výměra pro zařazení: 2 hektary</a:t>
            </a:r>
          </a:p>
          <a:p>
            <a:pPr marL="214313" indent="-214313">
              <a:lnSpc>
                <a:spcPct val="100000"/>
              </a:lnSpc>
              <a:spcBef>
                <a:spcPts val="450"/>
              </a:spcBef>
              <a:spcAft>
                <a:spcPts val="450"/>
              </a:spcAft>
              <a:buFont typeface="Arial" panose="020B0604020202020204" pitchFamily="34" charset="0"/>
              <a:buChar char="•"/>
            </a:pPr>
            <a:r>
              <a:rPr lang="cs-CZ" dirty="0"/>
              <a:t>Podopatření ošetřování travních porostů se člení na tituly:</a:t>
            </a:r>
          </a:p>
          <a:p>
            <a:pPr marL="557213" lvl="1" indent="-214313">
              <a:buFont typeface="Arial" panose="020B0604020202020204" pitchFamily="34" charset="0"/>
              <a:buChar char="•"/>
            </a:pPr>
            <a:r>
              <a:rPr lang="pt-BR" sz="1600" dirty="0">
                <a:solidFill>
                  <a:srgbClr val="034A31"/>
                </a:solidFill>
                <a:latin typeface="Verdana" panose="020B0604030504040204" pitchFamily="34" charset="0"/>
                <a:ea typeface="Verdana" panose="020B0604030504040204" pitchFamily="34" charset="0"/>
                <a:cs typeface="Verdana" panose="020B0604030504040204" pitchFamily="34" charset="0"/>
              </a:rPr>
              <a:t>obecná péče o extenzivní louky a pastviny</a:t>
            </a:r>
          </a:p>
          <a:p>
            <a:pPr marL="557213" lvl="1" indent="-214313">
              <a:buFont typeface="Arial" panose="020B0604020202020204" pitchFamily="34" charset="0"/>
              <a:buChar char="•"/>
            </a:pP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mezofilní a vlhkomilné louky hnojené</a:t>
            </a:r>
          </a:p>
          <a:p>
            <a:pPr marL="557213" lvl="1" indent="-214313">
              <a:buFont typeface="Arial" panose="020B0604020202020204" pitchFamily="34" charset="0"/>
              <a:buChar char="•"/>
            </a:pP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mezofilní a vlhkomilné louky nehnojené</a:t>
            </a:r>
          </a:p>
          <a:p>
            <a:pPr marL="557213" lvl="1" indent="-214313">
              <a:buFont typeface="Arial" panose="020B0604020202020204" pitchFamily="34" charset="0"/>
              <a:buChar char="•"/>
            </a:pP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horské a suchomilné louky hnojené</a:t>
            </a:r>
          </a:p>
          <a:p>
            <a:pPr marL="557213" lvl="1" indent="-214313">
              <a:buFont typeface="Arial" panose="020B0604020202020204" pitchFamily="34" charset="0"/>
              <a:buChar char="•"/>
            </a:pP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horské a suchomilné louky nehnojené</a:t>
            </a:r>
          </a:p>
          <a:p>
            <a:pPr marL="557213" lvl="1" indent="-214313">
              <a:buFont typeface="Arial" panose="020B0604020202020204" pitchFamily="34" charset="0"/>
              <a:buChar char="•"/>
            </a:pP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trvale podmáčené a rašelinné louky</a:t>
            </a:r>
          </a:p>
          <a:p>
            <a:pPr marL="557213" lvl="1" indent="-214313">
              <a:buFont typeface="Arial" panose="020B0604020202020204" pitchFamily="34" charset="0"/>
              <a:buChar char="•"/>
            </a:pP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ochrana modrásků</a:t>
            </a:r>
          </a:p>
          <a:p>
            <a:pPr marL="557213" lvl="1" indent="-214313">
              <a:buFont typeface="Arial" panose="020B0604020202020204" pitchFamily="34" charset="0"/>
              <a:buChar char="•"/>
            </a:pP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ochrana chřástala polního</a:t>
            </a:r>
          </a:p>
          <a:p>
            <a:pPr marL="557213" lvl="1" indent="-214313">
              <a:buFont typeface="Arial" panose="020B0604020202020204" pitchFamily="34" charset="0"/>
              <a:buChar char="•"/>
            </a:pP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suché stepní trávníky a vřesoviště</a:t>
            </a:r>
          </a:p>
          <a:p>
            <a:pPr marL="557213" lvl="1" indent="-214313">
              <a:buFont typeface="Arial" panose="020B0604020202020204" pitchFamily="34" charset="0"/>
              <a:buChar char="•"/>
            </a:pP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druhově bohaté pastviny</a:t>
            </a:r>
            <a:endParaRPr lang="cs-CZ" dirty="0">
              <a:latin typeface="Verdana" panose="020B0604030504040204" pitchFamily="34" charset="0"/>
              <a:ea typeface="Verdana" panose="020B0604030504040204" pitchFamily="34" charset="0"/>
            </a:endParaRPr>
          </a:p>
          <a:p>
            <a:pPr marL="214313" indent="-214313">
              <a:lnSpc>
                <a:spcPct val="100000"/>
              </a:lnSpc>
              <a:spcBef>
                <a:spcPts val="900"/>
              </a:spcBef>
              <a:spcAft>
                <a:spcPts val="900"/>
              </a:spcAft>
              <a:buFont typeface="Arial" panose="020B0604020202020204" pitchFamily="34" charset="0"/>
              <a:buChar char="•"/>
            </a:pPr>
            <a:endParaRPr lang="cs-CZ" dirty="0"/>
          </a:p>
        </p:txBody>
      </p:sp>
    </p:spTree>
    <p:extLst>
      <p:ext uri="{BB962C8B-B14F-4D97-AF65-F5344CB8AC3E}">
        <p14:creationId xmlns:p14="http://schemas.microsoft.com/office/powerpoint/2010/main" val="547169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smtClean="0"/>
              <a:t>NAEKO/NE: Údržba zatravněných DPB</a:t>
            </a:r>
            <a:endParaRPr lang="cs-CZ" dirty="0"/>
          </a:p>
        </p:txBody>
      </p:sp>
      <p:sp>
        <p:nvSpPr>
          <p:cNvPr id="7" name="Zástupný symbol pro obsah 2"/>
          <p:cNvSpPr>
            <a:spLocks noGrp="1"/>
          </p:cNvSpPr>
          <p:nvPr>
            <p:ph idx="1"/>
          </p:nvPr>
        </p:nvSpPr>
        <p:spPr>
          <a:xfrm>
            <a:off x="252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252000" y="1621344"/>
            <a:ext cx="8640000" cy="3319824"/>
          </a:xfrm>
          <a:prstGeom prst="rect">
            <a:avLst/>
          </a:prstGeom>
          <a:noFill/>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450"/>
              </a:spcBef>
              <a:spcAft>
                <a:spcPts val="450"/>
              </a:spcAft>
              <a:buFont typeface="Arial" panose="020B0604020202020204" pitchFamily="34" charset="0"/>
              <a:buChar char="•"/>
            </a:pPr>
            <a:r>
              <a:rPr lang="cs-CZ" sz="1400" dirty="0"/>
              <a:t>Podporovaná zemědělská kultura: trvalý travní porost (T) nebo travní porost (G)</a:t>
            </a:r>
          </a:p>
          <a:p>
            <a:pPr marL="214313" indent="-214313">
              <a:lnSpc>
                <a:spcPct val="100000"/>
              </a:lnSpc>
              <a:spcBef>
                <a:spcPts val="450"/>
              </a:spcBef>
              <a:spcAft>
                <a:spcPts val="450"/>
              </a:spcAft>
              <a:buFont typeface="Arial" panose="020B0604020202020204" pitchFamily="34" charset="0"/>
              <a:buChar char="•"/>
            </a:pPr>
            <a:r>
              <a:rPr lang="cs-CZ" sz="1400" dirty="0"/>
              <a:t>Minimální výměra pro zařazení: 0,5 hektaru</a:t>
            </a:r>
          </a:p>
          <a:p>
            <a:pPr marL="214313" indent="-214313">
              <a:lnSpc>
                <a:spcPct val="100000"/>
              </a:lnSpc>
              <a:spcBef>
                <a:spcPts val="450"/>
              </a:spcBef>
              <a:spcAft>
                <a:spcPts val="450"/>
              </a:spcAft>
              <a:buFont typeface="Arial" panose="020B0604020202020204" pitchFamily="34" charset="0"/>
              <a:buChar char="•"/>
            </a:pPr>
            <a:r>
              <a:rPr lang="cs-CZ" sz="1400" dirty="0"/>
              <a:t>Podopatření údržba zatravněných DPB se člení na tituly:</a:t>
            </a:r>
          </a:p>
          <a:p>
            <a:pPr marL="557213" lvl="1" indent="-214313">
              <a:lnSpc>
                <a:spcPct val="100000"/>
              </a:lnSpc>
              <a:spcBef>
                <a:spcPts val="450"/>
              </a:spcBef>
              <a:spcAft>
                <a:spcPts val="450"/>
              </a:spcAft>
              <a:buFont typeface="Arial" panose="020B0604020202020204" pitchFamily="34" charset="0"/>
              <a:buChar char="•"/>
            </a:pPr>
            <a:r>
              <a:rPr lang="pt-BR" sz="1400" dirty="0">
                <a:solidFill>
                  <a:srgbClr val="034A31"/>
                </a:solidFill>
                <a:latin typeface="Verdana" panose="020B0604030504040204" pitchFamily="34" charset="0"/>
                <a:ea typeface="Verdana" panose="020B0604030504040204" pitchFamily="34" charset="0"/>
                <a:cs typeface="Verdana" panose="020B0604030504040204" pitchFamily="34" charset="0"/>
              </a:rPr>
              <a:t>základní údržba zatravněných dílů půdních</a:t>
            </a: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 </a:t>
            </a:r>
            <a:r>
              <a:rPr lang="pt-BR" sz="1400" dirty="0">
                <a:solidFill>
                  <a:srgbClr val="034A31"/>
                </a:solidFill>
                <a:latin typeface="Verdana" panose="020B0604030504040204" pitchFamily="34" charset="0"/>
                <a:ea typeface="Verdana" panose="020B0604030504040204" pitchFamily="34" charset="0"/>
                <a:cs typeface="Verdana" panose="020B0604030504040204" pitchFamily="34" charset="0"/>
              </a:rPr>
              <a:t>bloků</a:t>
            </a:r>
          </a:p>
          <a:p>
            <a:pPr marL="557213" lvl="1" indent="-214313">
              <a:lnSpc>
                <a:spcPct val="100000"/>
              </a:lnSpc>
              <a:spcBef>
                <a:spcPts val="450"/>
              </a:spcBef>
              <a:spcAft>
                <a:spcPts val="450"/>
              </a:spcAft>
              <a:buFont typeface="Arial" panose="020B0604020202020204" pitchFamily="34" charset="0"/>
              <a:buChar char="•"/>
            </a:pPr>
            <a:r>
              <a:rPr lang="pt-BR" sz="1400" dirty="0">
                <a:solidFill>
                  <a:srgbClr val="034A31"/>
                </a:solidFill>
                <a:latin typeface="Verdana" panose="020B0604030504040204" pitchFamily="34" charset="0"/>
                <a:ea typeface="Verdana" panose="020B0604030504040204" pitchFamily="34" charset="0"/>
                <a:cs typeface="Verdana" panose="020B0604030504040204" pitchFamily="34" charset="0"/>
              </a:rPr>
              <a:t>údržba zatravněných dílů půdních bloků podél</a:t>
            </a: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 </a:t>
            </a:r>
            <a:r>
              <a:rPr lang="pt-BR" sz="1400" dirty="0">
                <a:solidFill>
                  <a:srgbClr val="034A31"/>
                </a:solidFill>
                <a:latin typeface="Verdana" panose="020B0604030504040204" pitchFamily="34" charset="0"/>
                <a:ea typeface="Verdana" panose="020B0604030504040204" pitchFamily="34" charset="0"/>
                <a:cs typeface="Verdana" panose="020B0604030504040204" pitchFamily="34" charset="0"/>
              </a:rPr>
              <a:t>vodního útvaru</a:t>
            </a:r>
            <a:endPar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endParaRPr>
          </a:p>
          <a:p>
            <a:pPr marL="0" lvl="1" algn="just">
              <a:lnSpc>
                <a:spcPct val="100000"/>
              </a:lnSpc>
              <a:spcBef>
                <a:spcPts val="450"/>
              </a:spcBef>
              <a:spcAft>
                <a:spcPts val="450"/>
              </a:spcAft>
            </a:pPr>
            <a:endParaRPr lang="cs-CZ" sz="1400" dirty="0" smtClean="0">
              <a:solidFill>
                <a:srgbClr val="034A31"/>
              </a:solidFill>
              <a:latin typeface="Verdana" panose="020B0604030504040204" pitchFamily="34" charset="0"/>
              <a:ea typeface="Verdana" panose="020B0604030504040204" pitchFamily="34" charset="0"/>
              <a:cs typeface="Verdana" panose="020B0604030504040204" pitchFamily="34" charset="0"/>
            </a:endParaRPr>
          </a:p>
          <a:p>
            <a:pPr marL="0" lvl="1" algn="just">
              <a:lnSpc>
                <a:spcPct val="100000"/>
              </a:lnSpc>
              <a:spcBef>
                <a:spcPts val="450"/>
              </a:spcBef>
              <a:spcAft>
                <a:spcPts val="450"/>
              </a:spcAft>
            </a:pPr>
            <a:r>
              <a:rPr lang="cs-CZ" sz="18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V </a:t>
            </a:r>
            <a:r>
              <a:rPr lang="cs-CZ" sz="1800" dirty="0">
                <a:solidFill>
                  <a:srgbClr val="034A31"/>
                </a:solidFill>
                <a:latin typeface="Verdana" panose="020B0604030504040204" pitchFamily="34" charset="0"/>
                <a:ea typeface="Verdana" panose="020B0604030504040204" pitchFamily="34" charset="0"/>
                <a:cs typeface="Verdana" panose="020B0604030504040204" pitchFamily="34" charset="0"/>
              </a:rPr>
              <a:t>předtiskové aplikaci </a:t>
            </a:r>
            <a:r>
              <a:rPr lang="cs-CZ" sz="18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bude </a:t>
            </a:r>
            <a:r>
              <a:rPr lang="cs-CZ" sz="18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automaticky deklarováno </a:t>
            </a:r>
            <a:r>
              <a:rPr lang="cs-CZ" sz="1800" b="1" dirty="0">
                <a:solidFill>
                  <a:srgbClr val="C00000"/>
                </a:solidFill>
                <a:latin typeface="Verdana" panose="020B0604030504040204" pitchFamily="34" charset="0"/>
                <a:ea typeface="Verdana" panose="020B0604030504040204" pitchFamily="34" charset="0"/>
                <a:cs typeface="Verdana" panose="020B0604030504040204" pitchFamily="34" charset="0"/>
              </a:rPr>
              <a:t>zařazení </a:t>
            </a:r>
            <a:r>
              <a:rPr lang="cs-CZ" sz="1800" dirty="0">
                <a:solidFill>
                  <a:srgbClr val="034A31"/>
                </a:solidFill>
                <a:latin typeface="Verdana" panose="020B0604030504040204" pitchFamily="34" charset="0"/>
                <a:ea typeface="Verdana" panose="020B0604030504040204" pitchFamily="34" charset="0"/>
                <a:cs typeface="Verdana" panose="020B0604030504040204" pitchFamily="34" charset="0"/>
              </a:rPr>
              <a:t>DPB do navazujícího </a:t>
            </a:r>
            <a:r>
              <a:rPr lang="cs-CZ" sz="18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jednoletého závazku AEKO </a:t>
            </a:r>
            <a:r>
              <a:rPr lang="cs-CZ" sz="1800" dirty="0">
                <a:solidFill>
                  <a:srgbClr val="034A31"/>
                </a:solidFill>
                <a:latin typeface="Verdana" panose="020B0604030504040204" pitchFamily="34" charset="0"/>
                <a:ea typeface="Verdana" panose="020B0604030504040204" pitchFamily="34" charset="0"/>
                <a:cs typeface="Verdana" panose="020B0604030504040204" pitchFamily="34" charset="0"/>
              </a:rPr>
              <a:t>– Údržba zatravněných </a:t>
            </a:r>
            <a:r>
              <a:rPr lang="cs-CZ" sz="18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DPB. </a:t>
            </a:r>
            <a:r>
              <a:rPr lang="cs-CZ" sz="1800" b="1" dirty="0" smtClean="0">
                <a:solidFill>
                  <a:srgbClr val="034A31"/>
                </a:solidFill>
                <a:latin typeface="Verdana" panose="020B0604030504040204" pitchFamily="34" charset="0"/>
                <a:ea typeface="Verdana" panose="020B0604030504040204" pitchFamily="34" charset="0"/>
                <a:cs typeface="Verdana" panose="020B0604030504040204" pitchFamily="34" charset="0"/>
              </a:rPr>
              <a:t>V případě, že žadatel nemá zájem o zařazení, musí daný DPB manuálně </a:t>
            </a:r>
            <a:r>
              <a:rPr lang="cs-CZ" sz="1800" b="1" dirty="0" err="1" smtClean="0">
                <a:solidFill>
                  <a:srgbClr val="034A31"/>
                </a:solidFill>
                <a:latin typeface="Verdana" panose="020B0604030504040204" pitchFamily="34" charset="0"/>
                <a:ea typeface="Verdana" panose="020B0604030504040204" pitchFamily="34" charset="0"/>
                <a:cs typeface="Verdana" panose="020B0604030504040204" pitchFamily="34" charset="0"/>
              </a:rPr>
              <a:t>oddeklarovat</a:t>
            </a:r>
            <a:r>
              <a:rPr lang="cs-CZ" sz="1800" b="1" dirty="0" smtClean="0">
                <a:solidFill>
                  <a:srgbClr val="034A31"/>
                </a:solidFill>
                <a:latin typeface="Verdana" panose="020B0604030504040204" pitchFamily="34" charset="0"/>
                <a:ea typeface="Verdana" panose="020B0604030504040204" pitchFamily="34" charset="0"/>
                <a:cs typeface="Verdana" panose="020B0604030504040204" pitchFamily="34" charset="0"/>
              </a:rPr>
              <a:t> </a:t>
            </a:r>
            <a:r>
              <a:rPr lang="cs-CZ" sz="1800" dirty="0" smtClean="0">
                <a:solidFill>
                  <a:srgbClr val="034A31"/>
                </a:solidFill>
                <a:latin typeface="Verdana" panose="020B0604030504040204" pitchFamily="34" charset="0"/>
                <a:ea typeface="Verdana" panose="020B0604030504040204" pitchFamily="34" charset="0"/>
                <a:cs typeface="Verdana" panose="020B0604030504040204" pitchFamily="34" charset="0"/>
              </a:rPr>
              <a:t>(minusem). </a:t>
            </a:r>
            <a:endParaRPr lang="cs-CZ" sz="1600" dirty="0" smtClean="0">
              <a:solidFill>
                <a:srgbClr val="034A31"/>
              </a:solidFill>
              <a:latin typeface="Verdana" panose="020B0604030504040204" pitchFamily="34" charset="0"/>
              <a:ea typeface="Verdana" panose="020B0604030504040204" pitchFamily="34" charset="0"/>
              <a:cs typeface="Verdana" panose="020B0604030504040204" pitchFamily="34" charset="0"/>
            </a:endParaRPr>
          </a:p>
          <a:p>
            <a:pPr marL="0" lvl="1" algn="just">
              <a:lnSpc>
                <a:spcPct val="100000"/>
              </a:lnSpc>
              <a:spcBef>
                <a:spcPts val="450"/>
              </a:spcBef>
              <a:spcAft>
                <a:spcPts val="450"/>
              </a:spcAft>
            </a:pPr>
            <a:r>
              <a:rPr lang="cs-CZ" sz="900" dirty="0">
                <a:solidFill>
                  <a:srgbClr val="034A31"/>
                </a:solidFill>
                <a:latin typeface="Verdana" panose="020B0604030504040204" pitchFamily="34" charset="0"/>
                <a:ea typeface="Verdana" panose="020B0604030504040204" pitchFamily="34" charset="0"/>
                <a:cs typeface="Verdana" panose="020B0604030504040204" pitchFamily="34" charset="0"/>
              </a:rPr>
              <a:t>					</a:t>
            </a:r>
          </a:p>
          <a:p>
            <a:pPr marL="0" lvl="1" algn="just">
              <a:lnSpc>
                <a:spcPct val="100000"/>
              </a:lnSpc>
              <a:spcBef>
                <a:spcPts val="450"/>
              </a:spcBef>
              <a:spcAft>
                <a:spcPts val="450"/>
              </a:spcAft>
            </a:pPr>
            <a:endParaRPr lang="cs-CZ" sz="1200" dirty="0">
              <a:solidFill>
                <a:srgbClr val="034A31"/>
              </a:solidFill>
              <a:latin typeface="Verdana" panose="020B0604030504040204" pitchFamily="34" charset="0"/>
              <a:ea typeface="Verdana" panose="020B0604030504040204" pitchFamily="34" charset="0"/>
              <a:cs typeface="Verdana" panose="020B0604030504040204" pitchFamily="34" charset="0"/>
            </a:endParaRPr>
          </a:p>
          <a:p>
            <a:pPr marL="557213" lvl="1" indent="-214313">
              <a:lnSpc>
                <a:spcPct val="100000"/>
              </a:lnSpc>
              <a:spcBef>
                <a:spcPts val="450"/>
              </a:spcBef>
              <a:spcAft>
                <a:spcPts val="450"/>
              </a:spcAft>
              <a:buFont typeface="Arial" panose="020B0604020202020204" pitchFamily="34" charset="0"/>
              <a:buChar char="•"/>
            </a:pPr>
            <a:endParaRPr lang="cs-CZ" sz="1200" dirty="0">
              <a:solidFill>
                <a:srgbClr val="034A31"/>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Obrázek 1"/>
          <p:cNvPicPr>
            <a:picLocks noChangeAspect="1"/>
          </p:cNvPicPr>
          <p:nvPr/>
        </p:nvPicPr>
        <p:blipFill>
          <a:blip r:embed="rId3"/>
          <a:stretch>
            <a:fillRect/>
          </a:stretch>
        </p:blipFill>
        <p:spPr>
          <a:xfrm>
            <a:off x="3851920" y="5216381"/>
            <a:ext cx="4534468" cy="550427"/>
          </a:xfrm>
          <a:prstGeom prst="rect">
            <a:avLst/>
          </a:prstGeom>
        </p:spPr>
      </p:pic>
    </p:spTree>
    <p:extLst>
      <p:ext uri="{BB962C8B-B14F-4D97-AF65-F5344CB8AC3E}">
        <p14:creationId xmlns:p14="http://schemas.microsoft.com/office/powerpoint/2010/main" val="4201695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smtClean="0"/>
              <a:t>NAEKO/NF: Biopásy</a:t>
            </a:r>
            <a:endParaRPr lang="cs-CZ" dirty="0"/>
          </a:p>
        </p:txBody>
      </p:sp>
      <p:sp>
        <p:nvSpPr>
          <p:cNvPr id="7" name="Zástupný symbol pro obsah 2"/>
          <p:cNvSpPr>
            <a:spLocks noGrp="1"/>
          </p:cNvSpPr>
          <p:nvPr>
            <p:ph idx="1"/>
          </p:nvPr>
        </p:nvSpPr>
        <p:spPr>
          <a:xfrm>
            <a:off x="252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252000" y="1412776"/>
            <a:ext cx="8640000" cy="3925099"/>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900"/>
              </a:spcBef>
              <a:spcAft>
                <a:spcPts val="900"/>
              </a:spcAft>
              <a:buFont typeface="Arial" panose="020B0604020202020204" pitchFamily="34" charset="0"/>
              <a:buChar char="•"/>
            </a:pPr>
            <a:r>
              <a:rPr lang="cs-CZ" sz="1400" dirty="0"/>
              <a:t>Podporovaná zemědělská kultura: standardní orná půda (R)</a:t>
            </a:r>
          </a:p>
          <a:p>
            <a:pPr marL="214313" indent="-214313">
              <a:lnSpc>
                <a:spcPct val="100000"/>
              </a:lnSpc>
              <a:spcBef>
                <a:spcPts val="900"/>
              </a:spcBef>
              <a:spcAft>
                <a:spcPts val="900"/>
              </a:spcAft>
              <a:buFont typeface="Arial" panose="020B0604020202020204" pitchFamily="34" charset="0"/>
              <a:buChar char="•"/>
            </a:pPr>
            <a:r>
              <a:rPr lang="cs-CZ" sz="1400" dirty="0"/>
              <a:t>Minimální výměra pro zařazení: 2 hektary</a:t>
            </a:r>
          </a:p>
          <a:p>
            <a:pPr marL="214313" indent="-214313">
              <a:lnSpc>
                <a:spcPct val="100000"/>
              </a:lnSpc>
              <a:spcBef>
                <a:spcPts val="450"/>
              </a:spcBef>
              <a:spcAft>
                <a:spcPts val="450"/>
              </a:spcAft>
              <a:buFont typeface="Arial" panose="020B0604020202020204" pitchFamily="34" charset="0"/>
              <a:buChar char="•"/>
            </a:pPr>
            <a:r>
              <a:rPr lang="cs-CZ" sz="1400" dirty="0"/>
              <a:t>Podopatření biopásy se člení na tituly:</a:t>
            </a:r>
          </a:p>
          <a:p>
            <a:pPr marL="557213" lvl="1" indent="-214313">
              <a:lnSpc>
                <a:spcPct val="100000"/>
              </a:lnSpc>
              <a:spcBef>
                <a:spcPts val="450"/>
              </a:spcBef>
              <a:spcAft>
                <a:spcPts val="450"/>
              </a:spcAft>
              <a:buFont typeface="Arial" panose="020B0604020202020204" pitchFamily="34" charset="0"/>
              <a:buChar char="•"/>
            </a:pPr>
            <a:r>
              <a:rPr lang="pt-BR" sz="1400" dirty="0">
                <a:solidFill>
                  <a:srgbClr val="034A31"/>
                </a:solidFill>
                <a:latin typeface="Verdana" panose="020B0604030504040204" pitchFamily="34" charset="0"/>
                <a:ea typeface="Verdana" panose="020B0604030504040204" pitchFamily="34" charset="0"/>
                <a:cs typeface="Verdana" panose="020B0604030504040204" pitchFamily="34" charset="0"/>
              </a:rPr>
              <a:t>krmné biopásy</a:t>
            </a:r>
          </a:p>
          <a:p>
            <a:pPr marL="557213" lvl="1" indent="-214313">
              <a:lnSpc>
                <a:spcPct val="100000"/>
              </a:lnSpc>
              <a:spcBef>
                <a:spcPts val="450"/>
              </a:spcBef>
              <a:spcAft>
                <a:spcPts val="450"/>
              </a:spcAft>
              <a:buFont typeface="Arial" panose="020B0604020202020204" pitchFamily="34" charset="0"/>
              <a:buChar char="•"/>
            </a:pPr>
            <a:r>
              <a:rPr lang="pt-BR" sz="1400" dirty="0">
                <a:solidFill>
                  <a:srgbClr val="C00000"/>
                </a:solidFill>
                <a:latin typeface="Verdana" panose="020B0604030504040204" pitchFamily="34" charset="0"/>
                <a:ea typeface="Verdana" panose="020B0604030504040204" pitchFamily="34" charset="0"/>
                <a:cs typeface="Verdana" panose="020B0604030504040204" pitchFamily="34" charset="0"/>
              </a:rPr>
              <a:t>nektarodárné </a:t>
            </a:r>
            <a:r>
              <a:rPr lang="pt-BR" sz="1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biopásy</a:t>
            </a:r>
            <a:r>
              <a:rPr lang="cs-CZ" sz="14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(v roce 2022 nelze uzavřít nový 1letý závazek)</a:t>
            </a:r>
            <a:endParaRPr lang="cs-CZ" sz="1400"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0" lvl="1" algn="just">
              <a:lnSpc>
                <a:spcPct val="100000"/>
              </a:lnSpc>
              <a:spcBef>
                <a:spcPts val="450"/>
              </a:spcBef>
              <a:spcAft>
                <a:spcPts val="450"/>
              </a:spcAft>
            </a:pP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V předtiskové aplikaci je pro deklaraci podopatření nutné zafajfkovat </a:t>
            </a:r>
            <a:r>
              <a:rPr lang="cs-CZ" sz="1400" dirty="0" err="1">
                <a:solidFill>
                  <a:srgbClr val="034A31"/>
                </a:solidFill>
                <a:latin typeface="Verdana" panose="020B0604030504040204" pitchFamily="34" charset="0"/>
                <a:ea typeface="Verdana" panose="020B0604030504040204" pitchFamily="34" charset="0"/>
                <a:cs typeface="Verdana" panose="020B0604030504040204" pitchFamily="34" charset="0"/>
              </a:rPr>
              <a:t>checkbox</a:t>
            </a:r>
            <a:r>
              <a:rPr lang="cs-CZ" sz="1400" dirty="0">
                <a:solidFill>
                  <a:srgbClr val="034A31"/>
                </a:solidFill>
                <a:latin typeface="Verdana" panose="020B0604030504040204" pitchFamily="34" charset="0"/>
                <a:ea typeface="Verdana" panose="020B0604030504040204" pitchFamily="34" charset="0"/>
                <a:cs typeface="Verdana" panose="020B0604030504040204" pitchFamily="34" charset="0"/>
              </a:rPr>
              <a:t> „Chci“ (Obr. 1). Následně dojde u relevantních DPB k zobrazení otazníku upozorňujícího žadatele na vhodnost pro zařazení DPB do navazujícího AEKO – Biopásy (Obr. 2). Vybraný DPB je nutné zaškrtnout a manuálně přidat plusem do podopatření, respektive do jednoho z výše uvedených titulů.</a:t>
            </a:r>
          </a:p>
          <a:p>
            <a:pPr marL="0" lvl="1">
              <a:lnSpc>
                <a:spcPct val="100000"/>
              </a:lnSpc>
              <a:spcBef>
                <a:spcPts val="450"/>
              </a:spcBef>
              <a:spcAft>
                <a:spcPts val="450"/>
              </a:spcAft>
            </a:pPr>
            <a:r>
              <a:rPr lang="cs-CZ" sz="825" dirty="0">
                <a:solidFill>
                  <a:srgbClr val="034A31"/>
                </a:solidFill>
                <a:latin typeface="Verdana" panose="020B0604030504040204" pitchFamily="34" charset="0"/>
                <a:ea typeface="Verdana" panose="020B0604030504040204" pitchFamily="34" charset="0"/>
                <a:cs typeface="Verdana" panose="020B0604030504040204" pitchFamily="34" charset="0"/>
              </a:rPr>
              <a:t>Obr. 1					Obr. 2</a:t>
            </a:r>
          </a:p>
        </p:txBody>
      </p:sp>
      <p:pic>
        <p:nvPicPr>
          <p:cNvPr id="2" name="Obrázek 1"/>
          <p:cNvPicPr>
            <a:picLocks noChangeAspect="1"/>
          </p:cNvPicPr>
          <p:nvPr/>
        </p:nvPicPr>
        <p:blipFill>
          <a:blip r:embed="rId3"/>
          <a:stretch>
            <a:fillRect/>
          </a:stretch>
        </p:blipFill>
        <p:spPr>
          <a:xfrm>
            <a:off x="279302" y="4986152"/>
            <a:ext cx="3145034" cy="629007"/>
          </a:xfrm>
          <a:prstGeom prst="rect">
            <a:avLst/>
          </a:prstGeom>
        </p:spPr>
      </p:pic>
      <p:pic>
        <p:nvPicPr>
          <p:cNvPr id="3" name="Obrázek 2"/>
          <p:cNvPicPr>
            <a:picLocks noChangeAspect="1"/>
          </p:cNvPicPr>
          <p:nvPr/>
        </p:nvPicPr>
        <p:blipFill>
          <a:blip r:embed="rId4"/>
          <a:stretch>
            <a:fillRect/>
          </a:stretch>
        </p:blipFill>
        <p:spPr>
          <a:xfrm>
            <a:off x="3662359" y="4950260"/>
            <a:ext cx="5250898" cy="1164330"/>
          </a:xfrm>
          <a:prstGeom prst="rect">
            <a:avLst/>
          </a:prstGeom>
        </p:spPr>
      </p:pic>
    </p:spTree>
    <p:extLst>
      <p:ext uri="{BB962C8B-B14F-4D97-AF65-F5344CB8AC3E}">
        <p14:creationId xmlns:p14="http://schemas.microsoft.com/office/powerpoint/2010/main" val="790958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smtClean="0"/>
              <a:t>NAEKO/NG: Ochrana čejky chocholaté</a:t>
            </a:r>
            <a:endParaRPr lang="cs-CZ" dirty="0"/>
          </a:p>
        </p:txBody>
      </p:sp>
      <p:sp>
        <p:nvSpPr>
          <p:cNvPr id="7" name="Zástupný symbol pro obsah 2"/>
          <p:cNvSpPr>
            <a:spLocks noGrp="1"/>
          </p:cNvSpPr>
          <p:nvPr>
            <p:ph idx="1"/>
          </p:nvPr>
        </p:nvSpPr>
        <p:spPr>
          <a:xfrm>
            <a:off x="252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252000" y="1732751"/>
            <a:ext cx="8640000" cy="3456384"/>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900"/>
              </a:spcBef>
              <a:spcAft>
                <a:spcPts val="900"/>
              </a:spcAft>
              <a:buFont typeface="Arial" panose="020B0604020202020204" pitchFamily="34" charset="0"/>
              <a:buChar char="•"/>
            </a:pPr>
            <a:r>
              <a:rPr lang="cs-CZ" sz="1400" dirty="0"/>
              <a:t>Podporovaná zemědělská kultura: standardní orná půda (R)</a:t>
            </a:r>
          </a:p>
          <a:p>
            <a:pPr marL="214313" indent="-214313">
              <a:lnSpc>
                <a:spcPct val="100000"/>
              </a:lnSpc>
              <a:spcBef>
                <a:spcPts val="900"/>
              </a:spcBef>
              <a:spcAft>
                <a:spcPts val="900"/>
              </a:spcAft>
              <a:buFont typeface="Arial" panose="020B0604020202020204" pitchFamily="34" charset="0"/>
              <a:buChar char="•"/>
            </a:pPr>
            <a:r>
              <a:rPr lang="cs-CZ" sz="1400" dirty="0"/>
              <a:t>Minimální výměra pro zařazení: 0,5 hektaru</a:t>
            </a:r>
          </a:p>
          <a:p>
            <a:pPr algn="just">
              <a:lnSpc>
                <a:spcPct val="100000"/>
              </a:lnSpc>
              <a:spcBef>
                <a:spcPts val="900"/>
              </a:spcBef>
              <a:spcAft>
                <a:spcPts val="900"/>
              </a:spcAft>
            </a:pPr>
            <a:r>
              <a:rPr lang="cs-CZ" sz="1400" dirty="0"/>
              <a:t>V předtiskové aplikaci je pro deklaraci podopatření nutné zafajfkovat </a:t>
            </a:r>
            <a:r>
              <a:rPr lang="cs-CZ" sz="1400" dirty="0" err="1"/>
              <a:t>checkbox</a:t>
            </a:r>
            <a:r>
              <a:rPr lang="cs-CZ" sz="1400" dirty="0"/>
              <a:t> „Chci“ (Obr. 1). Následně dojde u relevantních DPB k zobrazení otazníku upozorňujícího žadatele na vhodnost pro zařazení DPB do navazujícího AEKO – Ochrana čejky chocholaté (Obr. 2). Vybraný DPB je nutné zaškrtnout a manuálně přidat plusem do podopatření.</a:t>
            </a:r>
          </a:p>
          <a:p>
            <a:pPr>
              <a:lnSpc>
                <a:spcPct val="100000"/>
              </a:lnSpc>
              <a:spcBef>
                <a:spcPts val="900"/>
              </a:spcBef>
              <a:spcAft>
                <a:spcPts val="900"/>
              </a:spcAft>
            </a:pPr>
            <a:endParaRPr lang="cs-CZ" sz="1200" dirty="0"/>
          </a:p>
          <a:p>
            <a:pPr>
              <a:lnSpc>
                <a:spcPct val="100000"/>
              </a:lnSpc>
              <a:spcBef>
                <a:spcPts val="900"/>
              </a:spcBef>
              <a:spcAft>
                <a:spcPts val="900"/>
              </a:spcAft>
            </a:pPr>
            <a:r>
              <a:rPr lang="cs-CZ" sz="900" dirty="0"/>
              <a:t>Obr. 1				Obr. 2</a:t>
            </a:r>
          </a:p>
          <a:p>
            <a:pPr marL="214313" indent="-214313">
              <a:lnSpc>
                <a:spcPct val="100000"/>
              </a:lnSpc>
              <a:spcBef>
                <a:spcPts val="900"/>
              </a:spcBef>
              <a:spcAft>
                <a:spcPts val="900"/>
              </a:spcAft>
              <a:buFont typeface="Arial" panose="020B0604020202020204" pitchFamily="34" charset="0"/>
              <a:buChar char="•"/>
            </a:pPr>
            <a:endParaRPr lang="cs-CZ" sz="1200" dirty="0"/>
          </a:p>
        </p:txBody>
      </p:sp>
      <p:pic>
        <p:nvPicPr>
          <p:cNvPr id="2" name="Obrázek 1"/>
          <p:cNvPicPr>
            <a:picLocks noChangeAspect="1"/>
          </p:cNvPicPr>
          <p:nvPr/>
        </p:nvPicPr>
        <p:blipFill>
          <a:blip r:embed="rId3"/>
          <a:stretch>
            <a:fillRect/>
          </a:stretch>
        </p:blipFill>
        <p:spPr>
          <a:xfrm>
            <a:off x="251553" y="4365104"/>
            <a:ext cx="2790968" cy="404547"/>
          </a:xfrm>
          <a:prstGeom prst="rect">
            <a:avLst/>
          </a:prstGeom>
        </p:spPr>
      </p:pic>
      <p:pic>
        <p:nvPicPr>
          <p:cNvPr id="3" name="Obrázek 2"/>
          <p:cNvPicPr>
            <a:picLocks noChangeAspect="1"/>
          </p:cNvPicPr>
          <p:nvPr/>
        </p:nvPicPr>
        <p:blipFill>
          <a:blip r:embed="rId4"/>
          <a:stretch>
            <a:fillRect/>
          </a:stretch>
        </p:blipFill>
        <p:spPr>
          <a:xfrm>
            <a:off x="3155677" y="4365104"/>
            <a:ext cx="5623166" cy="963300"/>
          </a:xfrm>
          <a:prstGeom prst="rect">
            <a:avLst/>
          </a:prstGeom>
        </p:spPr>
      </p:pic>
    </p:spTree>
    <p:extLst>
      <p:ext uri="{BB962C8B-B14F-4D97-AF65-F5344CB8AC3E}">
        <p14:creationId xmlns:p14="http://schemas.microsoft.com/office/powerpoint/2010/main" val="11087843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smtClean="0"/>
              <a:t>NAEKO/NH: Údržba zatravněných drah soustředěného odtoku</a:t>
            </a:r>
            <a:endParaRPr lang="cs-CZ" dirty="0"/>
          </a:p>
        </p:txBody>
      </p:sp>
      <p:sp>
        <p:nvSpPr>
          <p:cNvPr id="7" name="Zástupný symbol pro obsah 2"/>
          <p:cNvSpPr>
            <a:spLocks noGrp="1"/>
          </p:cNvSpPr>
          <p:nvPr>
            <p:ph idx="1"/>
          </p:nvPr>
        </p:nvSpPr>
        <p:spPr>
          <a:xfrm>
            <a:off x="252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252000" y="1732751"/>
            <a:ext cx="8640000" cy="3456384"/>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13" indent="-214313">
              <a:lnSpc>
                <a:spcPct val="100000"/>
              </a:lnSpc>
              <a:spcBef>
                <a:spcPts val="450"/>
              </a:spcBef>
              <a:spcAft>
                <a:spcPts val="450"/>
              </a:spcAft>
              <a:buFont typeface="Arial" panose="020B0604020202020204" pitchFamily="34" charset="0"/>
              <a:buChar char="•"/>
            </a:pPr>
            <a:r>
              <a:rPr lang="cs-CZ" sz="1400" dirty="0"/>
              <a:t>Podporovaná zemědělská kultura: trvalý travní porost (T) nebo travní porost (G)</a:t>
            </a:r>
          </a:p>
          <a:p>
            <a:pPr marL="214313" indent="-214313">
              <a:lnSpc>
                <a:spcPct val="100000"/>
              </a:lnSpc>
              <a:spcBef>
                <a:spcPts val="900"/>
              </a:spcBef>
              <a:spcAft>
                <a:spcPts val="900"/>
              </a:spcAft>
              <a:buFont typeface="Arial" panose="020B0604020202020204" pitchFamily="34" charset="0"/>
              <a:buChar char="•"/>
            </a:pPr>
            <a:r>
              <a:rPr lang="cs-CZ" sz="1400" dirty="0"/>
              <a:t>Minimální výměra pro zařazení: 0,5 hektaru</a:t>
            </a:r>
          </a:p>
          <a:p>
            <a:pPr algn="just">
              <a:lnSpc>
                <a:spcPct val="100000"/>
              </a:lnSpc>
              <a:spcBef>
                <a:spcPts val="900"/>
              </a:spcBef>
              <a:spcAft>
                <a:spcPts val="900"/>
              </a:spcAft>
            </a:pPr>
            <a:r>
              <a:rPr lang="cs-CZ" sz="1400" dirty="0"/>
              <a:t>V předtiskové aplikaci je pro deklaraci podopatření nutné zafajfkovat </a:t>
            </a:r>
            <a:r>
              <a:rPr lang="cs-CZ" sz="1400" dirty="0" err="1"/>
              <a:t>checkbox</a:t>
            </a:r>
            <a:r>
              <a:rPr lang="cs-CZ" sz="1400" dirty="0"/>
              <a:t> „Chci“. Následně dojde u relevantních DPB k zobrazení otazníku upozorňujícího žadatele na vhodnost pro zařazení DPB do navazujícího AEKO – Údržba zatravněných drah soustředěného odtoku.</a:t>
            </a:r>
          </a:p>
        </p:txBody>
      </p:sp>
    </p:spTree>
    <p:extLst>
      <p:ext uri="{BB962C8B-B14F-4D97-AF65-F5344CB8AC3E}">
        <p14:creationId xmlns:p14="http://schemas.microsoft.com/office/powerpoint/2010/main" val="4535961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smtClean="0"/>
              <a:t>NAEKO(ND) + AEKO(D): ošetřování travních porostů</a:t>
            </a:r>
            <a:endParaRPr lang="cs-CZ" dirty="0"/>
          </a:p>
        </p:txBody>
      </p:sp>
      <p:sp>
        <p:nvSpPr>
          <p:cNvPr id="7" name="Zástupný symbol pro obsah 2"/>
          <p:cNvSpPr>
            <a:spLocks noGrp="1"/>
          </p:cNvSpPr>
          <p:nvPr>
            <p:ph idx="1"/>
          </p:nvPr>
        </p:nvSpPr>
        <p:spPr>
          <a:xfrm>
            <a:off x="252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252000" y="1732751"/>
            <a:ext cx="8640000" cy="3868538"/>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900"/>
              </a:spcBef>
              <a:spcAft>
                <a:spcPts val="900"/>
              </a:spcAft>
            </a:pPr>
            <a:r>
              <a:rPr lang="cs-CZ" sz="1200" u="sng" dirty="0"/>
              <a:t>NOVĚ jsou při výpočtu intenzity chovu hospodářských zvířat 1,15 zohledňovány výměry zařazené v</a:t>
            </a:r>
            <a:r>
              <a:rPr lang="cs-CZ" sz="1200" dirty="0"/>
              <a:t>:</a:t>
            </a:r>
          </a:p>
          <a:p>
            <a:pPr marL="405000" lvl="1" indent="-214313" algn="just">
              <a:lnSpc>
                <a:spcPct val="100000"/>
              </a:lnSpc>
              <a:spcBef>
                <a:spcPts val="900"/>
              </a:spcBef>
              <a:spcAft>
                <a:spcPts val="900"/>
              </a:spcAft>
              <a:buFont typeface="Arial" panose="020B0604020202020204" pitchFamily="34" charset="0"/>
              <a:buChar char="•"/>
            </a:pPr>
            <a:r>
              <a:rPr lang="cs-CZ" sz="1200" b="1" dirty="0">
                <a:solidFill>
                  <a:srgbClr val="FF0000"/>
                </a:solidFill>
              </a:rPr>
              <a:t>NAEKO – ošetřování travních porostů</a:t>
            </a:r>
            <a:r>
              <a:rPr lang="cs-CZ" sz="1200" b="1" dirty="0"/>
              <a:t> </a:t>
            </a:r>
            <a:r>
              <a:rPr lang="cs-CZ" sz="1200" dirty="0"/>
              <a:t>(</a:t>
            </a:r>
            <a:r>
              <a:rPr lang="cs-CZ" sz="1200" i="1" dirty="0"/>
              <a:t>titul: obecná péče o extenzivní louky a pastviny, mezofilní a vlhkomilné louky hnojené, mezofilní a vlhkomilné louky nehnojené, horské a suchomilné louky hnojené, horské a suchomilné louky nehnojené, ochrana modrásků, ochrana chřástala polního, suché stepní trávníky a vřesoviště a druhově bohaté pastviny</a:t>
            </a:r>
            <a:r>
              <a:rPr lang="cs-CZ" sz="1200" dirty="0"/>
              <a:t>)</a:t>
            </a:r>
          </a:p>
          <a:p>
            <a:pPr marL="405000" lvl="1" indent="-214313" algn="just">
              <a:lnSpc>
                <a:spcPct val="100000"/>
              </a:lnSpc>
              <a:spcBef>
                <a:spcPts val="900"/>
              </a:spcBef>
              <a:spcAft>
                <a:spcPts val="900"/>
              </a:spcAft>
              <a:buFont typeface="Arial" panose="020B0604020202020204" pitchFamily="34" charset="0"/>
              <a:buChar char="•"/>
            </a:pPr>
            <a:r>
              <a:rPr lang="cs-CZ" sz="1200" b="1" dirty="0">
                <a:solidFill>
                  <a:srgbClr val="FF0000"/>
                </a:solidFill>
              </a:rPr>
              <a:t>NAEKO – údržba zatravněných DPB</a:t>
            </a:r>
            <a:r>
              <a:rPr lang="cs-CZ" sz="1200" dirty="0">
                <a:solidFill>
                  <a:srgbClr val="FF0000"/>
                </a:solidFill>
              </a:rPr>
              <a:t> </a:t>
            </a:r>
            <a:r>
              <a:rPr lang="cs-CZ" sz="1200" dirty="0"/>
              <a:t>(</a:t>
            </a:r>
            <a:r>
              <a:rPr lang="cs-CZ" sz="1200" i="1" dirty="0"/>
              <a:t>titul: základní údržba zatravněných dílů půdních bloků, údržba zatravněných dílů půdních bloků podél vodního útvaru</a:t>
            </a:r>
            <a:r>
              <a:rPr lang="cs-CZ" sz="1200" dirty="0"/>
              <a:t>)</a:t>
            </a:r>
          </a:p>
          <a:p>
            <a:pPr marL="405000" lvl="1" indent="-214313" algn="just">
              <a:lnSpc>
                <a:spcPct val="100000"/>
              </a:lnSpc>
              <a:spcBef>
                <a:spcPts val="900"/>
              </a:spcBef>
              <a:spcAft>
                <a:spcPts val="900"/>
              </a:spcAft>
              <a:buFont typeface="Arial" panose="020B0604020202020204" pitchFamily="34" charset="0"/>
              <a:buChar char="•"/>
            </a:pPr>
            <a:r>
              <a:rPr lang="cs-CZ" sz="1200" b="1" dirty="0">
                <a:solidFill>
                  <a:srgbClr val="FF0000"/>
                </a:solidFill>
              </a:rPr>
              <a:t>AEKO – ošetřování travních porostů</a:t>
            </a:r>
            <a:r>
              <a:rPr lang="cs-CZ" sz="1200" dirty="0">
                <a:solidFill>
                  <a:srgbClr val="FF0000"/>
                </a:solidFill>
              </a:rPr>
              <a:t> </a:t>
            </a:r>
            <a:r>
              <a:rPr lang="cs-CZ" sz="1200" dirty="0"/>
              <a:t>(</a:t>
            </a:r>
            <a:r>
              <a:rPr lang="cs-CZ" sz="1200" i="1" dirty="0"/>
              <a:t>titul: obecná péče o extenzivní louky a pastviny, mezofilní a vlhkomilné louky hnojené, mezofilní a vlhkomilné louky nehnojené, horské a suchomilné louky hnojené, horské a suchomilné louky nehnojené, ochrana modrásků, ochrana chřástala polního, suché stepní trávníky a vřesoviště a druhově bohaté pastviny</a:t>
            </a:r>
            <a:r>
              <a:rPr lang="cs-CZ" sz="1200" dirty="0"/>
              <a:t>)</a:t>
            </a:r>
          </a:p>
          <a:p>
            <a:pPr marL="405000" lvl="1" indent="-214313" algn="just">
              <a:lnSpc>
                <a:spcPct val="100000"/>
              </a:lnSpc>
              <a:spcBef>
                <a:spcPts val="900"/>
              </a:spcBef>
              <a:spcAft>
                <a:spcPts val="900"/>
              </a:spcAft>
              <a:buFont typeface="Arial" panose="020B0604020202020204" pitchFamily="34" charset="0"/>
              <a:buChar char="•"/>
            </a:pPr>
            <a:r>
              <a:rPr lang="cs-CZ" sz="1200" b="1" dirty="0">
                <a:solidFill>
                  <a:srgbClr val="FF0000"/>
                </a:solidFill>
              </a:rPr>
              <a:t>AEKO – zatravňování orné půdy*</a:t>
            </a:r>
            <a:r>
              <a:rPr lang="cs-CZ" sz="1200" dirty="0"/>
              <a:t> (</a:t>
            </a:r>
            <a:r>
              <a:rPr lang="cs-CZ" sz="1200" i="1" dirty="0"/>
              <a:t>titul: zatravňování orné půdy běžnou směsí, zatravňování orné půdy druhově bohatou směsí, zatravňování orné půdy regionální směsí, zatravňování orné půdy podél vodního útvaru běžnou směsí, zatravňování orné půdy podél vodního útvaru druhově bohatou směsí, zatravňování orné půdy podél vodního útvaru regionální směsí</a:t>
            </a:r>
            <a:r>
              <a:rPr lang="cs-CZ" sz="1200" dirty="0"/>
              <a:t>)</a:t>
            </a:r>
          </a:p>
          <a:p>
            <a:pPr>
              <a:lnSpc>
                <a:spcPct val="100000"/>
              </a:lnSpc>
              <a:spcBef>
                <a:spcPts val="900"/>
              </a:spcBef>
              <a:spcAft>
                <a:spcPts val="900"/>
              </a:spcAft>
            </a:pPr>
            <a:r>
              <a:rPr lang="cs-CZ" sz="1200" b="1" i="1" dirty="0">
                <a:solidFill>
                  <a:srgbClr val="FF0000"/>
                </a:solidFill>
                <a:latin typeface="+mn-lt"/>
                <a:ea typeface="+mn-ea"/>
                <a:cs typeface="+mn-cs"/>
              </a:rPr>
              <a:t>*</a:t>
            </a:r>
            <a:r>
              <a:rPr lang="cs-CZ" sz="1200" i="1" dirty="0">
                <a:solidFill>
                  <a:schemeClr val="tx1"/>
                </a:solidFill>
                <a:latin typeface="+mn-lt"/>
                <a:ea typeface="+mn-ea"/>
                <a:cs typeface="+mn-cs"/>
              </a:rPr>
              <a:t>vstupuje do výpočtu intenzity chovu hospodářských zvířat 1,15 až od druhého roku závazku!</a:t>
            </a:r>
          </a:p>
        </p:txBody>
      </p:sp>
    </p:spTree>
    <p:extLst>
      <p:ext uri="{BB962C8B-B14F-4D97-AF65-F5344CB8AC3E}">
        <p14:creationId xmlns:p14="http://schemas.microsoft.com/office/powerpoint/2010/main" val="2096863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dirty="0"/>
              <a:t>Jednotná žádost </a:t>
            </a:r>
            <a:r>
              <a:rPr lang="cs-CZ" dirty="0" smtClean="0"/>
              <a:t>2022 – NAEKO(ND) + AEKO(D): ošetřování travních porostů</a:t>
            </a:r>
            <a:endParaRPr lang="cs-CZ" dirty="0"/>
          </a:p>
        </p:txBody>
      </p:sp>
      <p:sp>
        <p:nvSpPr>
          <p:cNvPr id="7" name="Zástupný symbol pro obsah 2"/>
          <p:cNvSpPr>
            <a:spLocks noGrp="1"/>
          </p:cNvSpPr>
          <p:nvPr>
            <p:ph idx="1"/>
          </p:nvPr>
        </p:nvSpPr>
        <p:spPr>
          <a:xfrm>
            <a:off x="252000" y="1732751"/>
            <a:ext cx="8640000" cy="3758844"/>
          </a:xfrm>
        </p:spPr>
        <p:txBody>
          <a:bodyPr/>
          <a:lstStyle/>
          <a:p>
            <a:endParaRPr lang="cs-CZ" sz="1500" b="1"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a:p>
            <a:pPr algn="just">
              <a:spcBef>
                <a:spcPts val="0"/>
              </a:spcBef>
              <a:spcAft>
                <a:spcPts val="450"/>
              </a:spcAft>
            </a:pPr>
            <a:endParaRPr lang="cs-CZ" sz="1500" dirty="0">
              <a:latin typeface="Arial" panose="020B0604020202020204" pitchFamily="34" charset="0"/>
              <a:cs typeface="Arial" panose="020B0604020202020204" pitchFamily="34" charset="0"/>
            </a:endParaRPr>
          </a:p>
        </p:txBody>
      </p:sp>
      <p:sp>
        <p:nvSpPr>
          <p:cNvPr id="5" name="Zástupný symbol pro obsah 2"/>
          <p:cNvSpPr txBox="1">
            <a:spLocks/>
          </p:cNvSpPr>
          <p:nvPr/>
        </p:nvSpPr>
        <p:spPr>
          <a:xfrm>
            <a:off x="252000" y="1732751"/>
            <a:ext cx="8640000" cy="3868538"/>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900"/>
              </a:spcBef>
              <a:spcAft>
                <a:spcPts val="900"/>
              </a:spcAft>
            </a:pPr>
            <a:r>
              <a:rPr lang="cs-CZ" sz="1200" u="sng" dirty="0"/>
              <a:t>Deklarace nepasených hospodářství/stájí je v předtiskové aplikaci prováděna pouze jednou (současně pro AEKO + NAEKO)</a:t>
            </a:r>
          </a:p>
          <a:p>
            <a:pPr algn="just">
              <a:lnSpc>
                <a:spcPct val="100000"/>
              </a:lnSpc>
              <a:spcBef>
                <a:spcPts val="900"/>
              </a:spcBef>
              <a:spcAft>
                <a:spcPts val="900"/>
              </a:spcAft>
            </a:pPr>
            <a:endParaRPr lang="cs-CZ" sz="1200" i="1" dirty="0">
              <a:solidFill>
                <a:schemeClr val="tx1"/>
              </a:solidFill>
              <a:latin typeface="+mn-lt"/>
              <a:ea typeface="+mn-ea"/>
              <a:cs typeface="+mn-cs"/>
            </a:endParaRPr>
          </a:p>
        </p:txBody>
      </p:sp>
      <p:pic>
        <p:nvPicPr>
          <p:cNvPr id="6" name="Obrázek 5"/>
          <p:cNvPicPr>
            <a:picLocks noChangeAspect="1"/>
          </p:cNvPicPr>
          <p:nvPr/>
        </p:nvPicPr>
        <p:blipFill>
          <a:blip r:embed="rId3"/>
          <a:stretch>
            <a:fillRect/>
          </a:stretch>
        </p:blipFill>
        <p:spPr>
          <a:xfrm>
            <a:off x="1368592" y="2201927"/>
            <a:ext cx="6406816" cy="3289669"/>
          </a:xfrm>
          <a:prstGeom prst="rect">
            <a:avLst/>
          </a:prstGeom>
        </p:spPr>
      </p:pic>
    </p:spTree>
    <p:extLst>
      <p:ext uri="{BB962C8B-B14F-4D97-AF65-F5344CB8AC3E}">
        <p14:creationId xmlns:p14="http://schemas.microsoft.com/office/powerpoint/2010/main" val="1338308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2000" y="735335"/>
            <a:ext cx="8640000" cy="605434"/>
          </a:xfrm>
        </p:spPr>
        <p:txBody>
          <a:bodyPr>
            <a:noAutofit/>
          </a:bodyPr>
          <a:lstStyle/>
          <a:p>
            <a:pPr>
              <a:lnSpc>
                <a:spcPct val="150000"/>
              </a:lnSpc>
            </a:pPr>
            <a:r>
              <a:rPr lang="cs-CZ" dirty="0" smtClean="0"/>
              <a:t>Ekologické zemědělství (EZ), Navazující ekologické zemědělství (NEZ)</a:t>
            </a:r>
            <a:br>
              <a:rPr lang="cs-CZ" dirty="0" smtClean="0"/>
            </a:br>
            <a:endParaRPr lang="cs-CZ" dirty="0"/>
          </a:p>
        </p:txBody>
      </p:sp>
      <p:sp>
        <p:nvSpPr>
          <p:cNvPr id="3" name="Zástupný symbol pro obsah 2"/>
          <p:cNvSpPr>
            <a:spLocks noGrp="1"/>
          </p:cNvSpPr>
          <p:nvPr>
            <p:ph idx="1"/>
          </p:nvPr>
        </p:nvSpPr>
        <p:spPr>
          <a:xfrm>
            <a:off x="259870" y="1340768"/>
            <a:ext cx="8640000" cy="4752527"/>
          </a:xfrm>
        </p:spPr>
        <p:txBody>
          <a:bodyPr/>
          <a:lstStyle/>
          <a:p>
            <a:pPr algn="just"/>
            <a:endParaRPr lang="cs-CZ" dirty="0">
              <a:cs typeface="Arial" panose="020B0604020202020204" pitchFamily="34" charset="0"/>
            </a:endParaRPr>
          </a:p>
          <a:p>
            <a:pPr marL="285750" indent="-285750" algn="just">
              <a:buFont typeface="Arial" panose="020B0604020202020204" pitchFamily="34" charset="0"/>
              <a:buChar char="•"/>
            </a:pPr>
            <a:r>
              <a:rPr lang="cs-CZ" b="1" dirty="0"/>
              <a:t>Intenzita chovu </a:t>
            </a:r>
            <a:r>
              <a:rPr lang="cs-CZ" dirty="0"/>
              <a:t>- jsou započítána pouze zvířata s vymezeným </a:t>
            </a:r>
            <a:r>
              <a:rPr lang="cs-CZ" u="sng" dirty="0"/>
              <a:t>ekologickým statusem </a:t>
            </a:r>
            <a:r>
              <a:rPr lang="cs-CZ" dirty="0"/>
              <a:t>(</a:t>
            </a:r>
            <a:r>
              <a:rPr lang="cs-CZ" b="1" dirty="0">
                <a:solidFill>
                  <a:srgbClr val="FF0000"/>
                </a:solidFill>
              </a:rPr>
              <a:t>!</a:t>
            </a:r>
            <a:r>
              <a:rPr lang="cs-CZ" dirty="0"/>
              <a:t>)</a:t>
            </a:r>
          </a:p>
          <a:p>
            <a:pPr algn="just"/>
            <a:endParaRPr lang="cs-CZ" dirty="0" smtClean="0">
              <a:cs typeface="Arial" panose="020B0604020202020204" pitchFamily="34" charset="0"/>
            </a:endParaRPr>
          </a:p>
          <a:p>
            <a:pPr marL="285750" indent="-285750" algn="just">
              <a:buFont typeface="Arial" panose="020B0604020202020204" pitchFamily="34" charset="0"/>
              <a:buChar char="•"/>
            </a:pPr>
            <a:r>
              <a:rPr lang="cs-CZ" dirty="0"/>
              <a:t>V souladu se zemědělskou praxí a prováděním agrotechnických operací, je žadateli nově </a:t>
            </a:r>
            <a:r>
              <a:rPr lang="cs-CZ" b="1" dirty="0">
                <a:solidFill>
                  <a:srgbClr val="C00000"/>
                </a:solidFill>
              </a:rPr>
              <a:t>umožněna přeměna travního porostu </a:t>
            </a:r>
            <a:r>
              <a:rPr lang="cs-CZ" b="1" dirty="0" smtClean="0">
                <a:solidFill>
                  <a:srgbClr val="C00000"/>
                </a:solidFill>
              </a:rPr>
              <a:t>(G) na </a:t>
            </a:r>
            <a:r>
              <a:rPr lang="cs-CZ" b="1" dirty="0">
                <a:solidFill>
                  <a:srgbClr val="C00000"/>
                </a:solidFill>
              </a:rPr>
              <a:t>standardní ornou </a:t>
            </a:r>
            <a:r>
              <a:rPr lang="cs-CZ" b="1" dirty="0" smtClean="0">
                <a:solidFill>
                  <a:srgbClr val="C00000"/>
                </a:solidFill>
              </a:rPr>
              <a:t>půdu (R) v</a:t>
            </a:r>
            <a:r>
              <a:rPr lang="cs-CZ" b="1" dirty="0">
                <a:solidFill>
                  <a:srgbClr val="C00000"/>
                </a:solidFill>
              </a:rPr>
              <a:t> termínu po 31. srpnu </a:t>
            </a:r>
            <a:r>
              <a:rPr lang="cs-CZ" dirty="0"/>
              <a:t>příslušného kalendářního roku bez toho, že by se žadatel vystavoval riziku neposkytnutí dotace za nedodržení podmínek pro poskytnutí dotace.</a:t>
            </a:r>
          </a:p>
          <a:p>
            <a:endParaRPr lang="cs-CZ" dirty="0" smtClean="0"/>
          </a:p>
          <a:p>
            <a:r>
              <a:rPr lang="cs-CZ" i="1" dirty="0" smtClean="0"/>
              <a:t>Poznámka:</a:t>
            </a:r>
            <a:endParaRPr lang="cs-CZ" i="1" dirty="0"/>
          </a:p>
          <a:p>
            <a:pPr algn="just"/>
            <a:r>
              <a:rPr lang="cs-CZ" i="1" dirty="0" smtClean="0"/>
              <a:t>Při </a:t>
            </a:r>
            <a:r>
              <a:rPr lang="cs-CZ" i="1" dirty="0"/>
              <a:t>změně kultury z travního porostu (G) na trvalý travní porost (T</a:t>
            </a:r>
            <a:r>
              <a:rPr lang="cs-CZ" i="1" dirty="0" smtClean="0"/>
              <a:t>) u EZ/NEZ </a:t>
            </a:r>
            <a:r>
              <a:rPr lang="cs-CZ" b="1" i="1" dirty="0" smtClean="0"/>
              <a:t>se nepodává změna dotační žádosti.</a:t>
            </a:r>
            <a:endParaRPr lang="cs-CZ" b="1" dirty="0"/>
          </a:p>
          <a:p>
            <a:pPr algn="just"/>
            <a:r>
              <a:rPr lang="cs-CZ" i="1" dirty="0" smtClean="0"/>
              <a:t>Při </a:t>
            </a:r>
            <a:r>
              <a:rPr lang="cs-CZ" i="1" dirty="0"/>
              <a:t>změně kultury z travního porostu (G) </a:t>
            </a:r>
            <a:r>
              <a:rPr lang="cs-CZ" i="1" dirty="0" smtClean="0"/>
              <a:t>na </a:t>
            </a:r>
            <a:r>
              <a:rPr lang="cs-CZ" i="1" dirty="0"/>
              <a:t>ornou půdu (R</a:t>
            </a:r>
            <a:r>
              <a:rPr lang="cs-CZ" i="1" dirty="0" smtClean="0"/>
              <a:t>), </a:t>
            </a:r>
            <a:r>
              <a:rPr lang="cs-CZ" i="1" dirty="0" smtClean="0">
                <a:solidFill>
                  <a:srgbClr val="C00000"/>
                </a:solidFill>
              </a:rPr>
              <a:t>pokud </a:t>
            </a:r>
            <a:r>
              <a:rPr lang="cs-CZ" i="1" dirty="0">
                <a:solidFill>
                  <a:srgbClr val="C00000"/>
                </a:solidFill>
              </a:rPr>
              <a:t>ke změně dojde po 31.8</a:t>
            </a:r>
            <a:r>
              <a:rPr lang="cs-CZ" i="1" dirty="0" smtClean="0">
                <a:solidFill>
                  <a:srgbClr val="C00000"/>
                </a:solidFill>
              </a:rPr>
              <a:t>.</a:t>
            </a:r>
            <a:r>
              <a:rPr lang="cs-CZ" dirty="0" smtClean="0">
                <a:solidFill>
                  <a:srgbClr val="C00000"/>
                </a:solidFill>
              </a:rPr>
              <a:t>, </a:t>
            </a:r>
            <a:r>
              <a:rPr lang="cs-CZ" dirty="0" smtClean="0"/>
              <a:t>se rovněž </a:t>
            </a:r>
            <a:r>
              <a:rPr lang="cs-CZ" b="1" dirty="0" smtClean="0"/>
              <a:t>nepodává změna žádosti.</a:t>
            </a:r>
            <a:endParaRPr lang="cs-CZ" b="1" dirty="0"/>
          </a:p>
          <a:p>
            <a:pPr algn="just"/>
            <a:endParaRPr lang="cs-CZ" dirty="0" smtClean="0">
              <a:cs typeface="Arial" panose="020B0604020202020204" pitchFamily="34" charset="0"/>
            </a:endParaRPr>
          </a:p>
          <a:p>
            <a:pPr algn="just"/>
            <a:endParaRPr lang="cs-CZ" sz="1800" dirty="0">
              <a:latin typeface="Arial" panose="020B0604020202020204" pitchFamily="34" charset="0"/>
              <a:cs typeface="Arial" panose="020B0604020202020204" pitchFamily="34" charset="0"/>
            </a:endParaRPr>
          </a:p>
          <a:p>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879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2000" y="735335"/>
            <a:ext cx="8640000" cy="533666"/>
          </a:xfrm>
        </p:spPr>
        <p:txBody>
          <a:bodyPr>
            <a:noAutofit/>
          </a:bodyPr>
          <a:lstStyle/>
          <a:p>
            <a:r>
              <a:rPr lang="cs-CZ" dirty="0"/>
              <a:t>Ekologické zemědělství (EZ), Navazující ekologické zemědělství (NEZ)</a:t>
            </a:r>
            <a:br>
              <a:rPr lang="cs-CZ" dirty="0"/>
            </a:br>
            <a:endParaRPr lang="cs-CZ" dirty="0"/>
          </a:p>
        </p:txBody>
      </p:sp>
      <p:sp>
        <p:nvSpPr>
          <p:cNvPr id="3" name="Zástupný symbol pro obsah 2"/>
          <p:cNvSpPr>
            <a:spLocks noGrp="1"/>
          </p:cNvSpPr>
          <p:nvPr>
            <p:ph idx="1"/>
          </p:nvPr>
        </p:nvSpPr>
        <p:spPr>
          <a:xfrm>
            <a:off x="252000" y="1377013"/>
            <a:ext cx="8640000" cy="1655943"/>
          </a:xfrm>
        </p:spPr>
        <p:txBody>
          <a:bodyPr/>
          <a:lstStyle/>
          <a:p>
            <a:pPr marL="285750" indent="-285750">
              <a:buFont typeface="Arial" panose="020B0604020202020204" pitchFamily="34" charset="0"/>
              <a:buChar char="•"/>
            </a:pPr>
            <a:r>
              <a:rPr lang="cs-CZ" b="1" dirty="0">
                <a:cs typeface="Arial" panose="020B0604020202020204" pitchFamily="34" charset="0"/>
              </a:rPr>
              <a:t>Samostatná deklarace zlepšujících netržních plodin (ZNP</a:t>
            </a:r>
            <a:r>
              <a:rPr lang="cs-CZ" b="1" dirty="0" smtClean="0">
                <a:cs typeface="Arial" panose="020B0604020202020204" pitchFamily="34" charset="0"/>
              </a:rPr>
              <a:t>)</a:t>
            </a:r>
            <a:endParaRPr lang="cs-CZ" b="1" dirty="0">
              <a:cs typeface="Arial" panose="020B0604020202020204" pitchFamily="34" charset="0"/>
            </a:endParaRPr>
          </a:p>
          <a:p>
            <a:r>
              <a:rPr lang="cs-CZ" dirty="0">
                <a:cs typeface="Arial" panose="020B0604020202020204" pitchFamily="34" charset="0"/>
              </a:rPr>
              <a:t>Pokud žadatel deklaruje v rámci </a:t>
            </a:r>
            <a:r>
              <a:rPr lang="cs-CZ" dirty="0" smtClean="0">
                <a:cs typeface="Arial" panose="020B0604020202020204" pitchFamily="34" charset="0"/>
              </a:rPr>
              <a:t>EZ a NEZ (dohromady) alespoň </a:t>
            </a:r>
            <a:r>
              <a:rPr lang="cs-CZ" dirty="0">
                <a:cs typeface="Arial" panose="020B0604020202020204" pitchFamily="34" charset="0"/>
              </a:rPr>
              <a:t>5ha z titulů ROP a RZB na orné půdě, má povinnost deklarovat na alespoň 20% této plochy ZNP</a:t>
            </a:r>
            <a:r>
              <a:rPr lang="cs-CZ" dirty="0" smtClean="0">
                <a:cs typeface="Arial" panose="020B0604020202020204" pitchFamily="34" charset="0"/>
              </a:rPr>
              <a:t>.</a:t>
            </a:r>
          </a:p>
          <a:p>
            <a:pPr marL="285750" indent="-285750">
              <a:buFont typeface="Arial" panose="020B0604020202020204" pitchFamily="34" charset="0"/>
              <a:buChar char="•"/>
            </a:pPr>
            <a:r>
              <a:rPr lang="cs-CZ" dirty="0" smtClean="0">
                <a:cs typeface="Arial" panose="020B0604020202020204" pitchFamily="34" charset="0"/>
              </a:rPr>
              <a:t>Výchozí stav v předtiskové aplikaci – nejsou deklarované plodiny</a:t>
            </a:r>
          </a:p>
        </p:txBody>
      </p:sp>
      <p:pic>
        <p:nvPicPr>
          <p:cNvPr id="6" name="Obrázek 5"/>
          <p:cNvPicPr>
            <a:picLocks noChangeAspect="1"/>
          </p:cNvPicPr>
          <p:nvPr/>
        </p:nvPicPr>
        <p:blipFill>
          <a:blip r:embed="rId2"/>
          <a:stretch>
            <a:fillRect/>
          </a:stretch>
        </p:blipFill>
        <p:spPr>
          <a:xfrm>
            <a:off x="33728" y="3140968"/>
            <a:ext cx="9095414" cy="2542358"/>
          </a:xfrm>
          <a:prstGeom prst="rect">
            <a:avLst/>
          </a:prstGeom>
        </p:spPr>
      </p:pic>
    </p:spTree>
    <p:extLst>
      <p:ext uri="{BB962C8B-B14F-4D97-AF65-F5344CB8AC3E}">
        <p14:creationId xmlns:p14="http://schemas.microsoft.com/office/powerpoint/2010/main" val="1188782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2000" y="735335"/>
            <a:ext cx="8640000" cy="533666"/>
          </a:xfrm>
        </p:spPr>
        <p:txBody>
          <a:bodyPr>
            <a:noAutofit/>
          </a:bodyPr>
          <a:lstStyle/>
          <a:p>
            <a:r>
              <a:rPr lang="cs-CZ" dirty="0"/>
              <a:t>Ekologické zemědělství (EZ), Navazující ekologické zemědělství (NEZ)</a:t>
            </a:r>
            <a:br>
              <a:rPr lang="cs-CZ" dirty="0"/>
            </a:br>
            <a:endParaRPr lang="cs-CZ" dirty="0"/>
          </a:p>
        </p:txBody>
      </p:sp>
      <p:sp>
        <p:nvSpPr>
          <p:cNvPr id="3" name="Zástupný symbol pro obsah 2"/>
          <p:cNvSpPr>
            <a:spLocks noGrp="1"/>
          </p:cNvSpPr>
          <p:nvPr>
            <p:ph idx="1"/>
          </p:nvPr>
        </p:nvSpPr>
        <p:spPr>
          <a:xfrm>
            <a:off x="252000" y="1269001"/>
            <a:ext cx="8640000" cy="2664055"/>
          </a:xfrm>
        </p:spPr>
        <p:txBody>
          <a:bodyPr/>
          <a:lstStyle/>
          <a:p>
            <a:pPr marL="285750" indent="-285750">
              <a:buFont typeface="Arial" panose="020B0604020202020204" pitchFamily="34" charset="0"/>
              <a:buChar char="•"/>
            </a:pPr>
            <a:r>
              <a:rPr lang="cs-CZ" b="1" dirty="0">
                <a:cs typeface="Arial" panose="020B0604020202020204" pitchFamily="34" charset="0"/>
              </a:rPr>
              <a:t>Samostatná deklarace zlepšujících netržních plodin (ZNP</a:t>
            </a:r>
            <a:r>
              <a:rPr lang="cs-CZ" b="1" dirty="0" smtClean="0">
                <a:cs typeface="Arial" panose="020B0604020202020204" pitchFamily="34" charset="0"/>
              </a:rPr>
              <a:t>)</a:t>
            </a:r>
            <a:endParaRPr lang="cs-CZ" b="1" dirty="0">
              <a:cs typeface="Arial" panose="020B0604020202020204" pitchFamily="34" charset="0"/>
            </a:endParaRPr>
          </a:p>
          <a:p>
            <a:pPr marL="285750" indent="-285750">
              <a:buFont typeface="Arial" panose="020B0604020202020204" pitchFamily="34" charset="0"/>
              <a:buChar char="•"/>
            </a:pPr>
            <a:r>
              <a:rPr lang="cs-CZ" dirty="0" smtClean="0"/>
              <a:t>Z deklarace plodin se automaticky k příslušným DPB </a:t>
            </a:r>
            <a:r>
              <a:rPr lang="cs-CZ" dirty="0" err="1" smtClean="0"/>
              <a:t>nadeklarují</a:t>
            </a:r>
            <a:r>
              <a:rPr lang="cs-CZ" dirty="0" smtClean="0"/>
              <a:t> víceleté plodiny </a:t>
            </a:r>
            <a:r>
              <a:rPr lang="cs-CZ" dirty="0"/>
              <a:t>(</a:t>
            </a:r>
            <a:r>
              <a:rPr lang="cs-CZ" dirty="0" smtClean="0"/>
              <a:t>VL)…</a:t>
            </a:r>
          </a:p>
          <a:p>
            <a:pPr marL="285750" indent="-285750">
              <a:buFont typeface="Arial" panose="020B0604020202020204" pitchFamily="34" charset="0"/>
              <a:buChar char="•"/>
            </a:pPr>
            <a:r>
              <a:rPr lang="cs-CZ" dirty="0" smtClean="0"/>
              <a:t>… a nově </a:t>
            </a:r>
            <a:r>
              <a:rPr lang="cs-CZ" dirty="0"/>
              <a:t>se založí samostatná deklarace </a:t>
            </a:r>
            <a:r>
              <a:rPr lang="cs-CZ" dirty="0" smtClean="0"/>
              <a:t>ZNP</a:t>
            </a:r>
          </a:p>
          <a:p>
            <a:pPr marL="285750" indent="-285750">
              <a:buFont typeface="Arial" panose="020B0604020202020204" pitchFamily="34" charset="0"/>
              <a:buChar char="•"/>
            </a:pPr>
            <a:r>
              <a:rPr lang="cs-CZ" dirty="0" smtClean="0"/>
              <a:t>Po „</a:t>
            </a:r>
            <a:r>
              <a:rPr lang="cs-CZ" dirty="0" err="1" smtClean="0"/>
              <a:t>refreshi</a:t>
            </a:r>
            <a:r>
              <a:rPr lang="cs-CZ" dirty="0" smtClean="0"/>
              <a:t>“      se semafor u deklarace ZNP změní na zelenou (splněno 20%)</a:t>
            </a:r>
            <a:endParaRPr lang="cs-CZ" dirty="0"/>
          </a:p>
          <a:p>
            <a:pPr marL="285750" indent="-285750">
              <a:buFont typeface="Arial" panose="020B0604020202020204" pitchFamily="34" charset="0"/>
              <a:buChar char="•"/>
            </a:pPr>
            <a:r>
              <a:rPr lang="cs-CZ" dirty="0" smtClean="0"/>
              <a:t>Žadatel dále může manuálně pomocí (+) přidat z hlavní deklarace DPB s variantou letní </a:t>
            </a:r>
            <a:r>
              <a:rPr lang="cs-CZ" dirty="0"/>
              <a:t>(L) nebo ozimou (O) a </a:t>
            </a:r>
            <a:r>
              <a:rPr lang="cs-CZ" dirty="0" smtClean="0"/>
              <a:t>jejich výměru; po „</a:t>
            </a:r>
            <a:r>
              <a:rPr lang="cs-CZ" dirty="0" err="1" smtClean="0"/>
              <a:t>refreshi</a:t>
            </a:r>
            <a:r>
              <a:rPr lang="cs-CZ" dirty="0" smtClean="0"/>
              <a:t>“ budou DPB rovněž načteny do deklarace ZNP. </a:t>
            </a:r>
          </a:p>
          <a:p>
            <a:endParaRPr lang="cs-CZ"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cs-CZ" dirty="0" smtClean="0">
              <a:cs typeface="Arial" panose="020B0604020202020204" pitchFamily="34" charset="0"/>
            </a:endParaRPr>
          </a:p>
        </p:txBody>
      </p:sp>
      <p:pic>
        <p:nvPicPr>
          <p:cNvPr id="4" name="Obrázek 3"/>
          <p:cNvPicPr>
            <a:picLocks noChangeAspect="1"/>
          </p:cNvPicPr>
          <p:nvPr/>
        </p:nvPicPr>
        <p:blipFill>
          <a:blip r:embed="rId2"/>
          <a:stretch>
            <a:fillRect/>
          </a:stretch>
        </p:blipFill>
        <p:spPr>
          <a:xfrm>
            <a:off x="1979712" y="2564904"/>
            <a:ext cx="274344" cy="259102"/>
          </a:xfrm>
          <a:prstGeom prst="rect">
            <a:avLst/>
          </a:prstGeom>
        </p:spPr>
      </p:pic>
      <p:pic>
        <p:nvPicPr>
          <p:cNvPr id="5" name="Obrázek 4"/>
          <p:cNvPicPr>
            <a:picLocks noChangeAspect="1"/>
          </p:cNvPicPr>
          <p:nvPr/>
        </p:nvPicPr>
        <p:blipFill>
          <a:blip r:embed="rId3"/>
          <a:stretch>
            <a:fillRect/>
          </a:stretch>
        </p:blipFill>
        <p:spPr>
          <a:xfrm>
            <a:off x="64757" y="3923889"/>
            <a:ext cx="9014486" cy="2089791"/>
          </a:xfrm>
          <a:prstGeom prst="rect">
            <a:avLst/>
          </a:prstGeom>
        </p:spPr>
      </p:pic>
    </p:spTree>
    <p:extLst>
      <p:ext uri="{BB962C8B-B14F-4D97-AF65-F5344CB8AC3E}">
        <p14:creationId xmlns:p14="http://schemas.microsoft.com/office/powerpoint/2010/main" val="695892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Jednotná žádost 2022 - Opatření </a:t>
            </a:r>
            <a:r>
              <a:rPr lang="cs-CZ" dirty="0" err="1"/>
              <a:t>Greening</a:t>
            </a:r>
            <a:r>
              <a:rPr lang="cs-CZ" dirty="0"/>
              <a:t> - Ochranný pás vnitřní a vnější</a:t>
            </a:r>
          </a:p>
        </p:txBody>
      </p:sp>
      <p:sp>
        <p:nvSpPr>
          <p:cNvPr id="8" name="Zástupný symbol pro obsah 2"/>
          <p:cNvSpPr txBox="1">
            <a:spLocks/>
          </p:cNvSpPr>
          <p:nvPr/>
        </p:nvSpPr>
        <p:spPr>
          <a:xfrm>
            <a:off x="252000" y="1167335"/>
            <a:ext cx="8640000" cy="4870260"/>
          </a:xfrm>
          <a:prstGeom prst="rect">
            <a:avLst/>
          </a:prstGeom>
        </p:spPr>
        <p:txBody>
          <a:bodyPr/>
          <a:lstStyle>
            <a:lvl1pPr marL="0" indent="0" algn="l" defTabSz="914400" rtl="0" eaLnBrk="1" latinLnBrk="0" hangingPunct="1">
              <a:lnSpc>
                <a:spcPct val="90000"/>
              </a:lnSpc>
              <a:spcBef>
                <a:spcPts val="1000"/>
              </a:spcBef>
              <a:buFontTx/>
              <a:buNone/>
              <a:defRPr sz="1600" kern="1200">
                <a:solidFill>
                  <a:srgbClr val="034A3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dirty="0" smtClean="0"/>
              <a:t>Deklarace EFA v Jednotné žádosti:</a:t>
            </a:r>
          </a:p>
          <a:p>
            <a:endParaRPr lang="cs-CZ" dirty="0" smtClean="0"/>
          </a:p>
          <a:p>
            <a:endParaRPr lang="cs-CZ" dirty="0"/>
          </a:p>
        </p:txBody>
      </p:sp>
      <p:pic>
        <p:nvPicPr>
          <p:cNvPr id="3" name="Obrázek 2"/>
          <p:cNvPicPr>
            <a:picLocks noChangeAspect="1"/>
          </p:cNvPicPr>
          <p:nvPr/>
        </p:nvPicPr>
        <p:blipFill rotWithShape="1">
          <a:blip r:embed="rId2">
            <a:extLst>
              <a:ext uri="{28A0092B-C50C-407E-A947-70E740481C1C}">
                <a14:useLocalDpi xmlns:a14="http://schemas.microsoft.com/office/drawing/2010/main" val="0"/>
              </a:ext>
            </a:extLst>
          </a:blip>
          <a:srcRect l="1570" r="36219" b="61067"/>
          <a:stretch/>
        </p:blipFill>
        <p:spPr>
          <a:xfrm>
            <a:off x="610840" y="1599934"/>
            <a:ext cx="5688632" cy="2002531"/>
          </a:xfrm>
          <a:prstGeom prst="rect">
            <a:avLst/>
          </a:prstGeom>
        </p:spPr>
      </p:pic>
      <p:pic>
        <p:nvPicPr>
          <p:cNvPr id="4" name="Obrázek 3"/>
          <p:cNvPicPr>
            <a:picLocks noChangeAspect="1"/>
          </p:cNvPicPr>
          <p:nvPr/>
        </p:nvPicPr>
        <p:blipFill rotWithShape="1">
          <a:blip r:embed="rId3">
            <a:extLst>
              <a:ext uri="{28A0092B-C50C-407E-A947-70E740481C1C}">
                <a14:useLocalDpi xmlns:a14="http://schemas.microsoft.com/office/drawing/2010/main" val="0"/>
              </a:ext>
            </a:extLst>
          </a:blip>
          <a:srcRect l="2751" r="39763" b="45800"/>
          <a:stretch/>
        </p:blipFill>
        <p:spPr>
          <a:xfrm>
            <a:off x="3131840" y="3371008"/>
            <a:ext cx="5256584" cy="2787774"/>
          </a:xfrm>
          <a:prstGeom prst="rect">
            <a:avLst/>
          </a:prstGeom>
        </p:spPr>
      </p:pic>
    </p:spTree>
    <p:extLst>
      <p:ext uri="{BB962C8B-B14F-4D97-AF65-F5344CB8AC3E}">
        <p14:creationId xmlns:p14="http://schemas.microsoft.com/office/powerpoint/2010/main" val="3816578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2000" y="735335"/>
            <a:ext cx="8640000" cy="533666"/>
          </a:xfrm>
        </p:spPr>
        <p:txBody>
          <a:bodyPr>
            <a:noAutofit/>
          </a:bodyPr>
          <a:lstStyle/>
          <a:p>
            <a:r>
              <a:rPr lang="cs-CZ" dirty="0"/>
              <a:t>Ekologické zemědělství (EZ), Navazující ekologické zemědělství (NEZ)</a:t>
            </a:r>
            <a:br>
              <a:rPr lang="cs-CZ" dirty="0"/>
            </a:br>
            <a:endParaRPr lang="cs-CZ" dirty="0"/>
          </a:p>
        </p:txBody>
      </p:sp>
      <p:sp>
        <p:nvSpPr>
          <p:cNvPr id="3" name="Zástupný symbol pro obsah 2"/>
          <p:cNvSpPr>
            <a:spLocks noGrp="1"/>
          </p:cNvSpPr>
          <p:nvPr>
            <p:ph idx="1"/>
          </p:nvPr>
        </p:nvSpPr>
        <p:spPr>
          <a:xfrm>
            <a:off x="252000" y="1269001"/>
            <a:ext cx="8640000" cy="359799"/>
          </a:xfrm>
        </p:spPr>
        <p:txBody>
          <a:bodyPr/>
          <a:lstStyle/>
          <a:p>
            <a:pPr marL="285750" indent="-285750">
              <a:buFont typeface="Arial" panose="020B0604020202020204" pitchFamily="34" charset="0"/>
              <a:buChar char="•"/>
            </a:pPr>
            <a:r>
              <a:rPr lang="cs-CZ" b="1" dirty="0">
                <a:cs typeface="Arial" panose="020B0604020202020204" pitchFamily="34" charset="0"/>
              </a:rPr>
              <a:t>Samostatná deklarace zlepšujících netržních plodin (ZNP</a:t>
            </a:r>
            <a:r>
              <a:rPr lang="cs-CZ" b="1" dirty="0" smtClean="0">
                <a:cs typeface="Arial" panose="020B0604020202020204" pitchFamily="34" charset="0"/>
              </a:rPr>
              <a:t>)</a:t>
            </a:r>
            <a:endParaRPr lang="cs-CZ" b="1" dirty="0">
              <a:cs typeface="Arial" panose="020B0604020202020204" pitchFamily="34" charset="0"/>
            </a:endParaRPr>
          </a:p>
          <a:p>
            <a:pPr marL="285750" lvl="0" indent="-285750">
              <a:buFontTx/>
              <a:buChar char="-"/>
            </a:pPr>
            <a:endParaRPr lang="cs-CZ" b="1" dirty="0" smtClean="0"/>
          </a:p>
          <a:p>
            <a:pPr marL="285750" lvl="0" indent="-285750">
              <a:buFontTx/>
              <a:buChar char="-"/>
            </a:pPr>
            <a:endParaRPr lang="cs-CZ" b="1" dirty="0"/>
          </a:p>
          <a:p>
            <a:pPr marL="285750" lvl="0" indent="-285750">
              <a:buFontTx/>
              <a:buChar char="-"/>
            </a:pPr>
            <a:endParaRPr lang="cs-CZ" b="1" dirty="0" smtClean="0"/>
          </a:p>
          <a:p>
            <a:pPr marL="285750" lvl="0" indent="-285750">
              <a:buFontTx/>
              <a:buChar char="-"/>
            </a:pPr>
            <a:endParaRPr lang="cs-CZ" b="1" dirty="0"/>
          </a:p>
          <a:p>
            <a:pPr marL="285750" lvl="0" indent="-285750">
              <a:buFontTx/>
              <a:buChar char="-"/>
            </a:pPr>
            <a:endParaRPr lang="cs-CZ" b="1" dirty="0" smtClean="0"/>
          </a:p>
          <a:p>
            <a:pPr marL="285750" lvl="0" indent="-285750">
              <a:buFontTx/>
              <a:buChar char="-"/>
            </a:pPr>
            <a:endParaRPr lang="cs-CZ" b="1" dirty="0"/>
          </a:p>
          <a:p>
            <a:pPr marL="285750" indent="-285750">
              <a:buFont typeface="Arial" panose="020B0604020202020204" pitchFamily="34" charset="0"/>
              <a:buChar char="•"/>
            </a:pPr>
            <a:endParaRPr lang="cs-CZ" dirty="0" smtClean="0">
              <a:cs typeface="Arial" panose="020B0604020202020204" pitchFamily="34" charset="0"/>
            </a:endParaRPr>
          </a:p>
        </p:txBody>
      </p:sp>
      <p:pic>
        <p:nvPicPr>
          <p:cNvPr id="6" name="Obrázek 5"/>
          <p:cNvPicPr>
            <a:picLocks noChangeAspect="1"/>
          </p:cNvPicPr>
          <p:nvPr/>
        </p:nvPicPr>
        <p:blipFill>
          <a:blip r:embed="rId2"/>
          <a:stretch>
            <a:fillRect/>
          </a:stretch>
        </p:blipFill>
        <p:spPr>
          <a:xfrm>
            <a:off x="683568" y="1988840"/>
            <a:ext cx="8030063" cy="3960440"/>
          </a:xfrm>
          <a:prstGeom prst="rect">
            <a:avLst/>
          </a:prstGeom>
        </p:spPr>
      </p:pic>
    </p:spTree>
    <p:extLst>
      <p:ext uri="{BB962C8B-B14F-4D97-AF65-F5344CB8AC3E}">
        <p14:creationId xmlns:p14="http://schemas.microsoft.com/office/powerpoint/2010/main" val="11141421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2000" y="735335"/>
            <a:ext cx="8640000" cy="533666"/>
          </a:xfrm>
        </p:spPr>
        <p:txBody>
          <a:bodyPr>
            <a:noAutofit/>
          </a:bodyPr>
          <a:lstStyle/>
          <a:p>
            <a:r>
              <a:rPr lang="cs-CZ" dirty="0"/>
              <a:t>Ekologické zemědělství (EZ), Navazující ekologické zemědělství (NEZ)</a:t>
            </a:r>
            <a:br>
              <a:rPr lang="cs-CZ" dirty="0"/>
            </a:br>
            <a:endParaRPr lang="cs-CZ" dirty="0"/>
          </a:p>
        </p:txBody>
      </p:sp>
      <p:sp>
        <p:nvSpPr>
          <p:cNvPr id="3" name="Zástupný symbol pro obsah 2"/>
          <p:cNvSpPr>
            <a:spLocks noGrp="1"/>
          </p:cNvSpPr>
          <p:nvPr>
            <p:ph idx="1"/>
          </p:nvPr>
        </p:nvSpPr>
        <p:spPr/>
        <p:txBody>
          <a:bodyPr/>
          <a:lstStyle/>
          <a:p>
            <a:pPr marL="285750" indent="-285750">
              <a:buFont typeface="Arial" panose="020B0604020202020204" pitchFamily="34" charset="0"/>
              <a:buChar char="•"/>
            </a:pPr>
            <a:r>
              <a:rPr lang="cs-CZ" b="1" dirty="0">
                <a:cs typeface="Arial" panose="020B0604020202020204" pitchFamily="34" charset="0"/>
              </a:rPr>
              <a:t>Samostatná deklarace zlepšujících netržních plodin (ZNP</a:t>
            </a:r>
            <a:r>
              <a:rPr lang="cs-CZ" b="1" dirty="0" smtClean="0">
                <a:cs typeface="Arial" panose="020B0604020202020204" pitchFamily="34" charset="0"/>
              </a:rPr>
              <a:t>)</a:t>
            </a:r>
            <a:endParaRPr lang="cs-CZ" b="1" dirty="0">
              <a:cs typeface="Arial" panose="020B0604020202020204" pitchFamily="34" charset="0"/>
            </a:endParaRPr>
          </a:p>
          <a:p>
            <a:pPr marL="285750" lvl="0" indent="-285750">
              <a:buFontTx/>
              <a:buChar char="-"/>
            </a:pPr>
            <a:endParaRPr lang="cs-CZ" b="1" dirty="0"/>
          </a:p>
          <a:p>
            <a:pPr marL="285750" indent="-285750">
              <a:buFont typeface="Arial" panose="020B0604020202020204" pitchFamily="34" charset="0"/>
              <a:buChar char="•"/>
            </a:pPr>
            <a:r>
              <a:rPr lang="cs-CZ" dirty="0"/>
              <a:t>Je vyžadován zákres ZNP a její varianty </a:t>
            </a:r>
            <a:r>
              <a:rPr lang="cs-CZ" dirty="0" smtClean="0"/>
              <a:t>(</a:t>
            </a:r>
            <a:r>
              <a:rPr lang="cs-CZ" b="1" dirty="0" smtClean="0">
                <a:solidFill>
                  <a:srgbClr val="C00000"/>
                </a:solidFill>
              </a:rPr>
              <a:t>!</a:t>
            </a:r>
            <a:r>
              <a:rPr lang="cs-CZ" dirty="0" smtClean="0"/>
              <a:t>)</a:t>
            </a:r>
          </a:p>
          <a:p>
            <a:pPr marL="285750" indent="-285750">
              <a:buFont typeface="Arial" panose="020B0604020202020204" pitchFamily="34" charset="0"/>
              <a:buChar char="•"/>
            </a:pPr>
            <a:endParaRPr lang="cs-CZ" dirty="0"/>
          </a:p>
          <a:p>
            <a:pPr marL="285750" lvl="0" indent="-285750">
              <a:buFont typeface="Arial" panose="020B0604020202020204" pitchFamily="34" charset="0"/>
              <a:buChar char="•"/>
            </a:pPr>
            <a:r>
              <a:rPr lang="cs-CZ" b="1" dirty="0" smtClean="0"/>
              <a:t>Žadateli </a:t>
            </a:r>
            <a:r>
              <a:rPr lang="cs-CZ" b="1" dirty="0"/>
              <a:t>se </a:t>
            </a:r>
            <a:r>
              <a:rPr lang="cs-CZ" b="1" dirty="0" smtClean="0"/>
              <a:t>umožňuje změna varianty </a:t>
            </a:r>
            <a:r>
              <a:rPr lang="cs-CZ" b="1" dirty="0"/>
              <a:t>deklarovaných ZNP </a:t>
            </a:r>
            <a:r>
              <a:rPr lang="cs-CZ" dirty="0" smtClean="0"/>
              <a:t>(O,L</a:t>
            </a:r>
            <a:r>
              <a:rPr lang="cs-CZ" dirty="0"/>
              <a:t>) nebo záměna DPB, na nichž hodlá zlepšující netržní plodiny pěstovat. V této souvislosti je však nutné, aby žádost o dotaci obsahovala celkovou výměru a zákres těchto zlepšujících netržních plodin nebo víceletých plodin na daném DPB.</a:t>
            </a:r>
          </a:p>
          <a:p>
            <a:pPr marL="285750" lvl="0" indent="-285750">
              <a:buFont typeface="Arial" panose="020B0604020202020204" pitchFamily="34" charset="0"/>
              <a:buChar char="•"/>
            </a:pPr>
            <a:r>
              <a:rPr lang="cs-CZ" dirty="0" smtClean="0"/>
              <a:t>Lze změnit varianty </a:t>
            </a:r>
            <a:r>
              <a:rPr lang="cs-CZ" dirty="0"/>
              <a:t>letní na ozimou, ozimou na letní a přidání letní varianty do termínu 31.07</a:t>
            </a:r>
            <a:r>
              <a:rPr lang="cs-CZ" dirty="0" smtClean="0"/>
              <a:t>.</a:t>
            </a:r>
          </a:p>
          <a:p>
            <a:pPr marL="285750" lvl="0" indent="-285750">
              <a:buFont typeface="Arial" panose="020B0604020202020204" pitchFamily="34" charset="0"/>
              <a:buChar char="•"/>
            </a:pPr>
            <a:r>
              <a:rPr lang="cs-CZ" dirty="0" smtClean="0"/>
              <a:t>Zadání </a:t>
            </a:r>
            <a:r>
              <a:rPr lang="cs-CZ" dirty="0"/>
              <a:t>ozimé varianty (pokud na DPB nebyla žádná) do termínu 06.09. </a:t>
            </a:r>
            <a:endParaRPr lang="cs-CZ"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cs-CZ" dirty="0" smtClean="0">
              <a:cs typeface="Arial" panose="020B0604020202020204" pitchFamily="34" charset="0"/>
            </a:endParaRPr>
          </a:p>
        </p:txBody>
      </p:sp>
    </p:spTree>
    <p:extLst>
      <p:ext uri="{BB962C8B-B14F-4D97-AF65-F5344CB8AC3E}">
        <p14:creationId xmlns:p14="http://schemas.microsoft.com/office/powerpoint/2010/main" val="19537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smtClean="0"/>
              <a:t>Navazující ekologické zemědělství (NEZ)</a:t>
            </a:r>
            <a:endParaRPr lang="cs-CZ" dirty="0"/>
          </a:p>
        </p:txBody>
      </p:sp>
      <p:sp>
        <p:nvSpPr>
          <p:cNvPr id="7" name="Zástupný symbol pro obsah 2"/>
          <p:cNvSpPr>
            <a:spLocks noGrp="1"/>
          </p:cNvSpPr>
          <p:nvPr>
            <p:ph idx="1"/>
          </p:nvPr>
        </p:nvSpPr>
        <p:spPr>
          <a:xfrm>
            <a:off x="467544" y="1484780"/>
            <a:ext cx="8028464" cy="648072"/>
          </a:xfrm>
        </p:spPr>
        <p:txBody>
          <a:bodyPr/>
          <a:lstStyle/>
          <a:p>
            <a:r>
              <a:rPr lang="cs-CZ" dirty="0" smtClean="0">
                <a:cs typeface="Arial" panose="020B0604020202020204" pitchFamily="34" charset="0"/>
              </a:rPr>
              <a:t>V roce 2022 lze podat žádost o zařazení do zkráceného 1letého závazku NEZ na tituly:</a:t>
            </a:r>
          </a:p>
          <a:p>
            <a:endParaRPr lang="cs-CZ" sz="2000" dirty="0" smtClean="0">
              <a:latin typeface="Arial" panose="020B0604020202020204" pitchFamily="34" charset="0"/>
              <a:cs typeface="Arial" panose="020B0604020202020204" pitchFamily="34" charset="0"/>
            </a:endParaRPr>
          </a:p>
          <a:p>
            <a:endParaRPr lang="cs-CZ" dirty="0"/>
          </a:p>
          <a:p>
            <a:endParaRPr lang="cs-CZ" dirty="0"/>
          </a:p>
          <a:p>
            <a:endParaRPr lang="cs-CZ" dirty="0" smtClean="0"/>
          </a:p>
          <a:p>
            <a:endParaRPr lang="cs-CZ" sz="1400" dirty="0" smtClean="0">
              <a:solidFill>
                <a:srgbClr val="034A31"/>
              </a:solidFill>
            </a:endParaRPr>
          </a:p>
          <a:p>
            <a:pPr lvl="0" algn="just">
              <a:spcBef>
                <a:spcPts val="0"/>
              </a:spcBef>
              <a:spcAft>
                <a:spcPts val="600"/>
              </a:spcAft>
              <a:buFontTx/>
              <a:buChar char="-"/>
            </a:pPr>
            <a:endParaRPr lang="cs-CZ" sz="1400" u="sng" dirty="0">
              <a:solidFill>
                <a:srgbClr val="034A31"/>
              </a:solidFill>
            </a:endParaRPr>
          </a:p>
        </p:txBody>
      </p:sp>
      <p:graphicFrame>
        <p:nvGraphicFramePr>
          <p:cNvPr id="3" name="Tabulka 2"/>
          <p:cNvGraphicFramePr>
            <a:graphicFrameLocks noGrp="1"/>
          </p:cNvGraphicFramePr>
          <p:nvPr>
            <p:extLst/>
          </p:nvPr>
        </p:nvGraphicFramePr>
        <p:xfrm>
          <a:off x="539552" y="2132852"/>
          <a:ext cx="7632848" cy="3456396"/>
        </p:xfrm>
        <a:graphic>
          <a:graphicData uri="http://schemas.openxmlformats.org/drawingml/2006/table">
            <a:tbl>
              <a:tblPr>
                <a:tableStyleId>{5C22544A-7EE6-4342-B048-85BDC9FD1C3A}</a:tableStyleId>
              </a:tblPr>
              <a:tblGrid>
                <a:gridCol w="3816424">
                  <a:extLst>
                    <a:ext uri="{9D8B030D-6E8A-4147-A177-3AD203B41FA5}">
                      <a16:colId xmlns:a16="http://schemas.microsoft.com/office/drawing/2014/main" val="549445130"/>
                    </a:ext>
                  </a:extLst>
                </a:gridCol>
                <a:gridCol w="3816424">
                  <a:extLst>
                    <a:ext uri="{9D8B030D-6E8A-4147-A177-3AD203B41FA5}">
                      <a16:colId xmlns:a16="http://schemas.microsoft.com/office/drawing/2014/main" val="3451005342"/>
                    </a:ext>
                  </a:extLst>
                </a:gridCol>
              </a:tblGrid>
              <a:tr h="288033">
                <a:tc>
                  <a:txBody>
                    <a:bodyPr/>
                    <a:lstStyle/>
                    <a:p>
                      <a:pPr algn="just" fontAlgn="b"/>
                      <a:r>
                        <a:rPr lang="cs-CZ" sz="1100" u="none" strike="noStrike" dirty="0">
                          <a:effectLst/>
                        </a:rPr>
                        <a:t>Navazující </a:t>
                      </a:r>
                      <a:r>
                        <a:rPr lang="cs-CZ" sz="1100" u="none" strike="noStrike" dirty="0" smtClean="0">
                          <a:effectLst/>
                        </a:rPr>
                        <a:t>EZ </a:t>
                      </a:r>
                      <a:r>
                        <a:rPr lang="cs-CZ" sz="1100" u="none" strike="noStrike" dirty="0">
                          <a:effectLst/>
                        </a:rPr>
                        <a:t>- chmelnice</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cs-CZ" sz="1100" u="none" strike="noStrike" dirty="0">
                          <a:effectLst/>
                        </a:rPr>
                        <a:t>Navazující PO - chmelnice</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3890055"/>
                  </a:ext>
                </a:extLst>
              </a:tr>
              <a:tr h="288033">
                <a:tc>
                  <a:txBody>
                    <a:bodyPr/>
                    <a:lstStyle/>
                    <a:p>
                      <a:pPr algn="just" fontAlgn="b"/>
                      <a:r>
                        <a:rPr lang="cs-CZ" sz="1100" u="none" strike="noStrike" dirty="0">
                          <a:effectLst/>
                        </a:rPr>
                        <a:t>Navazující </a:t>
                      </a:r>
                      <a:r>
                        <a:rPr lang="cs-CZ" sz="1100" u="none" strike="noStrike" dirty="0" smtClean="0">
                          <a:effectLst/>
                        </a:rPr>
                        <a:t>EZ </a:t>
                      </a:r>
                      <a:r>
                        <a:rPr lang="cs-CZ" sz="1100" u="none" strike="noStrike" dirty="0">
                          <a:effectLst/>
                        </a:rPr>
                        <a:t>- intenzivní sady</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cs-CZ" sz="1100" u="none" strike="noStrike">
                          <a:effectLst/>
                        </a:rPr>
                        <a:t>Navazující PO - intenzivní sady</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936757"/>
                  </a:ext>
                </a:extLst>
              </a:tr>
              <a:tr h="288033">
                <a:tc>
                  <a:txBody>
                    <a:bodyPr/>
                    <a:lstStyle/>
                    <a:p>
                      <a:pPr algn="just" fontAlgn="b"/>
                      <a:r>
                        <a:rPr lang="cs-CZ" sz="1100" u="none" strike="noStrike" dirty="0">
                          <a:effectLst/>
                        </a:rPr>
                        <a:t>Navazující EZ - krajinotvorné sady</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cs-CZ" sz="1100" u="none" strike="noStrike">
                          <a:effectLst/>
                        </a:rPr>
                        <a:t>Navazující PO - krajinotvorné sady</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6161961"/>
                  </a:ext>
                </a:extLst>
              </a:tr>
              <a:tr h="288033">
                <a:tc>
                  <a:txBody>
                    <a:bodyPr/>
                    <a:lstStyle/>
                    <a:p>
                      <a:pPr algn="just" fontAlgn="b"/>
                      <a:r>
                        <a:rPr lang="cs-CZ" sz="1100" u="none" strike="noStrike" dirty="0">
                          <a:effectLst/>
                        </a:rPr>
                        <a:t>Navazující EZ - ostatní sady</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cs-CZ" sz="1100" u="none" strike="noStrike">
                          <a:effectLst/>
                        </a:rPr>
                        <a:t>Navazující PO - ostatní sady</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9626216"/>
                  </a:ext>
                </a:extLst>
              </a:tr>
              <a:tr h="288033">
                <a:tc>
                  <a:txBody>
                    <a:bodyPr/>
                    <a:lstStyle/>
                    <a:p>
                      <a:pPr algn="just" fontAlgn="b"/>
                      <a:r>
                        <a:rPr lang="cs-CZ" sz="1100" u="none" strike="noStrike" dirty="0">
                          <a:effectLst/>
                        </a:rPr>
                        <a:t>Navazující EZ - pěstování jahodníku</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cs-CZ" sz="1100" u="none" strike="noStrike">
                          <a:effectLst/>
                        </a:rPr>
                        <a:t>Navazující PO - pěstování jahodníku</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9878032"/>
                  </a:ext>
                </a:extLst>
              </a:tr>
              <a:tr h="288033">
                <a:tc>
                  <a:txBody>
                    <a:bodyPr/>
                    <a:lstStyle/>
                    <a:p>
                      <a:pPr algn="just" fontAlgn="b"/>
                      <a:r>
                        <a:rPr lang="cs-CZ" sz="1100" u="none" strike="noStrike" dirty="0">
                          <a:effectLst/>
                        </a:rPr>
                        <a:t>Navazující EZ - pěstování ostatních plodin</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cs-CZ" sz="1100" u="none" strike="noStrike" dirty="0">
                          <a:effectLst/>
                        </a:rPr>
                        <a:t>Navazující PO - pěstování ostatních plodin</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0963488"/>
                  </a:ext>
                </a:extLst>
              </a:tr>
              <a:tr h="288033">
                <a:tc>
                  <a:txBody>
                    <a:bodyPr/>
                    <a:lstStyle/>
                    <a:p>
                      <a:pPr algn="just" fontAlgn="b"/>
                      <a:r>
                        <a:rPr lang="cs-CZ" sz="1100" u="none" strike="noStrike">
                          <a:effectLst/>
                        </a:rPr>
                        <a:t>Navazující EZ - travní porost na orné půdě</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cs-CZ" sz="1100" u="none" strike="noStrike">
                          <a:effectLst/>
                        </a:rPr>
                        <a:t>Navazující PO - travní porost na orné půdě</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9419630"/>
                  </a:ext>
                </a:extLst>
              </a:tr>
              <a:tr h="288033">
                <a:tc>
                  <a:txBody>
                    <a:bodyPr/>
                    <a:lstStyle/>
                    <a:p>
                      <a:pPr algn="just" fontAlgn="b"/>
                      <a:r>
                        <a:rPr lang="pt-BR" sz="1100" u="none" strike="noStrike" dirty="0">
                          <a:effectLst/>
                        </a:rPr>
                        <a:t>Navazující EZ - pěstování trav na semeno</a:t>
                      </a:r>
                      <a:endParaRPr lang="pt-BR"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pt-BR" sz="1100" u="none" strike="noStrike">
                          <a:effectLst/>
                        </a:rPr>
                        <a:t>Navazující PO - pěstování trav na semeno</a:t>
                      </a:r>
                      <a:endParaRPr lang="pt-BR"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0356011"/>
                  </a:ext>
                </a:extLst>
              </a:tr>
              <a:tr h="288033">
                <a:tc>
                  <a:txBody>
                    <a:bodyPr/>
                    <a:lstStyle/>
                    <a:p>
                      <a:pPr algn="just" fontAlgn="b"/>
                      <a:r>
                        <a:rPr lang="cs-CZ" sz="1100" u="none" strike="noStrike" dirty="0">
                          <a:effectLst/>
                        </a:rPr>
                        <a:t>Navazující EZ - úhor</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cs-CZ" sz="1100" u="none" strike="noStrike">
                          <a:effectLst/>
                        </a:rPr>
                        <a:t>Navazující PO - úhor</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9917021"/>
                  </a:ext>
                </a:extLst>
              </a:tr>
              <a:tr h="288033">
                <a:tc>
                  <a:txBody>
                    <a:bodyPr/>
                    <a:lstStyle/>
                    <a:p>
                      <a:pPr algn="just" fontAlgn="b"/>
                      <a:r>
                        <a:rPr lang="cs-CZ" sz="1100" u="none" strike="noStrike">
                          <a:effectLst/>
                        </a:rPr>
                        <a:t>Navazující EZ - pěstování zeleniny a speciálních bylin</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cs-CZ" sz="1100" u="none" strike="noStrike">
                          <a:effectLst/>
                        </a:rPr>
                        <a:t>Navazující PO - pěstování zeleniny a speciálních bylin</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8087532"/>
                  </a:ext>
                </a:extLst>
              </a:tr>
              <a:tr h="288033">
                <a:tc>
                  <a:txBody>
                    <a:bodyPr/>
                    <a:lstStyle/>
                    <a:p>
                      <a:pPr algn="just" fontAlgn="b"/>
                      <a:r>
                        <a:rPr lang="cs-CZ" sz="1100" u="none" strike="noStrike">
                          <a:effectLst/>
                        </a:rPr>
                        <a:t>Navazující EZ - travní porosty</a:t>
                      </a:r>
                      <a:endParaRPr lang="cs-CZ" sz="11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cs-CZ" sz="1100" u="none" strike="noStrike">
                          <a:effectLst/>
                        </a:rPr>
                        <a:t>Navazující PO - travní porosty</a:t>
                      </a:r>
                      <a:endParaRPr lang="cs-CZ"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1032145"/>
                  </a:ext>
                </a:extLst>
              </a:tr>
              <a:tr h="288033">
                <a:tc>
                  <a:txBody>
                    <a:bodyPr/>
                    <a:lstStyle/>
                    <a:p>
                      <a:pPr algn="just" fontAlgn="b"/>
                      <a:r>
                        <a:rPr lang="cs-CZ" sz="1100" u="none" strike="noStrike" dirty="0">
                          <a:effectLst/>
                        </a:rPr>
                        <a:t>Navazující EZ - vinice</a:t>
                      </a:r>
                      <a:endParaRPr lang="cs-CZ"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just" fontAlgn="b"/>
                      <a:r>
                        <a:rPr lang="cs-CZ" sz="1100" u="none" strike="noStrike" dirty="0">
                          <a:effectLst/>
                        </a:rPr>
                        <a:t>Navazující PO - vinice</a:t>
                      </a:r>
                      <a:endParaRPr lang="cs-CZ"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2037830"/>
                  </a:ext>
                </a:extLst>
              </a:tr>
            </a:tbl>
          </a:graphicData>
        </a:graphic>
      </p:graphicFrame>
    </p:spTree>
    <p:extLst>
      <p:ext uri="{BB962C8B-B14F-4D97-AF65-F5344CB8AC3E}">
        <p14:creationId xmlns:p14="http://schemas.microsoft.com/office/powerpoint/2010/main" val="34011369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Nejčastější zbytečné chyby (ANC, AEKO/NAEKO, EZ/NEZ)</a:t>
            </a:r>
            <a:endParaRPr lang="cs-CZ" dirty="0"/>
          </a:p>
        </p:txBody>
      </p:sp>
      <p:sp>
        <p:nvSpPr>
          <p:cNvPr id="3" name="Zástupný symbol pro obsah 2"/>
          <p:cNvSpPr>
            <a:spLocks noGrp="1"/>
          </p:cNvSpPr>
          <p:nvPr>
            <p:ph idx="1"/>
          </p:nvPr>
        </p:nvSpPr>
        <p:spPr/>
        <p:txBody>
          <a:bodyPr/>
          <a:lstStyle/>
          <a:p>
            <a:r>
              <a:rPr lang="cs-CZ" b="1" dirty="0" smtClean="0"/>
              <a:t>Změna v LPIS = změna žádosti </a:t>
            </a:r>
            <a:r>
              <a:rPr lang="cs-CZ" dirty="0" smtClean="0"/>
              <a:t>(často je opomenuto podání změny u opatření, kterým stále běží sledované období – ANC do 30.9., AEKO/EZ do 31.12.)= </a:t>
            </a:r>
            <a:r>
              <a:rPr lang="cs-CZ" dirty="0" err="1" smtClean="0">
                <a:solidFill>
                  <a:srgbClr val="C00000"/>
                </a:solidFill>
              </a:rPr>
              <a:t>zbytečená</a:t>
            </a:r>
            <a:r>
              <a:rPr lang="cs-CZ" dirty="0" smtClean="0">
                <a:solidFill>
                  <a:srgbClr val="C00000"/>
                </a:solidFill>
              </a:rPr>
              <a:t> </a:t>
            </a:r>
            <a:r>
              <a:rPr lang="cs-CZ" dirty="0" err="1" smtClean="0">
                <a:solidFill>
                  <a:srgbClr val="C00000"/>
                </a:solidFill>
              </a:rPr>
              <a:t>předeklarace</a:t>
            </a:r>
            <a:endParaRPr lang="cs-CZ" dirty="0" smtClean="0">
              <a:solidFill>
                <a:srgbClr val="C00000"/>
              </a:solidFill>
            </a:endParaRPr>
          </a:p>
          <a:p>
            <a:endParaRPr lang="cs-CZ" dirty="0" smtClean="0">
              <a:solidFill>
                <a:srgbClr val="C00000"/>
              </a:solidFill>
            </a:endParaRPr>
          </a:p>
          <a:p>
            <a:r>
              <a:rPr lang="cs-CZ" b="1" dirty="0"/>
              <a:t>Změna kultury před koncem sledovaného období </a:t>
            </a:r>
            <a:r>
              <a:rPr lang="cs-CZ" dirty="0"/>
              <a:t>(31.12.) – POZOR, u závazků nelze – typicky u </a:t>
            </a:r>
            <a:r>
              <a:rPr lang="cs-CZ" dirty="0" smtClean="0"/>
              <a:t>TTP, sadů </a:t>
            </a:r>
            <a:r>
              <a:rPr lang="cs-CZ" dirty="0"/>
              <a:t>nebo vinic </a:t>
            </a:r>
            <a:r>
              <a:rPr lang="cs-CZ" dirty="0" smtClean="0"/>
              <a:t>stále dochází ke změnám kultury před </a:t>
            </a:r>
            <a:r>
              <a:rPr lang="cs-CZ" dirty="0"/>
              <a:t>31.12. </a:t>
            </a:r>
            <a:r>
              <a:rPr lang="cs-CZ" dirty="0" smtClean="0"/>
              <a:t>= </a:t>
            </a:r>
            <a:r>
              <a:rPr lang="cs-CZ" dirty="0">
                <a:solidFill>
                  <a:srgbClr val="C00000"/>
                </a:solidFill>
              </a:rPr>
              <a:t>zbytečná </a:t>
            </a:r>
            <a:r>
              <a:rPr lang="cs-CZ" dirty="0" err="1" smtClean="0">
                <a:solidFill>
                  <a:srgbClr val="C00000"/>
                </a:solidFill>
              </a:rPr>
              <a:t>předeklarace</a:t>
            </a:r>
            <a:endParaRPr lang="cs-CZ" dirty="0" smtClean="0">
              <a:solidFill>
                <a:srgbClr val="C00000"/>
              </a:solidFill>
            </a:endParaRPr>
          </a:p>
          <a:p>
            <a:endParaRPr lang="cs-CZ" dirty="0">
              <a:solidFill>
                <a:srgbClr val="C00000"/>
              </a:solidFill>
            </a:endParaRPr>
          </a:p>
          <a:p>
            <a:r>
              <a:rPr lang="cs-CZ" b="1" dirty="0" smtClean="0"/>
              <a:t>Poměrná dotace u závazků AEKO/EZ </a:t>
            </a:r>
            <a:r>
              <a:rPr lang="cs-CZ" dirty="0" smtClean="0"/>
              <a:t>– </a:t>
            </a:r>
            <a:r>
              <a:rPr lang="cs-CZ" b="1" dirty="0" smtClean="0">
                <a:solidFill>
                  <a:srgbClr val="00B050"/>
                </a:solidFill>
              </a:rPr>
              <a:t>podat změnu zařazení</a:t>
            </a:r>
            <a:r>
              <a:rPr lang="cs-CZ" dirty="0" smtClean="0"/>
              <a:t>, </a:t>
            </a:r>
            <a:r>
              <a:rPr lang="cs-CZ" b="1" dirty="0">
                <a:solidFill>
                  <a:srgbClr val="C00000"/>
                </a:solidFill>
              </a:rPr>
              <a:t>n</a:t>
            </a:r>
            <a:r>
              <a:rPr lang="cs-CZ" b="1" dirty="0" smtClean="0">
                <a:solidFill>
                  <a:srgbClr val="C00000"/>
                </a:solidFill>
              </a:rPr>
              <a:t>epodávat změnu dotace </a:t>
            </a:r>
            <a:r>
              <a:rPr lang="cs-CZ" dirty="0"/>
              <a:t>(jinak nelze poměrnou dotaci u závazků vyčíslit)</a:t>
            </a:r>
          </a:p>
          <a:p>
            <a:r>
              <a:rPr lang="cs-CZ" b="1" dirty="0"/>
              <a:t/>
            </a:r>
            <a:br>
              <a:rPr lang="cs-CZ" b="1" dirty="0"/>
            </a:br>
            <a:r>
              <a:rPr lang="cs-CZ" b="1" dirty="0" smtClean="0"/>
              <a:t>Trávy na orné v EZ/NEZ i obecně - </a:t>
            </a:r>
            <a:r>
              <a:rPr lang="cs-CZ" dirty="0" smtClean="0"/>
              <a:t>mohou být pěstovány pouze na semeno! Nutno správně deklarovat plodinu</a:t>
            </a:r>
          </a:p>
          <a:p>
            <a:r>
              <a:rPr lang="cs-CZ" dirty="0"/>
              <a:t>	</a:t>
            </a:r>
            <a:r>
              <a:rPr lang="cs-CZ" dirty="0" smtClean="0"/>
              <a:t>R = pěstování trav na semeno	</a:t>
            </a:r>
          </a:p>
          <a:p>
            <a:r>
              <a:rPr lang="cs-CZ" dirty="0" smtClean="0"/>
              <a:t>	jinak se jedná o kulturu G – tráva na orné</a:t>
            </a:r>
          </a:p>
          <a:p>
            <a:r>
              <a:rPr lang="cs-CZ" dirty="0" smtClean="0"/>
              <a:t>	</a:t>
            </a:r>
            <a:endParaRPr lang="cs-CZ" dirty="0"/>
          </a:p>
        </p:txBody>
      </p:sp>
    </p:spTree>
    <p:extLst>
      <p:ext uri="{BB962C8B-B14F-4D97-AF65-F5344CB8AC3E}">
        <p14:creationId xmlns:p14="http://schemas.microsoft.com/office/powerpoint/2010/main" val="3746404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Nejčastější zbytečné chyby (ANC, AEKO, EZ)</a:t>
            </a:r>
            <a:endParaRPr lang="cs-CZ" dirty="0"/>
          </a:p>
        </p:txBody>
      </p:sp>
      <p:sp>
        <p:nvSpPr>
          <p:cNvPr id="3" name="Zástupný symbol pro obsah 2"/>
          <p:cNvSpPr>
            <a:spLocks noGrp="1"/>
          </p:cNvSpPr>
          <p:nvPr>
            <p:ph idx="1"/>
          </p:nvPr>
        </p:nvSpPr>
        <p:spPr/>
        <p:txBody>
          <a:bodyPr/>
          <a:lstStyle/>
          <a:p>
            <a:r>
              <a:rPr lang="cs-CZ" sz="1600" b="1" dirty="0" smtClean="0">
                <a:latin typeface="Verdana" panose="020B0604030504040204" pitchFamily="34" charset="0"/>
                <a:ea typeface="Verdana" panose="020B0604030504040204" pitchFamily="34" charset="0"/>
              </a:rPr>
              <a:t>Intenzity chovu</a:t>
            </a:r>
            <a:endParaRPr lang="cs-CZ" sz="1600" dirty="0">
              <a:latin typeface="Verdana" panose="020B0604030504040204" pitchFamily="34" charset="0"/>
              <a:ea typeface="Verdana" panose="020B0604030504040204" pitchFamily="34" charset="0"/>
            </a:endParaRPr>
          </a:p>
          <a:p>
            <a:pPr marL="742950" lvl="1" indent="-285750" algn="just">
              <a:buFont typeface="Arial" panose="020B0604020202020204" pitchFamily="34" charset="0"/>
              <a:buChar char="•"/>
            </a:pPr>
            <a:r>
              <a:rPr lang="cs-CZ" sz="1600" dirty="0">
                <a:solidFill>
                  <a:srgbClr val="034A31"/>
                </a:solidFill>
                <a:latin typeface="Verdana" panose="020B0604030504040204" pitchFamily="34" charset="0"/>
                <a:ea typeface="Verdana" panose="020B0604030504040204" pitchFamily="34" charset="0"/>
              </a:rPr>
              <a:t>registrovat hospodářská zvířata v ústřední evidenci  zvířat a ve stanoveném kontrolním období dodržet předepsanou </a:t>
            </a:r>
            <a:r>
              <a:rPr lang="cs-CZ" sz="1600" dirty="0" smtClean="0">
                <a:solidFill>
                  <a:srgbClr val="034A31"/>
                </a:solidFill>
                <a:latin typeface="Verdana" panose="020B0604030504040204" pitchFamily="34" charset="0"/>
                <a:ea typeface="Verdana" panose="020B0604030504040204" pitchFamily="34" charset="0"/>
              </a:rPr>
              <a:t>ICH (nestačí </a:t>
            </a:r>
            <a:r>
              <a:rPr lang="cs-CZ" sz="1600" dirty="0">
                <a:solidFill>
                  <a:srgbClr val="034A31"/>
                </a:solidFill>
                <a:latin typeface="Verdana" panose="020B0604030504040204" pitchFamily="34" charset="0"/>
                <a:ea typeface="Verdana" panose="020B0604030504040204" pitchFamily="34" charset="0"/>
              </a:rPr>
              <a:t>zvířata pouze </a:t>
            </a:r>
            <a:r>
              <a:rPr lang="cs-CZ" sz="1600" dirty="0" smtClean="0">
                <a:solidFill>
                  <a:srgbClr val="034A31"/>
                </a:solidFill>
                <a:latin typeface="Verdana" panose="020B0604030504040204" pitchFamily="34" charset="0"/>
                <a:ea typeface="Verdana" panose="020B0604030504040204" pitchFamily="34" charset="0"/>
              </a:rPr>
              <a:t>chovat)</a:t>
            </a:r>
          </a:p>
          <a:p>
            <a:pPr marL="742950" lvl="1" indent="-285750" algn="just">
              <a:buFont typeface="Arial" panose="020B0604020202020204" pitchFamily="34" charset="0"/>
              <a:buChar char="•"/>
            </a:pPr>
            <a:endParaRPr lang="cs-CZ" sz="1600" dirty="0" smtClean="0">
              <a:solidFill>
                <a:srgbClr val="034A31"/>
              </a:solidFill>
              <a:latin typeface="Verdana" panose="020B0604030504040204" pitchFamily="34" charset="0"/>
              <a:ea typeface="Verdana" panose="020B0604030504040204" pitchFamily="34" charset="0"/>
            </a:endParaRPr>
          </a:p>
          <a:p>
            <a:pPr marL="742950" lvl="1" indent="-285750" algn="just">
              <a:buFont typeface="Arial" panose="020B0604020202020204" pitchFamily="34" charset="0"/>
              <a:buChar char="•"/>
            </a:pPr>
            <a:r>
              <a:rPr lang="cs-CZ" sz="1600" dirty="0" smtClean="0">
                <a:solidFill>
                  <a:srgbClr val="034A31"/>
                </a:solidFill>
                <a:latin typeface="Verdana" panose="020B0604030504040204" pitchFamily="34" charset="0"/>
                <a:ea typeface="Verdana" panose="020B0604030504040204" pitchFamily="34" charset="0"/>
              </a:rPr>
              <a:t>v </a:t>
            </a:r>
            <a:r>
              <a:rPr lang="cs-CZ" sz="1600" dirty="0">
                <a:solidFill>
                  <a:srgbClr val="034A31"/>
                </a:solidFill>
                <a:latin typeface="Verdana" panose="020B0604030504040204" pitchFamily="34" charset="0"/>
                <a:ea typeface="Verdana" panose="020B0604030504040204" pitchFamily="34" charset="0"/>
              </a:rPr>
              <a:t>případě neplnění </a:t>
            </a:r>
            <a:r>
              <a:rPr lang="cs-CZ" sz="1600" dirty="0" smtClean="0">
                <a:solidFill>
                  <a:srgbClr val="034A31"/>
                </a:solidFill>
                <a:latin typeface="Verdana" panose="020B0604030504040204" pitchFamily="34" charset="0"/>
                <a:ea typeface="Verdana" panose="020B0604030504040204" pitchFamily="34" charset="0"/>
              </a:rPr>
              <a:t>min. </a:t>
            </a:r>
            <a:r>
              <a:rPr lang="cs-CZ" sz="1600" dirty="0">
                <a:solidFill>
                  <a:srgbClr val="034A31"/>
                </a:solidFill>
                <a:latin typeface="Verdana" panose="020B0604030504040204" pitchFamily="34" charset="0"/>
                <a:ea typeface="Verdana" panose="020B0604030504040204" pitchFamily="34" charset="0"/>
              </a:rPr>
              <a:t>ICH – </a:t>
            </a:r>
            <a:r>
              <a:rPr lang="cs-CZ" sz="1600" dirty="0" smtClean="0">
                <a:solidFill>
                  <a:srgbClr val="034A31"/>
                </a:solidFill>
                <a:latin typeface="Verdana" panose="020B0604030504040204" pitchFamily="34" charset="0"/>
                <a:ea typeface="Verdana" panose="020B0604030504040204" pitchFamily="34" charset="0"/>
              </a:rPr>
              <a:t>u ANC snížená </a:t>
            </a:r>
            <a:r>
              <a:rPr lang="cs-CZ" sz="1600" dirty="0">
                <a:solidFill>
                  <a:srgbClr val="034A31"/>
                </a:solidFill>
                <a:latin typeface="Verdana" panose="020B0604030504040204" pitchFamily="34" charset="0"/>
                <a:ea typeface="Verdana" panose="020B0604030504040204" pitchFamily="34" charset="0"/>
              </a:rPr>
              <a:t>sazba (rostlinná produkce</a:t>
            </a:r>
            <a:r>
              <a:rPr lang="cs-CZ" sz="1600" dirty="0" smtClean="0">
                <a:solidFill>
                  <a:srgbClr val="034A31"/>
                </a:solidFill>
                <a:latin typeface="Verdana" panose="020B0604030504040204" pitchFamily="34" charset="0"/>
                <a:ea typeface="Verdana" panose="020B0604030504040204" pitchFamily="34" charset="0"/>
              </a:rPr>
              <a:t>), u ostatních titulů nejčastěji vychází porušení vedoucí k zamítnutí žádosti (navíc u AEKO/NAEKO pozor i na max. ICH 1,5 VDJ/veškerá půda v LPIS)</a:t>
            </a:r>
          </a:p>
          <a:p>
            <a:pPr marL="742950" lvl="1" indent="-285750" algn="just">
              <a:buFont typeface="Arial" panose="020B0604020202020204" pitchFamily="34" charset="0"/>
              <a:buChar char="•"/>
            </a:pPr>
            <a:endParaRPr lang="cs-CZ" sz="1600" dirty="0">
              <a:solidFill>
                <a:srgbClr val="034A31"/>
              </a:solidFill>
              <a:latin typeface="Verdana" panose="020B0604030504040204" pitchFamily="34" charset="0"/>
              <a:ea typeface="Verdana" panose="020B0604030504040204" pitchFamily="34" charset="0"/>
            </a:endParaRPr>
          </a:p>
          <a:p>
            <a:pPr marL="742950" lvl="1" indent="-285750" algn="just">
              <a:buFont typeface="Arial" panose="020B0604020202020204" pitchFamily="34" charset="0"/>
              <a:buChar char="•"/>
            </a:pPr>
            <a:r>
              <a:rPr lang="cs-CZ" sz="1600" dirty="0" smtClean="0">
                <a:solidFill>
                  <a:srgbClr val="034A31"/>
                </a:solidFill>
                <a:latin typeface="Verdana" panose="020B0604030504040204" pitchFamily="34" charset="0"/>
                <a:ea typeface="Verdana" panose="020B0604030504040204" pitchFamily="34" charset="0"/>
              </a:rPr>
              <a:t>Chová-li </a:t>
            </a:r>
            <a:r>
              <a:rPr lang="cs-CZ" sz="1600" dirty="0">
                <a:solidFill>
                  <a:srgbClr val="034A31"/>
                </a:solidFill>
                <a:latin typeface="Verdana" panose="020B0604030504040204" pitchFamily="34" charset="0"/>
                <a:ea typeface="Verdana" panose="020B0604030504040204" pitchFamily="34" charset="0"/>
              </a:rPr>
              <a:t>žadatel koně a požaduje je započítat do ICH je třeba do 30.9. příslušného kalendářního roku doručit </a:t>
            </a:r>
            <a:r>
              <a:rPr lang="cs-CZ" sz="1600" b="1" dirty="0">
                <a:solidFill>
                  <a:srgbClr val="034A31"/>
                </a:solidFill>
                <a:latin typeface="Verdana" panose="020B0604030504040204" pitchFamily="34" charset="0"/>
                <a:ea typeface="Verdana" panose="020B0604030504040204" pitchFamily="34" charset="0"/>
              </a:rPr>
              <a:t>elektronický opis registru koní  </a:t>
            </a:r>
            <a:r>
              <a:rPr lang="cs-CZ" sz="1600" dirty="0">
                <a:solidFill>
                  <a:srgbClr val="034A31"/>
                </a:solidFill>
                <a:latin typeface="Verdana" panose="020B0604030504040204" pitchFamily="34" charset="0"/>
                <a:ea typeface="Verdana" panose="020B0604030504040204" pitchFamily="34" charset="0"/>
              </a:rPr>
              <a:t>a </a:t>
            </a:r>
            <a:r>
              <a:rPr lang="cs-CZ" sz="1600" b="1" dirty="0">
                <a:solidFill>
                  <a:srgbClr val="034A31"/>
                </a:solidFill>
                <a:latin typeface="Verdana" panose="020B0604030504040204" pitchFamily="34" charset="0"/>
                <a:ea typeface="Verdana" panose="020B0604030504040204" pitchFamily="34" charset="0"/>
              </a:rPr>
              <a:t>elektronickou deklaraci chovu koní </a:t>
            </a:r>
            <a:r>
              <a:rPr lang="cs-CZ" sz="1600" dirty="0">
                <a:solidFill>
                  <a:srgbClr val="034A31"/>
                </a:solidFill>
                <a:latin typeface="Verdana" panose="020B0604030504040204" pitchFamily="34" charset="0"/>
                <a:ea typeface="Verdana" panose="020B0604030504040204" pitchFamily="34" charset="0"/>
              </a:rPr>
              <a:t>(</a:t>
            </a:r>
            <a:r>
              <a:rPr lang="cs-CZ" sz="1600" u="sng" dirty="0">
                <a:solidFill>
                  <a:srgbClr val="034A31"/>
                </a:solidFill>
                <a:latin typeface="Verdana" panose="020B0604030504040204" pitchFamily="34" charset="0"/>
                <a:ea typeface="Verdana" panose="020B0604030504040204" pitchFamily="34" charset="0"/>
              </a:rPr>
              <a:t>pro ANC jsou třeba dvě DCHK </a:t>
            </a:r>
            <a:r>
              <a:rPr lang="cs-CZ" sz="1600" dirty="0">
                <a:solidFill>
                  <a:srgbClr val="034A31"/>
                </a:solidFill>
                <a:latin typeface="Verdana" panose="020B0604030504040204" pitchFamily="34" charset="0"/>
                <a:ea typeface="Verdana" panose="020B0604030504040204" pitchFamily="34" charset="0"/>
              </a:rPr>
              <a:t>a to za období 1.6.-30.9.2022 a 1.1.-31.12.2021</a:t>
            </a:r>
            <a:r>
              <a:rPr lang="cs-CZ" sz="1600" dirty="0" smtClean="0">
                <a:solidFill>
                  <a:srgbClr val="034A31"/>
                </a:solidFill>
                <a:latin typeface="Verdana" panose="020B0604030504040204" pitchFamily="34" charset="0"/>
                <a:ea typeface="Verdana" panose="020B0604030504040204" pitchFamily="34" charset="0"/>
              </a:rPr>
              <a:t>)</a:t>
            </a:r>
          </a:p>
          <a:p>
            <a:pPr marL="742950" lvl="1" indent="-285750" algn="just">
              <a:buFont typeface="Arial" panose="020B0604020202020204" pitchFamily="34" charset="0"/>
              <a:buChar char="•"/>
            </a:pPr>
            <a:endParaRPr lang="cs-CZ" sz="1600" dirty="0">
              <a:solidFill>
                <a:srgbClr val="034A31"/>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cs-CZ" sz="1600" b="1" dirty="0">
                <a:solidFill>
                  <a:srgbClr val="034A31"/>
                </a:solidFill>
                <a:latin typeface="Verdana" panose="020B0604030504040204" pitchFamily="34" charset="0"/>
                <a:ea typeface="Verdana" panose="020B0604030504040204" pitchFamily="34" charset="0"/>
              </a:rPr>
              <a:t>Intenzita max. </a:t>
            </a:r>
            <a:r>
              <a:rPr lang="cs-CZ" sz="1600" b="1" dirty="0" smtClean="0">
                <a:solidFill>
                  <a:srgbClr val="034A31"/>
                </a:solidFill>
                <a:latin typeface="Verdana" panose="020B0604030504040204" pitchFamily="34" charset="0"/>
                <a:ea typeface="Verdana" panose="020B0604030504040204" pitchFamily="34" charset="0"/>
              </a:rPr>
              <a:t>1,15 pasených VDJ/ha </a:t>
            </a:r>
            <a:r>
              <a:rPr lang="cs-CZ" sz="1600" dirty="0" smtClean="0">
                <a:solidFill>
                  <a:srgbClr val="034A31"/>
                </a:solidFill>
                <a:latin typeface="Verdana" panose="020B0604030504040204" pitchFamily="34" charset="0"/>
                <a:ea typeface="Verdana" panose="020B0604030504040204" pitchFamily="34" charset="0"/>
              </a:rPr>
              <a:t>(</a:t>
            </a:r>
            <a:r>
              <a:rPr lang="cs-CZ" sz="1600" dirty="0">
                <a:solidFill>
                  <a:srgbClr val="034A31"/>
                </a:solidFill>
                <a:latin typeface="Verdana" panose="020B0604030504040204" pitchFamily="34" charset="0"/>
                <a:ea typeface="Verdana" panose="020B0604030504040204" pitchFamily="34" charset="0"/>
              </a:rPr>
              <a:t>AEKO/NAEKO) – </a:t>
            </a:r>
            <a:r>
              <a:rPr lang="cs-CZ" sz="1600" b="1" dirty="0">
                <a:solidFill>
                  <a:srgbClr val="00B050"/>
                </a:solidFill>
                <a:latin typeface="Verdana" panose="020B0604030504040204" pitchFamily="34" charset="0"/>
                <a:ea typeface="Verdana" panose="020B0604030504040204" pitchFamily="34" charset="0"/>
              </a:rPr>
              <a:t>deklarovat NEPASENÉ STÁJE </a:t>
            </a:r>
            <a:r>
              <a:rPr lang="cs-CZ" sz="1600" dirty="0">
                <a:solidFill>
                  <a:srgbClr val="034A31"/>
                </a:solidFill>
                <a:latin typeface="Verdana" panose="020B0604030504040204" pitchFamily="34" charset="0"/>
                <a:ea typeface="Verdana" panose="020B0604030504040204" pitchFamily="34" charset="0"/>
              </a:rPr>
              <a:t>a převést na ně případně zvířata </a:t>
            </a:r>
            <a:r>
              <a:rPr lang="cs-CZ" sz="1600" dirty="0" smtClean="0">
                <a:solidFill>
                  <a:srgbClr val="034A31"/>
                </a:solidFill>
                <a:latin typeface="Verdana" panose="020B0604030504040204" pitchFamily="34" charset="0"/>
                <a:ea typeface="Verdana" panose="020B0604030504040204" pitchFamily="34" charset="0"/>
              </a:rPr>
              <a:t>(!)</a:t>
            </a:r>
          </a:p>
          <a:p>
            <a:pPr marL="742950" lvl="1" indent="-285750">
              <a:buFont typeface="Arial" panose="020B0604020202020204" pitchFamily="34" charset="0"/>
              <a:buChar char="•"/>
            </a:pPr>
            <a:endParaRPr lang="cs-CZ" sz="1600" dirty="0">
              <a:solidFill>
                <a:srgbClr val="034A31"/>
              </a:solidFill>
              <a:latin typeface="Verdana" panose="020B0604030504040204" pitchFamily="34" charset="0"/>
              <a:ea typeface="Verdana" panose="020B0604030504040204" pitchFamily="34" charset="0"/>
            </a:endParaRPr>
          </a:p>
          <a:p>
            <a:pPr marL="742950" lvl="1" indent="-285750">
              <a:buFont typeface="Arial" panose="020B0604020202020204" pitchFamily="34" charset="0"/>
              <a:buChar char="•"/>
            </a:pPr>
            <a:r>
              <a:rPr lang="cs-CZ" sz="1600" b="1" dirty="0" smtClean="0">
                <a:solidFill>
                  <a:srgbClr val="034A31"/>
                </a:solidFill>
                <a:latin typeface="Verdana" panose="020B0604030504040204" pitchFamily="34" charset="0"/>
                <a:ea typeface="Verdana" panose="020B0604030504040204" pitchFamily="34" charset="0"/>
              </a:rPr>
              <a:t>EZ/NEZ- </a:t>
            </a:r>
            <a:r>
              <a:rPr lang="cs-CZ" sz="1600" dirty="0">
                <a:solidFill>
                  <a:srgbClr val="034A31"/>
                </a:solidFill>
                <a:latin typeface="Verdana" panose="020B0604030504040204" pitchFamily="34" charset="0"/>
                <a:ea typeface="Verdana" panose="020B0604030504040204" pitchFamily="34" charset="0"/>
              </a:rPr>
              <a:t>jsou započítána pouze</a:t>
            </a:r>
            <a:r>
              <a:rPr lang="cs-CZ" sz="1600" b="1" dirty="0">
                <a:solidFill>
                  <a:srgbClr val="034A31"/>
                </a:solidFill>
                <a:latin typeface="Verdana" panose="020B0604030504040204" pitchFamily="34" charset="0"/>
                <a:ea typeface="Verdana" panose="020B0604030504040204" pitchFamily="34" charset="0"/>
              </a:rPr>
              <a:t> </a:t>
            </a:r>
            <a:r>
              <a:rPr lang="cs-CZ" sz="1600" b="1" dirty="0" smtClean="0">
                <a:solidFill>
                  <a:srgbClr val="034A31"/>
                </a:solidFill>
                <a:latin typeface="Verdana" panose="020B0604030504040204" pitchFamily="34" charset="0"/>
                <a:ea typeface="Verdana" panose="020B0604030504040204" pitchFamily="34" charset="0"/>
              </a:rPr>
              <a:t>zvířata </a:t>
            </a:r>
            <a:r>
              <a:rPr lang="cs-CZ" sz="1600" b="1" dirty="0">
                <a:solidFill>
                  <a:srgbClr val="034A31"/>
                </a:solidFill>
                <a:latin typeface="Verdana" panose="020B0604030504040204" pitchFamily="34" charset="0"/>
                <a:ea typeface="Verdana" panose="020B0604030504040204" pitchFamily="34" charset="0"/>
              </a:rPr>
              <a:t>s </a:t>
            </a:r>
            <a:r>
              <a:rPr lang="cs-CZ" sz="1600" b="1" dirty="0" smtClean="0">
                <a:solidFill>
                  <a:srgbClr val="034A31"/>
                </a:solidFill>
                <a:latin typeface="Verdana" panose="020B0604030504040204" pitchFamily="34" charset="0"/>
                <a:ea typeface="Verdana" panose="020B0604030504040204" pitchFamily="34" charset="0"/>
              </a:rPr>
              <a:t>ekologickým </a:t>
            </a:r>
            <a:r>
              <a:rPr lang="cs-CZ" sz="1600" b="1" dirty="0">
                <a:solidFill>
                  <a:srgbClr val="034A31"/>
                </a:solidFill>
                <a:latin typeface="Verdana" panose="020B0604030504040204" pitchFamily="34" charset="0"/>
                <a:ea typeface="Verdana" panose="020B0604030504040204" pitchFamily="34" charset="0"/>
              </a:rPr>
              <a:t>statusem (</a:t>
            </a:r>
            <a:r>
              <a:rPr lang="cs-CZ" sz="1600" b="1" dirty="0">
                <a:solidFill>
                  <a:srgbClr val="C00000"/>
                </a:solidFill>
                <a:latin typeface="Verdana" panose="020B0604030504040204" pitchFamily="34" charset="0"/>
                <a:ea typeface="Verdana" panose="020B0604030504040204" pitchFamily="34" charset="0"/>
              </a:rPr>
              <a:t>!</a:t>
            </a:r>
            <a:r>
              <a:rPr lang="cs-CZ" sz="1600" b="1" dirty="0">
                <a:solidFill>
                  <a:srgbClr val="034A31"/>
                </a:solidFill>
                <a:latin typeface="Verdana" panose="020B0604030504040204" pitchFamily="34" charset="0"/>
                <a:ea typeface="Verdana" panose="020B0604030504040204" pitchFamily="34" charset="0"/>
              </a:rPr>
              <a:t>)</a:t>
            </a:r>
          </a:p>
          <a:p>
            <a:endParaRPr lang="cs-CZ" dirty="0" smtClean="0"/>
          </a:p>
          <a:p>
            <a:endParaRPr lang="cs-CZ" dirty="0"/>
          </a:p>
          <a:p>
            <a:endParaRPr lang="cs-CZ" dirty="0" smtClean="0"/>
          </a:p>
        </p:txBody>
      </p:sp>
    </p:spTree>
    <p:extLst>
      <p:ext uri="{BB962C8B-B14F-4D97-AF65-F5344CB8AC3E}">
        <p14:creationId xmlns:p14="http://schemas.microsoft.com/office/powerpoint/2010/main" val="3210426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Nedokončené převody AEKO/EZ</a:t>
            </a:r>
            <a:endParaRPr lang="cs-CZ" dirty="0"/>
          </a:p>
        </p:txBody>
      </p:sp>
      <p:sp>
        <p:nvSpPr>
          <p:cNvPr id="3" name="Zástupný symbol pro obsah 2"/>
          <p:cNvSpPr>
            <a:spLocks noGrp="1"/>
          </p:cNvSpPr>
          <p:nvPr>
            <p:ph idx="1"/>
          </p:nvPr>
        </p:nvSpPr>
        <p:spPr/>
        <p:txBody>
          <a:bodyPr/>
          <a:lstStyle/>
          <a:p>
            <a:endParaRPr lang="cs-CZ" dirty="0" smtClean="0"/>
          </a:p>
          <a:p>
            <a:endParaRPr lang="cs-CZ" dirty="0"/>
          </a:p>
          <a:p>
            <a:r>
              <a:rPr lang="cs-CZ" dirty="0" smtClean="0"/>
              <a:t>Pokud žadatel nemá v době podání JŽ dokončen převod závazku, je třeba kontaktovat metodiky CP, aby zajistili virtuální převod závazku, aby bylo možné připravit datovou sadu v předtiskové aplikaci. </a:t>
            </a:r>
          </a:p>
          <a:p>
            <a:endParaRPr lang="cs-CZ" dirty="0"/>
          </a:p>
          <a:p>
            <a:r>
              <a:rPr lang="cs-CZ" dirty="0" smtClean="0"/>
              <a:t>Kontakt:</a:t>
            </a:r>
          </a:p>
          <a:p>
            <a:r>
              <a:rPr lang="cs-CZ" dirty="0" smtClean="0"/>
              <a:t>Ing. Luboš Bohata	Lubos.bohata@szif.cz</a:t>
            </a:r>
          </a:p>
          <a:p>
            <a:r>
              <a:rPr lang="cs-CZ" dirty="0" smtClean="0"/>
              <a:t>Ing. Hana Pecková	Hana.peckova@szif.cz</a:t>
            </a:r>
            <a:endParaRPr lang="cs-CZ" dirty="0"/>
          </a:p>
        </p:txBody>
      </p:sp>
    </p:spTree>
    <p:extLst>
      <p:ext uri="{BB962C8B-B14F-4D97-AF65-F5344CB8AC3E}">
        <p14:creationId xmlns:p14="http://schemas.microsoft.com/office/powerpoint/2010/main" val="280361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2270" y="707504"/>
            <a:ext cx="7890130" cy="432000"/>
          </a:xfrm>
        </p:spPr>
        <p:txBody>
          <a:bodyPr>
            <a:noAutofit/>
          </a:bodyPr>
          <a:lstStyle/>
          <a:p>
            <a:r>
              <a:rPr lang="cs-CZ" dirty="0" smtClean="0"/>
              <a:t>Souhlasné vyjádření Orgánu ochrany přírody (OOP) 2022</a:t>
            </a:r>
            <a:endParaRPr lang="cs-CZ" dirty="0"/>
          </a:p>
        </p:txBody>
      </p:sp>
      <p:sp>
        <p:nvSpPr>
          <p:cNvPr id="3" name="Zástupný symbol pro obsah 2"/>
          <p:cNvSpPr>
            <a:spLocks noGrp="1"/>
          </p:cNvSpPr>
          <p:nvPr>
            <p:ph idx="1"/>
          </p:nvPr>
        </p:nvSpPr>
        <p:spPr>
          <a:xfrm>
            <a:off x="107504" y="1556792"/>
            <a:ext cx="8640000" cy="4464496"/>
          </a:xfrm>
        </p:spPr>
        <p:txBody>
          <a:bodyPr/>
          <a:lstStyle/>
          <a:p>
            <a:pPr marL="285750" indent="-285750" algn="just">
              <a:buFont typeface="Arial" panose="020B0604020202020204" pitchFamily="34" charset="0"/>
              <a:buChar char="•"/>
            </a:pPr>
            <a:r>
              <a:rPr lang="cs-CZ" dirty="0" smtClean="0"/>
              <a:t>Od </a:t>
            </a:r>
            <a:r>
              <a:rPr lang="cs-CZ" dirty="0"/>
              <a:t>roku 2021 OOP zadává souhlasné </a:t>
            </a:r>
            <a:r>
              <a:rPr lang="cs-CZ" dirty="0" smtClean="0"/>
              <a:t>stanovisko s udělením výjimky z podmínek opatření </a:t>
            </a:r>
            <a:r>
              <a:rPr lang="cs-CZ" b="1" dirty="0" smtClean="0"/>
              <a:t>výhradně </a:t>
            </a:r>
            <a:r>
              <a:rPr lang="cs-CZ" b="1" dirty="0"/>
              <a:t>elektronicky v evidenci zemědělské půdy (LPIS) </a:t>
            </a:r>
            <a:r>
              <a:rPr lang="cs-CZ" dirty="0"/>
              <a:t>k jednotlivým DPB. </a:t>
            </a:r>
            <a:endParaRPr lang="cs-CZ" dirty="0" smtClean="0"/>
          </a:p>
          <a:p>
            <a:pPr marL="285750" indent="-285750" algn="just">
              <a:buFont typeface="Arial" panose="020B0604020202020204" pitchFamily="34" charset="0"/>
              <a:buChar char="•"/>
            </a:pPr>
            <a:endParaRPr lang="cs-CZ" dirty="0" smtClean="0"/>
          </a:p>
          <a:p>
            <a:pPr marL="285750" indent="-285750" algn="just">
              <a:buFont typeface="Arial" panose="020B0604020202020204" pitchFamily="34" charset="0"/>
              <a:buChar char="•"/>
            </a:pPr>
            <a:r>
              <a:rPr lang="cs-CZ" dirty="0" smtClean="0"/>
              <a:t>Do LPIS se zadává jak souhlasné stanovisko pro travní managementy u AEKO/NAEKO, EZ/NEZ, tak pro žadatele, kteří nemají tyto závazky a výjimky jim jsou udělovány ze strany OOP dle zákona č. 114/1992 Sb. o ochraně přírody a krajiny.</a:t>
            </a:r>
          </a:p>
          <a:p>
            <a:pPr marL="285750" indent="-285750" algn="just">
              <a:buFont typeface="Arial" panose="020B0604020202020204" pitchFamily="34" charset="0"/>
              <a:buChar char="•"/>
            </a:pPr>
            <a:endParaRPr lang="cs-CZ" dirty="0" smtClean="0"/>
          </a:p>
          <a:p>
            <a:pPr marL="285750" indent="-285750" algn="just">
              <a:buFont typeface="Arial" panose="020B0604020202020204" pitchFamily="34" charset="0"/>
              <a:buChar char="•"/>
            </a:pPr>
            <a:r>
              <a:rPr lang="cs-CZ" dirty="0" smtClean="0"/>
              <a:t>SZIF </a:t>
            </a:r>
            <a:r>
              <a:rPr lang="cs-CZ" dirty="0"/>
              <a:t>si informaci </a:t>
            </a:r>
            <a:r>
              <a:rPr lang="cs-CZ" dirty="0" smtClean="0"/>
              <a:t>o souhlasu (výjimce) stahuje automaticky </a:t>
            </a:r>
            <a:r>
              <a:rPr lang="cs-CZ" dirty="0"/>
              <a:t>z </a:t>
            </a:r>
            <a:r>
              <a:rPr lang="cs-CZ" dirty="0" smtClean="0"/>
              <a:t>LPIS pro potřeby kontroly na místě. </a:t>
            </a:r>
            <a:endParaRPr lang="cs-CZ" dirty="0"/>
          </a:p>
        </p:txBody>
      </p:sp>
    </p:spTree>
    <p:extLst>
      <p:ext uri="{BB962C8B-B14F-4D97-AF65-F5344CB8AC3E}">
        <p14:creationId xmlns:p14="http://schemas.microsoft.com/office/powerpoint/2010/main" val="1707147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2270" y="707504"/>
            <a:ext cx="7890130" cy="432000"/>
          </a:xfrm>
        </p:spPr>
        <p:txBody>
          <a:bodyPr>
            <a:noAutofit/>
          </a:bodyPr>
          <a:lstStyle/>
          <a:p>
            <a:r>
              <a:rPr lang="cs-CZ" dirty="0" smtClean="0"/>
              <a:t>Souhlasné vyjádření Orgánu ochrany přírody (OOP) 2022</a:t>
            </a:r>
            <a:endParaRPr lang="cs-CZ" dirty="0"/>
          </a:p>
        </p:txBody>
      </p:sp>
      <p:sp>
        <p:nvSpPr>
          <p:cNvPr id="3" name="Zástupný symbol pro obsah 2"/>
          <p:cNvSpPr>
            <a:spLocks noGrp="1"/>
          </p:cNvSpPr>
          <p:nvPr>
            <p:ph idx="1"/>
          </p:nvPr>
        </p:nvSpPr>
        <p:spPr/>
        <p:txBody>
          <a:bodyPr/>
          <a:lstStyle/>
          <a:p>
            <a:pPr marL="285750" indent="-285750" algn="just">
              <a:buFont typeface="Arial" panose="020B0604020202020204" pitchFamily="34" charset="0"/>
              <a:buChar char="•"/>
            </a:pPr>
            <a:endParaRPr lang="cs-CZ" dirty="0" smtClean="0"/>
          </a:p>
          <a:p>
            <a:pPr marL="285750" indent="-285750" algn="just">
              <a:buFont typeface="Arial" panose="020B0604020202020204" pitchFamily="34" charset="0"/>
              <a:buChar char="•"/>
            </a:pPr>
            <a:r>
              <a:rPr lang="cs-CZ" dirty="0" smtClean="0"/>
              <a:t>Stanoviska jsou vydávána na daný kalendářní rok, resp. rok podání žádosti (2022). Pokud bylo před rokem 2021 ze strany OOP vydáno stanovisko s platností na více let, v roce 2022 k němu bude při případné kontrole na místě přihlédnuto. </a:t>
            </a:r>
          </a:p>
          <a:p>
            <a:pPr marL="285750" indent="-285750" algn="just">
              <a:buFont typeface="Arial" panose="020B0604020202020204" pitchFamily="34" charset="0"/>
              <a:buChar char="•"/>
            </a:pPr>
            <a:r>
              <a:rPr lang="cs-CZ" dirty="0" smtClean="0"/>
              <a:t>Datum schválení = datum záznamu výjimky do LPIS, tzn. souhlasné stanovisko </a:t>
            </a:r>
            <a:r>
              <a:rPr lang="cs-CZ" b="1" dirty="0" smtClean="0"/>
              <a:t>nelze udělit se zpětnou platností</a:t>
            </a:r>
            <a:endParaRPr lang="cs-CZ" dirty="0" smtClean="0"/>
          </a:p>
          <a:p>
            <a:pPr marL="285750" indent="-285750" algn="just">
              <a:buFont typeface="Arial" panose="020B0604020202020204" pitchFamily="34" charset="0"/>
              <a:buChar char="•"/>
            </a:pPr>
            <a:r>
              <a:rPr lang="cs-CZ" dirty="0" smtClean="0"/>
              <a:t>Datum schválení je přitom obvykle rozhodující pro posouzení plnění podmínky. V případě, že bude např. souhlas s posunem seče zanesen do LPIS až po termínu předmětné seče, bude nutné, aby OOP zanesl do poznámky příslušného záznamu v LPIS, kdy bylo o udělení výjimky ze strany zemědělce skutečně požádáno. Při vyhodnocení plnění podmínky seče bude toto datum při případné kontrole na místě bráno terénním inspektorem SZIF v potaz. </a:t>
            </a:r>
          </a:p>
          <a:p>
            <a:pPr algn="just"/>
            <a:r>
              <a:rPr lang="cs-CZ" dirty="0" smtClean="0"/>
              <a:t>    </a:t>
            </a:r>
            <a:r>
              <a:rPr lang="cs-CZ" b="1" dirty="0" smtClean="0">
                <a:solidFill>
                  <a:srgbClr val="F36523"/>
                </a:solidFill>
              </a:rPr>
              <a:t>Zemědělcům je tedy doporučeno:</a:t>
            </a:r>
          </a:p>
          <a:p>
            <a:pPr marL="742950" lvl="1" indent="-285750" algn="just">
              <a:buFont typeface="Arial" panose="020B0604020202020204" pitchFamily="34" charset="0"/>
              <a:buChar char="•"/>
            </a:pPr>
            <a:r>
              <a:rPr lang="cs-CZ" sz="1600" dirty="0" smtClean="0">
                <a:solidFill>
                  <a:srgbClr val="034A31"/>
                </a:solidFill>
                <a:latin typeface="Verdana" panose="020B0604030504040204" pitchFamily="34" charset="0"/>
                <a:ea typeface="Verdana" panose="020B0604030504040204" pitchFamily="34" charset="0"/>
              </a:rPr>
              <a:t>Ohledně udělení výjimky kontaktovat příslušný OOP pokud možno s dostatečným časovým předstihem.</a:t>
            </a:r>
          </a:p>
          <a:p>
            <a:pPr marL="742950" lvl="1" indent="-285750" algn="just">
              <a:buFont typeface="Arial" panose="020B0604020202020204" pitchFamily="34" charset="0"/>
              <a:buChar char="•"/>
            </a:pPr>
            <a:r>
              <a:rPr lang="cs-CZ" sz="1600" dirty="0" smtClean="0">
                <a:solidFill>
                  <a:srgbClr val="034A31"/>
                </a:solidFill>
                <a:latin typeface="Verdana" panose="020B0604030504040204" pitchFamily="34" charset="0"/>
                <a:ea typeface="Verdana" panose="020B0604030504040204" pitchFamily="34" charset="0"/>
              </a:rPr>
              <a:t>Následně si v LPIS zkontrolovat, že výjimka na daný DPB a danou podmínku byla skutečně udělena (viz dále).</a:t>
            </a:r>
          </a:p>
          <a:p>
            <a:endParaRPr lang="cs-CZ" dirty="0"/>
          </a:p>
        </p:txBody>
      </p:sp>
    </p:spTree>
    <p:extLst>
      <p:ext uri="{BB962C8B-B14F-4D97-AF65-F5344CB8AC3E}">
        <p14:creationId xmlns:p14="http://schemas.microsoft.com/office/powerpoint/2010/main" val="1041031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2270" y="707504"/>
            <a:ext cx="7890130" cy="432000"/>
          </a:xfrm>
        </p:spPr>
        <p:txBody>
          <a:bodyPr>
            <a:noAutofit/>
          </a:bodyPr>
          <a:lstStyle/>
          <a:p>
            <a:r>
              <a:rPr lang="cs-CZ" dirty="0" smtClean="0"/>
              <a:t>Souhlasné vyjádření Orgánu ochrany přírody (OOP) 2022</a:t>
            </a:r>
            <a:endParaRPr lang="cs-CZ" dirty="0"/>
          </a:p>
        </p:txBody>
      </p:sp>
      <p:sp>
        <p:nvSpPr>
          <p:cNvPr id="3" name="Zástupný symbol pro obsah 2"/>
          <p:cNvSpPr>
            <a:spLocks noGrp="1"/>
          </p:cNvSpPr>
          <p:nvPr>
            <p:ph idx="1"/>
          </p:nvPr>
        </p:nvSpPr>
        <p:spPr/>
        <p:txBody>
          <a:bodyPr/>
          <a:lstStyle/>
          <a:p>
            <a:pPr algn="just"/>
            <a:r>
              <a:rPr lang="cs-CZ" b="1" dirty="0" smtClean="0">
                <a:solidFill>
                  <a:srgbClr val="F36523"/>
                </a:solidFill>
              </a:rPr>
              <a:t>Zobrazení schváleného souhlasného stanoviska OOP v LPIS</a:t>
            </a:r>
          </a:p>
          <a:p>
            <a:pPr marL="285750" indent="-285750">
              <a:buFont typeface="Arial" panose="020B0604020202020204" pitchFamily="34" charset="0"/>
              <a:buChar char="•"/>
            </a:pPr>
            <a:endParaRPr lang="cs-CZ" dirty="0" smtClean="0"/>
          </a:p>
          <a:p>
            <a:pPr marL="285750" indent="-285750">
              <a:buFont typeface="Arial" panose="020B0604020202020204" pitchFamily="34" charset="0"/>
              <a:buChar char="•"/>
            </a:pPr>
            <a:r>
              <a:rPr lang="cs-CZ" dirty="0" smtClean="0"/>
              <a:t>Pro tzv. aktivního </a:t>
            </a:r>
            <a:r>
              <a:rPr lang="cs-CZ" dirty="0"/>
              <a:t>uživatele </a:t>
            </a:r>
            <a:r>
              <a:rPr lang="cs-CZ" dirty="0" smtClean="0"/>
              <a:t>je </a:t>
            </a:r>
            <a:r>
              <a:rPr lang="cs-CZ" dirty="0"/>
              <a:t>umožněno zobrazit schválená souhlasná stanoviska OOP v sekci „Archiv dokumentů“. </a:t>
            </a:r>
          </a:p>
          <a:p>
            <a:pPr marL="285750" indent="-285750">
              <a:buFont typeface="Arial" panose="020B0604020202020204" pitchFamily="34" charset="0"/>
              <a:buChar char="•"/>
            </a:pPr>
            <a:r>
              <a:rPr lang="cs-CZ" dirty="0"/>
              <a:t>V horní liště panelu nad mapou se po otevření záložky „Hlášení/Stanoviska“ označí možnost „Archiv dokumentů“. Schválené stanovisko je umožněno stáhnout ve formátu </a:t>
            </a:r>
            <a:r>
              <a:rPr lang="cs-CZ" dirty="0" err="1" smtClean="0"/>
              <a:t>pdf</a:t>
            </a:r>
            <a:r>
              <a:rPr lang="cs-CZ" dirty="0" smtClean="0"/>
              <a:t>.</a:t>
            </a:r>
            <a:endParaRPr lang="cs-CZ" dirty="0"/>
          </a:p>
        </p:txBody>
      </p:sp>
      <p:pic>
        <p:nvPicPr>
          <p:cNvPr id="5" name="Obrázek 4"/>
          <p:cNvPicPr/>
          <p:nvPr/>
        </p:nvPicPr>
        <p:blipFill>
          <a:blip r:embed="rId2"/>
          <a:stretch>
            <a:fillRect/>
          </a:stretch>
        </p:blipFill>
        <p:spPr>
          <a:xfrm>
            <a:off x="580798" y="3429000"/>
            <a:ext cx="7735618" cy="1152128"/>
          </a:xfrm>
          <a:prstGeom prst="rect">
            <a:avLst/>
          </a:prstGeom>
        </p:spPr>
      </p:pic>
    </p:spTree>
    <p:extLst>
      <p:ext uri="{BB962C8B-B14F-4D97-AF65-F5344CB8AC3E}">
        <p14:creationId xmlns:p14="http://schemas.microsoft.com/office/powerpoint/2010/main" val="16755783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2270" y="707504"/>
            <a:ext cx="7890130" cy="432000"/>
          </a:xfrm>
        </p:spPr>
        <p:txBody>
          <a:bodyPr>
            <a:noAutofit/>
          </a:bodyPr>
          <a:lstStyle/>
          <a:p>
            <a:r>
              <a:rPr lang="cs-CZ" dirty="0" smtClean="0"/>
              <a:t>Souhlasné vyjádření Orgánu ochrany přírody (OOP) 2022</a:t>
            </a:r>
            <a:endParaRPr lang="cs-CZ" dirty="0"/>
          </a:p>
        </p:txBody>
      </p:sp>
      <p:sp>
        <p:nvSpPr>
          <p:cNvPr id="3" name="Zástupný symbol pro obsah 2"/>
          <p:cNvSpPr>
            <a:spLocks noGrp="1"/>
          </p:cNvSpPr>
          <p:nvPr>
            <p:ph idx="1"/>
          </p:nvPr>
        </p:nvSpPr>
        <p:spPr>
          <a:xfrm>
            <a:off x="252000" y="1269001"/>
            <a:ext cx="8640000" cy="1439919"/>
          </a:xfrm>
        </p:spPr>
        <p:txBody>
          <a:bodyPr/>
          <a:lstStyle/>
          <a:p>
            <a:pPr algn="just"/>
            <a:r>
              <a:rPr lang="cs-CZ" b="1" dirty="0" smtClean="0">
                <a:solidFill>
                  <a:srgbClr val="F36523"/>
                </a:solidFill>
              </a:rPr>
              <a:t>Zobrazení schváleného souhlasného stanoviska OOP v LPIS</a:t>
            </a:r>
          </a:p>
          <a:p>
            <a:pPr marL="285750" indent="-285750">
              <a:buFont typeface="Arial" panose="020B0604020202020204" pitchFamily="34" charset="0"/>
              <a:buChar char="•"/>
            </a:pPr>
            <a:endParaRPr lang="cs-CZ" dirty="0" smtClean="0"/>
          </a:p>
          <a:p>
            <a:pPr marL="285750" indent="-285750">
              <a:buFont typeface="Arial" panose="020B0604020202020204" pitchFamily="34" charset="0"/>
              <a:buChar char="•"/>
            </a:pPr>
            <a:r>
              <a:rPr lang="cs-CZ" dirty="0" smtClean="0"/>
              <a:t>Na </a:t>
            </a:r>
            <a:r>
              <a:rPr lang="cs-CZ" dirty="0"/>
              <a:t>detailu účinného DPB v záložce „Dotace“ se zobrazují výjimky v podzáložce: </a:t>
            </a:r>
          </a:p>
          <a:p>
            <a:pPr marL="742950" lvl="1" indent="-285750">
              <a:buFont typeface="Arial" panose="020B0604020202020204" pitchFamily="34" charset="0"/>
              <a:buChar char="•"/>
            </a:pP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„Výjimky OOP“ - seznam výjimek pro všechny roky, umožněna filtrace stanovisek pomocí výběru roku z </a:t>
            </a:r>
            <a:r>
              <a:rPr lang="cs-CZ" sz="1600" dirty="0" err="1">
                <a:solidFill>
                  <a:srgbClr val="034A31"/>
                </a:solidFill>
                <a:latin typeface="Verdana" panose="020B0604030504040204" pitchFamily="34" charset="0"/>
                <a:ea typeface="Verdana" panose="020B0604030504040204" pitchFamily="34" charset="0"/>
                <a:cs typeface="Verdana" panose="020B0604030504040204" pitchFamily="34" charset="0"/>
              </a:rPr>
              <a:t>comboboxu</a:t>
            </a: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a:t>
            </a:r>
          </a:p>
          <a:p>
            <a:endParaRPr lang="cs-CZ" dirty="0"/>
          </a:p>
        </p:txBody>
      </p:sp>
      <p:pic>
        <p:nvPicPr>
          <p:cNvPr id="6" name="Obrázek 5"/>
          <p:cNvPicPr/>
          <p:nvPr/>
        </p:nvPicPr>
        <p:blipFill>
          <a:blip r:embed="rId2"/>
          <a:stretch>
            <a:fillRect/>
          </a:stretch>
        </p:blipFill>
        <p:spPr>
          <a:xfrm>
            <a:off x="1475656" y="2996952"/>
            <a:ext cx="5760720" cy="2632075"/>
          </a:xfrm>
          <a:prstGeom prst="rect">
            <a:avLst/>
          </a:prstGeom>
        </p:spPr>
      </p:pic>
    </p:spTree>
    <p:extLst>
      <p:ext uri="{BB962C8B-B14F-4D97-AF65-F5344CB8AC3E}">
        <p14:creationId xmlns:p14="http://schemas.microsoft.com/office/powerpoint/2010/main" val="1731265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Jednotná žádost </a:t>
            </a:r>
            <a:r>
              <a:rPr lang="cs-CZ" dirty="0" smtClean="0"/>
              <a:t>2022 - </a:t>
            </a:r>
            <a:r>
              <a:rPr lang="cs-CZ" dirty="0"/>
              <a:t>Opatření </a:t>
            </a:r>
            <a:r>
              <a:rPr lang="cs-CZ" dirty="0" smtClean="0"/>
              <a:t>Greening - </a:t>
            </a:r>
            <a:r>
              <a:rPr lang="cs-CZ" dirty="0"/>
              <a:t>O</a:t>
            </a:r>
            <a:r>
              <a:rPr lang="cs-CZ" dirty="0" smtClean="0"/>
              <a:t>chranný pás vnitřní a vnější</a:t>
            </a:r>
            <a:endParaRPr lang="cs-CZ" dirty="0"/>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340768"/>
            <a:ext cx="5859428" cy="4824536"/>
          </a:xfrm>
        </p:spPr>
      </p:pic>
    </p:spTree>
    <p:extLst>
      <p:ext uri="{BB962C8B-B14F-4D97-AF65-F5344CB8AC3E}">
        <p14:creationId xmlns:p14="http://schemas.microsoft.com/office/powerpoint/2010/main" val="20293501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82270" y="707504"/>
            <a:ext cx="7890130" cy="432000"/>
          </a:xfrm>
        </p:spPr>
        <p:txBody>
          <a:bodyPr>
            <a:noAutofit/>
          </a:bodyPr>
          <a:lstStyle/>
          <a:p>
            <a:r>
              <a:rPr lang="cs-CZ" dirty="0" smtClean="0"/>
              <a:t>Souhlasné vyjádření Orgánu ochrany přírody (OOP) 2022</a:t>
            </a:r>
            <a:endParaRPr lang="cs-CZ" dirty="0"/>
          </a:p>
        </p:txBody>
      </p:sp>
      <p:sp>
        <p:nvSpPr>
          <p:cNvPr id="3" name="Zástupný symbol pro obsah 2"/>
          <p:cNvSpPr>
            <a:spLocks noGrp="1"/>
          </p:cNvSpPr>
          <p:nvPr>
            <p:ph idx="1"/>
          </p:nvPr>
        </p:nvSpPr>
        <p:spPr>
          <a:xfrm>
            <a:off x="252000" y="1269001"/>
            <a:ext cx="8640000" cy="1799959"/>
          </a:xfrm>
        </p:spPr>
        <p:txBody>
          <a:bodyPr/>
          <a:lstStyle/>
          <a:p>
            <a:pPr algn="just"/>
            <a:r>
              <a:rPr lang="cs-CZ" b="1" dirty="0">
                <a:solidFill>
                  <a:srgbClr val="F36523"/>
                </a:solidFill>
              </a:rPr>
              <a:t>Zobrazení schváleného souhlasného stanoviska OOP v LPIS</a:t>
            </a:r>
          </a:p>
          <a:p>
            <a:pPr marL="285750" indent="-285750">
              <a:buFont typeface="Arial" panose="020B0604020202020204" pitchFamily="34" charset="0"/>
              <a:buChar char="•"/>
            </a:pPr>
            <a:endParaRPr lang="cs-CZ" dirty="0" smtClean="0"/>
          </a:p>
          <a:p>
            <a:pPr marL="285750" indent="-285750">
              <a:buFont typeface="Arial" panose="020B0604020202020204" pitchFamily="34" charset="0"/>
              <a:buChar char="•"/>
            </a:pPr>
            <a:r>
              <a:rPr lang="cs-CZ" dirty="0" smtClean="0"/>
              <a:t>Na </a:t>
            </a:r>
            <a:r>
              <a:rPr lang="cs-CZ" dirty="0"/>
              <a:t>detailu </a:t>
            </a:r>
            <a:r>
              <a:rPr lang="cs-CZ" dirty="0" smtClean="0"/>
              <a:t>žadatele v </a:t>
            </a:r>
            <a:r>
              <a:rPr lang="cs-CZ" dirty="0"/>
              <a:t>záložce „Dotace“ se zobrazují výjimky v podzáložce: </a:t>
            </a:r>
          </a:p>
          <a:p>
            <a:pPr marL="742950" lvl="1" indent="-285750">
              <a:buFont typeface="Arial" panose="020B0604020202020204" pitchFamily="34" charset="0"/>
              <a:buChar char="•"/>
            </a:pP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„Výjimky OOP“ - seznam výjimek pro všechny roky, umožněna filtrace stanovisek pomocí výběru roku z </a:t>
            </a:r>
            <a:r>
              <a:rPr lang="cs-CZ" sz="1600" dirty="0" err="1">
                <a:solidFill>
                  <a:srgbClr val="034A31"/>
                </a:solidFill>
                <a:latin typeface="Verdana" panose="020B0604030504040204" pitchFamily="34" charset="0"/>
                <a:ea typeface="Verdana" panose="020B0604030504040204" pitchFamily="34" charset="0"/>
                <a:cs typeface="Verdana" panose="020B0604030504040204" pitchFamily="34" charset="0"/>
              </a:rPr>
              <a:t>comboboxu</a:t>
            </a:r>
            <a:r>
              <a:rPr lang="cs-CZ" sz="1600" dirty="0">
                <a:solidFill>
                  <a:srgbClr val="034A31"/>
                </a:solidFill>
                <a:latin typeface="Verdana" panose="020B0604030504040204" pitchFamily="34" charset="0"/>
                <a:ea typeface="Verdana" panose="020B0604030504040204" pitchFamily="34" charset="0"/>
                <a:cs typeface="Verdana" panose="020B0604030504040204" pitchFamily="34" charset="0"/>
              </a:rPr>
              <a:t>.</a:t>
            </a:r>
          </a:p>
          <a:p>
            <a:endParaRPr lang="cs-CZ" dirty="0"/>
          </a:p>
        </p:txBody>
      </p:sp>
      <p:pic>
        <p:nvPicPr>
          <p:cNvPr id="6" name="Obrázek 5"/>
          <p:cNvPicPr/>
          <p:nvPr/>
        </p:nvPicPr>
        <p:blipFill>
          <a:blip r:embed="rId2"/>
          <a:stretch>
            <a:fillRect/>
          </a:stretch>
        </p:blipFill>
        <p:spPr>
          <a:xfrm>
            <a:off x="1619672" y="2996952"/>
            <a:ext cx="5760720" cy="3029585"/>
          </a:xfrm>
          <a:prstGeom prst="rect">
            <a:avLst/>
          </a:prstGeom>
        </p:spPr>
      </p:pic>
    </p:spTree>
    <p:extLst>
      <p:ext uri="{BB962C8B-B14F-4D97-AF65-F5344CB8AC3E}">
        <p14:creationId xmlns:p14="http://schemas.microsoft.com/office/powerpoint/2010/main" val="25971210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sz="2000" dirty="0" smtClean="0"/>
              <a:t>Zalesnění zemědělské půdy (ZZP) 2022 – Novinky</a:t>
            </a:r>
            <a:r>
              <a:rPr lang="cs-CZ" dirty="0"/>
              <a:t/>
            </a:r>
            <a:br>
              <a:rPr lang="cs-CZ" dirty="0"/>
            </a:br>
            <a:endParaRPr lang="cs-CZ" dirty="0"/>
          </a:p>
        </p:txBody>
      </p:sp>
      <p:sp>
        <p:nvSpPr>
          <p:cNvPr id="7" name="Zástupný symbol pro obsah 2"/>
          <p:cNvSpPr>
            <a:spLocks noGrp="1"/>
          </p:cNvSpPr>
          <p:nvPr>
            <p:ph idx="1"/>
          </p:nvPr>
        </p:nvSpPr>
        <p:spPr>
          <a:xfrm>
            <a:off x="252000" y="1484784"/>
            <a:ext cx="8640000" cy="4680520"/>
          </a:xfrm>
        </p:spPr>
        <p:txBody>
          <a:bodyPr/>
          <a:lstStyle/>
          <a:p>
            <a:pPr lvl="0" algn="just"/>
            <a:r>
              <a:rPr lang="cs-CZ" sz="1400" b="1" dirty="0"/>
              <a:t>Od roku 2022 je znovu otevřen příjem:</a:t>
            </a:r>
            <a:r>
              <a:rPr lang="cs-CZ" sz="1400" dirty="0"/>
              <a:t> </a:t>
            </a:r>
          </a:p>
          <a:p>
            <a:pPr marL="285750" lvl="0" indent="-285750" algn="just">
              <a:buFont typeface="Arial" panose="020B0604020202020204" pitchFamily="34" charset="0"/>
              <a:buChar char="•"/>
            </a:pPr>
            <a:r>
              <a:rPr lang="cs-CZ" sz="1400" b="1" dirty="0"/>
              <a:t>Ohlášení vstupu do opatření ZZP </a:t>
            </a:r>
            <a:r>
              <a:rPr lang="cs-CZ" sz="1400" dirty="0"/>
              <a:t>(formulář je k dispozici na PF od 1. 3. do 16. 5. 2022)</a:t>
            </a:r>
          </a:p>
          <a:p>
            <a:pPr marL="285750" lvl="0" indent="-285750" algn="just">
              <a:buFont typeface="Arial" panose="020B0604020202020204" pitchFamily="34" charset="0"/>
              <a:buChar char="•"/>
            </a:pPr>
            <a:r>
              <a:rPr lang="cs-CZ" sz="1400" b="1" dirty="0"/>
              <a:t>Žádostí o dotaci na založení lesního porostu </a:t>
            </a:r>
            <a:r>
              <a:rPr lang="cs-CZ" sz="1400" dirty="0"/>
              <a:t>(formulář bude k dispozici od 17. 5. 2022 po skončení příjmu Ohlášení vstupu do opatření ZZP 2022. Žádost o dotaci na založení lesního porostu je nutné podat nejpozději do 30. 11. 2022. </a:t>
            </a:r>
          </a:p>
          <a:p>
            <a:pPr algn="just"/>
            <a:endParaRPr lang="cs-CZ" sz="1400" dirty="0"/>
          </a:p>
          <a:p>
            <a:pPr lvl="0" algn="just"/>
            <a:r>
              <a:rPr lang="cs-CZ" sz="1400" b="1" dirty="0"/>
              <a:t>Změny v roce 2022 pro </a:t>
            </a:r>
            <a:r>
              <a:rPr lang="pl-PL" sz="1400" b="1" dirty="0"/>
              <a:t>žádosti o dotaci na založení lesního porostu</a:t>
            </a:r>
            <a:r>
              <a:rPr lang="cs-CZ" sz="1400" b="1" dirty="0"/>
              <a:t>: </a:t>
            </a:r>
          </a:p>
          <a:p>
            <a:pPr marL="285750" lvl="0" indent="-285750" algn="just">
              <a:buFont typeface="Arial" panose="020B0604020202020204" pitchFamily="34" charset="0"/>
              <a:buChar char="•"/>
            </a:pPr>
            <a:r>
              <a:rPr lang="cs-CZ" sz="1400" u="sng" dirty="0"/>
              <a:t>Novelizace nařízení č. 185/2015 Sb. nařízením vlády č. 32/2022 Sb.</a:t>
            </a:r>
          </a:p>
          <a:p>
            <a:pPr marL="285750" lvl="0" indent="-285750" algn="just">
              <a:buFont typeface="Arial" panose="020B0604020202020204" pitchFamily="34" charset="0"/>
              <a:buChar char="•"/>
            </a:pPr>
            <a:r>
              <a:rPr lang="cs-CZ" sz="1400" u="sng" dirty="0"/>
              <a:t>Nahrazení vyhlášky č. 139/2004 Sb.</a:t>
            </a:r>
            <a:r>
              <a:rPr lang="cs-CZ" sz="1400" dirty="0"/>
              <a:t> (kterou se stanoví podrobnosti o přenosu semen </a:t>
            </a:r>
            <a:br>
              <a:rPr lang="cs-CZ" sz="1400" dirty="0"/>
            </a:br>
            <a:r>
              <a:rPr lang="cs-CZ" sz="1400" dirty="0"/>
              <a:t>a sazenic lesních dřevin, o evidenci o původu reprodukčního materiálu a podrobnosti </a:t>
            </a:r>
            <a:br>
              <a:rPr lang="cs-CZ" sz="1400" dirty="0"/>
            </a:br>
            <a:r>
              <a:rPr lang="cs-CZ" sz="1400" dirty="0"/>
              <a:t>o obnově lesních porostů a o zalesňování pozemků prohlášených za pozemky určené </a:t>
            </a:r>
            <a:br>
              <a:rPr lang="cs-CZ" sz="1400" dirty="0"/>
            </a:br>
            <a:r>
              <a:rPr lang="cs-CZ" sz="1400" dirty="0"/>
              <a:t>k plnění funkcí lesa) </a:t>
            </a:r>
            <a:r>
              <a:rPr lang="cs-CZ" sz="1400" u="sng" dirty="0"/>
              <a:t>vyhláškou č. 456/2021 Sb.</a:t>
            </a:r>
            <a:r>
              <a:rPr lang="cs-CZ" sz="1400" dirty="0"/>
              <a:t> (o podrobnostech přenosu reprodukčního materiálu lesních dřevin, o evidenci o původu reprodukčního materiálu a podrobnostech </a:t>
            </a:r>
            <a:br>
              <a:rPr lang="cs-CZ" sz="1400" dirty="0"/>
            </a:br>
            <a:r>
              <a:rPr lang="cs-CZ" sz="1400" dirty="0"/>
              <a:t>o obnově lesních porostů a o zalesňování pozemků prohlášených za pozemky určené </a:t>
            </a:r>
            <a:br>
              <a:rPr lang="cs-CZ" sz="1400" dirty="0"/>
            </a:br>
            <a:r>
              <a:rPr lang="cs-CZ" sz="1400" dirty="0"/>
              <a:t>k plnění funkcí lesa).</a:t>
            </a:r>
          </a:p>
          <a:p>
            <a:pPr marL="285750" lvl="0" indent="-285750" algn="just">
              <a:buFont typeface="Arial" panose="020B0604020202020204" pitchFamily="34" charset="0"/>
              <a:buChar char="•"/>
            </a:pPr>
            <a:r>
              <a:rPr lang="cs-CZ" sz="1400" u="sng" dirty="0"/>
              <a:t>Navýšení počtu jedinců</a:t>
            </a:r>
            <a:r>
              <a:rPr lang="cs-CZ" sz="1400" dirty="0"/>
              <a:t> u dřeviny </a:t>
            </a:r>
            <a:r>
              <a:rPr lang="cs-CZ" sz="1400" u="sng" dirty="0"/>
              <a:t>Dub letní</a:t>
            </a:r>
            <a:r>
              <a:rPr lang="cs-CZ" sz="1400" dirty="0"/>
              <a:t> (DB) </a:t>
            </a:r>
            <a:r>
              <a:rPr lang="cs-CZ" sz="1400" u="sng" dirty="0"/>
              <a:t>z 8 000 ks/ha na 9 000 ks/ha</a:t>
            </a:r>
            <a:r>
              <a:rPr lang="cs-CZ" sz="1400" dirty="0"/>
              <a:t> u cílových hospodářských souborů 01, 27, 29, 39, 41, 43, 47, 51, 53, 55, 57, 59;</a:t>
            </a:r>
          </a:p>
          <a:p>
            <a:pPr marL="285750" lvl="0" indent="-285750" algn="just">
              <a:buFont typeface="Arial" panose="020B0604020202020204" pitchFamily="34" charset="0"/>
              <a:buChar char="•"/>
            </a:pPr>
            <a:r>
              <a:rPr lang="cs-CZ" sz="1400" u="sng" dirty="0"/>
              <a:t>Navýšení počtu jedinců</a:t>
            </a:r>
            <a:r>
              <a:rPr lang="cs-CZ" sz="1400" dirty="0"/>
              <a:t> u dřeviny </a:t>
            </a:r>
            <a:r>
              <a:rPr lang="cs-CZ" sz="1400" u="sng" dirty="0"/>
              <a:t>Dub zimní</a:t>
            </a:r>
            <a:r>
              <a:rPr lang="cs-CZ" sz="1400" dirty="0"/>
              <a:t> (DBZ) </a:t>
            </a:r>
            <a:r>
              <a:rPr lang="cs-CZ" sz="1400" u="sng" dirty="0"/>
              <a:t>z 8 000 ks/ha na 9 000 ks/ha </a:t>
            </a:r>
            <a:br>
              <a:rPr lang="cs-CZ" sz="1400" u="sng" dirty="0"/>
            </a:br>
            <a:r>
              <a:rPr lang="cs-CZ" sz="1400" dirty="0"/>
              <a:t>u cílových hospodářských souborů 01, 13, 21, 23, 27, 41, 43, 47, 51, 53, 55.</a:t>
            </a:r>
          </a:p>
        </p:txBody>
      </p:sp>
    </p:spTree>
    <p:extLst>
      <p:ext uri="{BB962C8B-B14F-4D97-AF65-F5344CB8AC3E}">
        <p14:creationId xmlns:p14="http://schemas.microsoft.com/office/powerpoint/2010/main" val="17428459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32192" y="764704"/>
            <a:ext cx="8640000" cy="432000"/>
          </a:xfrm>
        </p:spPr>
        <p:txBody>
          <a:bodyPr>
            <a:normAutofit fontScale="90000"/>
          </a:bodyPr>
          <a:lstStyle/>
          <a:p>
            <a:r>
              <a:rPr lang="cs-CZ" sz="2000" dirty="0" smtClean="0"/>
              <a:t>Zalesnění zemědělské půdy (ZZP) 2022 – Novinky</a:t>
            </a:r>
            <a:r>
              <a:rPr lang="cs-CZ" dirty="0"/>
              <a:t/>
            </a:r>
            <a:br>
              <a:rPr lang="cs-CZ" dirty="0"/>
            </a:br>
            <a:endParaRPr lang="cs-CZ" dirty="0"/>
          </a:p>
        </p:txBody>
      </p:sp>
      <p:sp>
        <p:nvSpPr>
          <p:cNvPr id="7" name="Zástupný symbol pro obsah 2"/>
          <p:cNvSpPr>
            <a:spLocks noGrp="1"/>
          </p:cNvSpPr>
          <p:nvPr>
            <p:ph idx="1"/>
          </p:nvPr>
        </p:nvSpPr>
        <p:spPr>
          <a:xfrm>
            <a:off x="252000" y="1484784"/>
            <a:ext cx="8640000" cy="4680520"/>
          </a:xfrm>
        </p:spPr>
        <p:txBody>
          <a:bodyPr/>
          <a:lstStyle/>
          <a:p>
            <a:pPr lvl="0" algn="just"/>
            <a:r>
              <a:rPr lang="cs-CZ" sz="1400" b="1" dirty="0"/>
              <a:t>Konečné datum řádného příjmu v roce 2022 je stanoveno pro:</a:t>
            </a:r>
          </a:p>
          <a:p>
            <a:pPr marL="285750" lvl="0" indent="-285750" algn="just">
              <a:buFont typeface="Arial" panose="020B0604020202020204" pitchFamily="34" charset="0"/>
              <a:buChar char="•"/>
            </a:pPr>
            <a:r>
              <a:rPr lang="cs-CZ" sz="1400" dirty="0"/>
              <a:t>žádosti o dotaci na </a:t>
            </a:r>
            <a:r>
              <a:rPr lang="cs-CZ" sz="1400" u="sng" dirty="0"/>
              <a:t>náhradu HRDP do 2. 5. 2022 včetně</a:t>
            </a:r>
            <a:r>
              <a:rPr lang="cs-CZ" sz="1400" dirty="0"/>
              <a:t> a pro</a:t>
            </a:r>
          </a:p>
          <a:p>
            <a:pPr marL="285750" lvl="0" indent="-285750" algn="just">
              <a:buFont typeface="Arial" panose="020B0604020202020204" pitchFamily="34" charset="0"/>
              <a:buChar char="•"/>
            </a:pPr>
            <a:r>
              <a:rPr lang="cs-CZ" sz="1400" dirty="0"/>
              <a:t>žádosti o dotaci na </a:t>
            </a:r>
            <a:r>
              <a:rPr lang="cs-CZ" sz="1400" u="sng" dirty="0"/>
              <a:t>náhradu EAFRD</a:t>
            </a:r>
            <a:r>
              <a:rPr lang="cs-CZ" sz="1400" dirty="0"/>
              <a:t>, na </a:t>
            </a:r>
            <a:r>
              <a:rPr lang="cs-CZ" sz="1400" u="sng" dirty="0"/>
              <a:t>péči a ukončení</a:t>
            </a:r>
            <a:r>
              <a:rPr lang="cs-CZ" sz="1400" dirty="0"/>
              <a:t> a </a:t>
            </a:r>
            <a:r>
              <a:rPr lang="cs-CZ" sz="1400" u="sng" dirty="0"/>
              <a:t>Ohlášení vstupu do opatření ZZP do 16. 5. 2021 včetně</a:t>
            </a:r>
            <a:r>
              <a:rPr lang="cs-CZ" sz="1400" dirty="0"/>
              <a:t>.</a:t>
            </a:r>
          </a:p>
          <a:p>
            <a:pPr algn="just"/>
            <a:endParaRPr lang="cs-CZ" sz="1400" dirty="0"/>
          </a:p>
          <a:p>
            <a:pPr algn="just"/>
            <a:r>
              <a:rPr lang="cs-CZ" sz="1400" b="1" u="sng" dirty="0"/>
              <a:t>Náhrada HRDP 2022</a:t>
            </a:r>
            <a:endParaRPr lang="cs-CZ" sz="1400" u="sng" dirty="0"/>
          </a:p>
          <a:p>
            <a:pPr lvl="0" algn="just"/>
            <a:r>
              <a:rPr lang="cs-CZ" sz="1400" dirty="0"/>
              <a:t>Žadatelé, v rámci závazku HRDP (zalesnění 2004-2006), mají stále nárok na dotaci na náhradu za ukončení zemědělské výroby na zalesněném pozemku:</a:t>
            </a:r>
          </a:p>
          <a:p>
            <a:pPr marL="285750" lvl="0" indent="-285750" algn="just">
              <a:buFont typeface="Arial" panose="020B0604020202020204" pitchFamily="34" charset="0"/>
              <a:buChar char="•"/>
            </a:pPr>
            <a:r>
              <a:rPr lang="cs-CZ" sz="1400" u="sng" dirty="0"/>
              <a:t>zalesnění 2004</a:t>
            </a:r>
            <a:r>
              <a:rPr lang="cs-CZ" sz="1400" dirty="0"/>
              <a:t>: nárok na dotaci </a:t>
            </a:r>
            <a:r>
              <a:rPr lang="cs-CZ" sz="1400" u="sng" dirty="0"/>
              <a:t>do roku 2023 včetně,</a:t>
            </a:r>
            <a:endParaRPr lang="cs-CZ" sz="1400" dirty="0"/>
          </a:p>
          <a:p>
            <a:pPr marL="285750" lvl="0" indent="-285750" algn="just">
              <a:buFont typeface="Arial" panose="020B0604020202020204" pitchFamily="34" charset="0"/>
              <a:buChar char="•"/>
            </a:pPr>
            <a:r>
              <a:rPr lang="cs-CZ" sz="1400" u="sng" dirty="0"/>
              <a:t>zalesnění 2005</a:t>
            </a:r>
            <a:r>
              <a:rPr lang="cs-CZ" sz="1400" dirty="0"/>
              <a:t>: nárok na dotaci </a:t>
            </a:r>
            <a:r>
              <a:rPr lang="cs-CZ" sz="1400" u="sng" dirty="0"/>
              <a:t>do roku 2024 včetně</a:t>
            </a:r>
            <a:r>
              <a:rPr lang="cs-CZ" sz="1400" dirty="0"/>
              <a:t> a</a:t>
            </a:r>
          </a:p>
          <a:p>
            <a:pPr marL="285750" lvl="0" indent="-285750" algn="just">
              <a:buFont typeface="Arial" panose="020B0604020202020204" pitchFamily="34" charset="0"/>
              <a:buChar char="•"/>
            </a:pPr>
            <a:r>
              <a:rPr lang="cs-CZ" sz="1400" u="sng" dirty="0"/>
              <a:t>zalesnění 2006</a:t>
            </a:r>
            <a:r>
              <a:rPr lang="cs-CZ" sz="1400" dirty="0"/>
              <a:t>: nárok na dotaci </a:t>
            </a:r>
            <a:r>
              <a:rPr lang="cs-CZ" sz="1400" u="sng" dirty="0"/>
              <a:t>do roku 2025 včetně.</a:t>
            </a:r>
            <a:endParaRPr lang="cs-CZ" sz="1400" dirty="0"/>
          </a:p>
        </p:txBody>
      </p:sp>
    </p:spTree>
    <p:extLst>
      <p:ext uri="{BB962C8B-B14F-4D97-AF65-F5344CB8AC3E}">
        <p14:creationId xmlns:p14="http://schemas.microsoft.com/office/powerpoint/2010/main" val="3443004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dirty="0"/>
              <a:t>Zalesnění zemědělské půdy (ZZP) 2022 – Novinky</a:t>
            </a:r>
            <a:endParaRPr lang="cs-CZ" sz="1600" dirty="0"/>
          </a:p>
        </p:txBody>
      </p:sp>
      <p:sp>
        <p:nvSpPr>
          <p:cNvPr id="7" name="Zástupný symbol pro obsah 2"/>
          <p:cNvSpPr>
            <a:spLocks noGrp="1"/>
          </p:cNvSpPr>
          <p:nvPr>
            <p:ph idx="1"/>
          </p:nvPr>
        </p:nvSpPr>
        <p:spPr>
          <a:xfrm>
            <a:off x="252000" y="1310132"/>
            <a:ext cx="8640000" cy="4855172"/>
          </a:xfrm>
        </p:spPr>
        <p:txBody>
          <a:bodyPr/>
          <a:lstStyle/>
          <a:p>
            <a:pPr algn="just"/>
            <a:r>
              <a:rPr lang="cs-CZ" sz="1400" b="1" u="sng" dirty="0"/>
              <a:t>Náhrada EAFRD 2022</a:t>
            </a:r>
            <a:endParaRPr lang="cs-CZ" sz="1400" dirty="0"/>
          </a:p>
          <a:p>
            <a:pPr lvl="0" algn="just"/>
            <a:r>
              <a:rPr lang="cs-CZ" sz="1400" dirty="0"/>
              <a:t>Žadatelé, v rámci závazku EAFRD (zalesnění 2007-2013), mají stále nárok na dotaci </a:t>
            </a:r>
            <a:r>
              <a:rPr lang="cs-CZ" sz="1400" dirty="0" smtClean="0"/>
              <a:t/>
            </a:r>
            <a:br>
              <a:rPr lang="cs-CZ" sz="1400" dirty="0" smtClean="0"/>
            </a:br>
            <a:r>
              <a:rPr lang="cs-CZ" sz="1400" dirty="0" smtClean="0"/>
              <a:t>na </a:t>
            </a:r>
            <a:r>
              <a:rPr lang="cs-CZ" sz="1400" dirty="0"/>
              <a:t>náhradu za ukončení zemědělské výroby na zalesněném pozemku.</a:t>
            </a:r>
          </a:p>
          <a:p>
            <a:pPr marL="285750" lvl="0" indent="-285750" algn="just">
              <a:buFont typeface="Arial" panose="020B0604020202020204" pitchFamily="34" charset="0"/>
              <a:buChar char="•"/>
            </a:pPr>
            <a:r>
              <a:rPr lang="cs-CZ" sz="1400" dirty="0"/>
              <a:t>Rok 2022 je posledním rokem, kdy mohou žádat o dotaci na náhradu za ukončení zemědělské výroby ti žadatelé, kteří podali žádost o dotaci na založení lesního porostu </a:t>
            </a:r>
            <a:r>
              <a:rPr lang="cs-CZ" sz="1400" dirty="0" smtClean="0"/>
              <a:t/>
            </a:r>
            <a:br>
              <a:rPr lang="cs-CZ" sz="1400" dirty="0" smtClean="0"/>
            </a:br>
            <a:r>
              <a:rPr lang="cs-CZ" sz="1400" dirty="0" smtClean="0"/>
              <a:t>v </a:t>
            </a:r>
            <a:r>
              <a:rPr lang="cs-CZ" sz="1400" dirty="0"/>
              <a:t>roce 2007. </a:t>
            </a:r>
            <a:r>
              <a:rPr lang="cs-CZ" sz="1400" u="sng" dirty="0"/>
              <a:t>Je proto potřeba zajistit, aby tito žadatelé, po podání žádosti o dotaci pro rok 2022, nevyjímali do konce roku (tj. do 31. 12. 2022) deklarované/zařazené DPB z LPIS. Pokud by tak učinili, hrozilo by jim ze strany Fondu zahájení řízení o vrácení dotace.</a:t>
            </a:r>
          </a:p>
          <a:p>
            <a:pPr lvl="0" algn="just"/>
            <a:endParaRPr lang="cs-CZ" sz="1400" u="sng" dirty="0"/>
          </a:p>
          <a:p>
            <a:pPr lvl="0" algn="just">
              <a:spcBef>
                <a:spcPts val="0"/>
              </a:spcBef>
              <a:spcAft>
                <a:spcPts val="600"/>
              </a:spcAft>
            </a:pPr>
            <a:endParaRPr lang="cs-CZ" sz="1400" b="1" dirty="0">
              <a:solidFill>
                <a:srgbClr val="FF0000"/>
              </a:solidFill>
            </a:endParaRPr>
          </a:p>
          <a:p>
            <a:pPr lvl="0" algn="just">
              <a:spcBef>
                <a:spcPts val="0"/>
              </a:spcBef>
              <a:spcAft>
                <a:spcPts val="600"/>
              </a:spcAft>
            </a:pPr>
            <a:r>
              <a:rPr lang="cs-CZ" sz="1400" b="1" dirty="0" smtClean="0"/>
              <a:t> </a:t>
            </a:r>
            <a:r>
              <a:rPr lang="cs-CZ" sz="1400" dirty="0" smtClean="0"/>
              <a:t>Žadatel</a:t>
            </a:r>
            <a:r>
              <a:rPr lang="cs-CZ" sz="1400" dirty="0"/>
              <a:t>, který má v evidenci využití půdy (LPIS) </a:t>
            </a:r>
            <a:r>
              <a:rPr lang="cs-CZ" sz="1400" u="sng" dirty="0"/>
              <a:t>na sebe vedeny pouze plochy s kulturou L </a:t>
            </a:r>
            <a:r>
              <a:rPr lang="cs-CZ" sz="1400" u="sng" dirty="0" smtClean="0"/>
              <a:t/>
            </a:r>
            <a:br>
              <a:rPr lang="cs-CZ" sz="1400" u="sng" dirty="0" smtClean="0"/>
            </a:br>
            <a:r>
              <a:rPr lang="cs-CZ" sz="1400" dirty="0" smtClean="0"/>
              <a:t>a </a:t>
            </a:r>
            <a:r>
              <a:rPr lang="cs-CZ" sz="1400" dirty="0"/>
              <a:t>současně neobhospodařuje zemědělsky žádnou další plochu - </a:t>
            </a:r>
            <a:r>
              <a:rPr lang="cs-CZ" sz="1400" b="1" dirty="0"/>
              <a:t>deklaraci Jednotné žádosti (JŽ) nepodává</a:t>
            </a:r>
            <a:r>
              <a:rPr lang="cs-CZ" sz="1400" dirty="0"/>
              <a:t>.</a:t>
            </a:r>
          </a:p>
          <a:p>
            <a:pPr lvl="0" algn="just">
              <a:spcBef>
                <a:spcPts val="0"/>
              </a:spcBef>
              <a:spcAft>
                <a:spcPts val="600"/>
              </a:spcAft>
            </a:pPr>
            <a:endParaRPr lang="cs-CZ" sz="1400" dirty="0"/>
          </a:p>
          <a:p>
            <a:pPr lvl="0" algn="just">
              <a:spcBef>
                <a:spcPts val="0"/>
              </a:spcBef>
              <a:spcAft>
                <a:spcPts val="600"/>
              </a:spcAft>
            </a:pPr>
            <a:r>
              <a:rPr lang="cs-CZ" sz="1400" dirty="0"/>
              <a:t>V případě, kdy má žadatel v LPIS </a:t>
            </a:r>
            <a:r>
              <a:rPr lang="cs-CZ" sz="1400" u="sng" dirty="0"/>
              <a:t>na sebe vedeny i plochy mimo kulturou L</a:t>
            </a:r>
            <a:r>
              <a:rPr lang="cs-CZ" sz="1400" dirty="0"/>
              <a:t>, </a:t>
            </a:r>
            <a:r>
              <a:rPr lang="cs-CZ" sz="1400" b="1" dirty="0"/>
              <a:t>musí tyto plochy vykázat na formuláři JŽ </a:t>
            </a:r>
            <a:r>
              <a:rPr lang="cs-CZ" sz="1400" dirty="0"/>
              <a:t>(Deklarace zemědělské půdy) </a:t>
            </a:r>
            <a:r>
              <a:rPr lang="cs-CZ" sz="1400" b="1" dirty="0"/>
              <a:t>v rámci dotace na náhradu EAFRD </a:t>
            </a:r>
            <a:r>
              <a:rPr lang="cs-CZ" sz="1400" dirty="0"/>
              <a:t>a </a:t>
            </a:r>
            <a:r>
              <a:rPr lang="cs-CZ" sz="1400" b="1" dirty="0"/>
              <a:t>na péči a ukončení</a:t>
            </a:r>
            <a:r>
              <a:rPr lang="cs-CZ" sz="1400" dirty="0"/>
              <a:t>. Jestliže tak neučiní, bude žadateli udělena sankce až do výše 3 % z celkové platby. Formulář není nutné podávat v rámci dotace na náhradu HRDP.</a:t>
            </a:r>
          </a:p>
          <a:p>
            <a:pPr lvl="0" algn="just">
              <a:spcBef>
                <a:spcPts val="0"/>
              </a:spcBef>
              <a:spcAft>
                <a:spcPts val="600"/>
              </a:spcAft>
            </a:pPr>
            <a:endParaRPr lang="cs-CZ" sz="1400" dirty="0"/>
          </a:p>
          <a:p>
            <a:pPr marL="0" lvl="0" indent="0" algn="just">
              <a:spcBef>
                <a:spcPts val="0"/>
              </a:spcBef>
              <a:spcAft>
                <a:spcPts val="600"/>
              </a:spcAft>
            </a:pPr>
            <a:endParaRPr lang="cs-CZ" sz="1400" dirty="0">
              <a:solidFill>
                <a:srgbClr val="034A31"/>
              </a:solidFill>
            </a:endParaRPr>
          </a:p>
          <a:p>
            <a:pPr lvl="0" algn="just">
              <a:spcBef>
                <a:spcPts val="0"/>
              </a:spcBef>
              <a:spcAft>
                <a:spcPts val="600"/>
              </a:spcAft>
              <a:buFontTx/>
              <a:buChar char="-"/>
            </a:pPr>
            <a:endParaRPr lang="cs-CZ" sz="1400" u="sng" dirty="0">
              <a:solidFill>
                <a:srgbClr val="034A31"/>
              </a:solidFill>
            </a:endParaRPr>
          </a:p>
        </p:txBody>
      </p:sp>
    </p:spTree>
    <p:extLst>
      <p:ext uri="{BB962C8B-B14F-4D97-AF65-F5344CB8AC3E}">
        <p14:creationId xmlns:p14="http://schemas.microsoft.com/office/powerpoint/2010/main" val="20740607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Jednotná žádost </a:t>
            </a:r>
            <a:r>
              <a:rPr lang="cs-CZ" dirty="0" smtClean="0"/>
              <a:t>2022 – DZES 5g – úprava od 1.6.2021</a:t>
            </a:r>
            <a:endParaRPr lang="cs-CZ" dirty="0"/>
          </a:p>
        </p:txBody>
      </p:sp>
      <p:sp>
        <p:nvSpPr>
          <p:cNvPr id="3" name="Zástupný symbol pro obsah 2"/>
          <p:cNvSpPr>
            <a:spLocks noGrp="1"/>
          </p:cNvSpPr>
          <p:nvPr>
            <p:ph idx="1"/>
          </p:nvPr>
        </p:nvSpPr>
        <p:spPr/>
        <p:txBody>
          <a:bodyPr/>
          <a:lstStyle/>
          <a:p>
            <a:r>
              <a:rPr lang="cs-CZ" sz="2000" b="1" dirty="0">
                <a:latin typeface="Arial" panose="020B0604020202020204" pitchFamily="34" charset="0"/>
                <a:cs typeface="Arial" panose="020B0604020202020204" pitchFamily="34" charset="0"/>
              </a:rPr>
              <a:t>DZES </a:t>
            </a:r>
            <a:r>
              <a:rPr lang="cs-CZ" sz="2000" b="1" dirty="0" smtClean="0">
                <a:latin typeface="Arial" panose="020B0604020202020204" pitchFamily="34" charset="0"/>
                <a:cs typeface="Arial" panose="020B0604020202020204" pitchFamily="34" charset="0"/>
              </a:rPr>
              <a:t>5g</a:t>
            </a:r>
            <a:r>
              <a:rPr lang="cs-CZ" sz="2000"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Omezení souvislé plochy jedné plodiny: </a:t>
            </a:r>
            <a:r>
              <a:rPr lang="cs-CZ" sz="2000" dirty="0">
                <a:latin typeface="Arial" panose="020B0604020202020204" pitchFamily="34" charset="0"/>
                <a:cs typeface="Arial" panose="020B0604020202020204" pitchFamily="34" charset="0"/>
              </a:rPr>
              <a:t> </a:t>
            </a:r>
          </a:p>
          <a:p>
            <a:pPr lvl="0" algn="just"/>
            <a:r>
              <a:rPr lang="cs-CZ" sz="2000" dirty="0" smtClean="0">
                <a:latin typeface="Arial" panose="020B0604020202020204" pitchFamily="34" charset="0"/>
                <a:cs typeface="Arial" panose="020B0604020202020204" pitchFamily="34" charset="0"/>
              </a:rPr>
              <a:t>K 1.6.2021 nahradil původní podmínku standardu DZES 7d (pěstování maximálně 30 </a:t>
            </a:r>
            <a:r>
              <a:rPr lang="cs-CZ" sz="2000" dirty="0">
                <a:latin typeface="Arial" panose="020B0604020202020204" pitchFamily="34" charset="0"/>
                <a:cs typeface="Arial" panose="020B0604020202020204" pitchFamily="34" charset="0"/>
              </a:rPr>
              <a:t>ha souvislé plochy jedné </a:t>
            </a:r>
            <a:r>
              <a:rPr lang="cs-CZ" sz="2000" dirty="0" smtClean="0">
                <a:latin typeface="Arial" panose="020B0604020202020204" pitchFamily="34" charset="0"/>
                <a:cs typeface="Arial" panose="020B0604020202020204" pitchFamily="34" charset="0"/>
              </a:rPr>
              <a:t>plodiny) </a:t>
            </a:r>
            <a:r>
              <a:rPr lang="cs-CZ" sz="2000" b="1" dirty="0" smtClean="0">
                <a:latin typeface="Arial" panose="020B0604020202020204" pitchFamily="34" charset="0"/>
                <a:cs typeface="Arial" panose="020B0604020202020204" pitchFamily="34" charset="0"/>
              </a:rPr>
              <a:t>požadavek DZES 5g </a:t>
            </a:r>
          </a:p>
          <a:p>
            <a:pPr lvl="0" algn="just"/>
            <a:r>
              <a:rPr lang="cs-CZ" sz="2000" b="1" dirty="0" smtClean="0">
                <a:latin typeface="Arial" panose="020B0604020202020204" pitchFamily="34" charset="0"/>
                <a:cs typeface="Arial" panose="020B0604020202020204" pitchFamily="34" charset="0"/>
              </a:rPr>
              <a:t>Požadavek se </a:t>
            </a:r>
            <a:r>
              <a:rPr lang="cs-CZ" sz="2000" dirty="0" smtClean="0">
                <a:latin typeface="Arial" panose="020B0604020202020204" pitchFamily="34" charset="0"/>
                <a:cs typeface="Arial" panose="020B0604020202020204" pitchFamily="34" charset="0"/>
              </a:rPr>
              <a:t>vztahuje na </a:t>
            </a:r>
            <a:r>
              <a:rPr lang="cs-CZ" sz="2000" b="1" dirty="0">
                <a:latin typeface="Arial" panose="020B0604020202020204" pitchFamily="34" charset="0"/>
                <a:cs typeface="Arial" panose="020B0604020202020204" pitchFamily="34" charset="0"/>
              </a:rPr>
              <a:t>DPB s kulturou standardní orná půda</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i </a:t>
            </a:r>
            <a:r>
              <a:rPr lang="cs-CZ" sz="2000" b="1" dirty="0">
                <a:solidFill>
                  <a:srgbClr val="F36523"/>
                </a:solidFill>
                <a:latin typeface="Arial" panose="020B0604020202020204" pitchFamily="34" charset="0"/>
                <a:cs typeface="Arial" panose="020B0604020202020204" pitchFamily="34" charset="0"/>
              </a:rPr>
              <a:t>mimo erozně ohrožené plochy</a:t>
            </a:r>
            <a:r>
              <a:rPr lang="cs-CZ" sz="2000" dirty="0">
                <a:latin typeface="Arial" panose="020B0604020202020204" pitchFamily="34" charset="0"/>
                <a:cs typeface="Arial" panose="020B0604020202020204" pitchFamily="34" charset="0"/>
              </a:rPr>
              <a:t>. </a:t>
            </a:r>
            <a:endParaRPr lang="cs-CZ" sz="2000" dirty="0" smtClean="0">
              <a:latin typeface="Arial" panose="020B0604020202020204" pitchFamily="34" charset="0"/>
              <a:cs typeface="Arial" panose="020B0604020202020204" pitchFamily="34" charset="0"/>
            </a:endParaRPr>
          </a:p>
          <a:p>
            <a:pPr lvl="0" algn="just"/>
            <a:r>
              <a:rPr lang="cs-CZ" sz="2000" dirty="0" smtClean="0">
                <a:latin typeface="Arial" panose="020B0604020202020204" pitchFamily="34" charset="0"/>
                <a:cs typeface="Arial" panose="020B0604020202020204" pitchFamily="34" charset="0"/>
              </a:rPr>
              <a:t>Podmínka nemusí být dodržena na DPB:</a:t>
            </a:r>
          </a:p>
          <a:p>
            <a:pPr marL="342900" indent="-342900">
              <a:buFont typeface="Wingdings" panose="05000000000000000000" pitchFamily="2" charset="2"/>
              <a:buChar char="Ø"/>
            </a:pPr>
            <a:r>
              <a:rPr lang="cs-CZ" sz="2000" dirty="0">
                <a:latin typeface="Arial" panose="020B0604020202020204" pitchFamily="34" charset="0"/>
                <a:cs typeface="Arial" panose="020B0604020202020204" pitchFamily="34" charset="0"/>
              </a:rPr>
              <a:t>s plodinami </a:t>
            </a:r>
            <a:r>
              <a:rPr lang="cs-CZ" sz="2000" dirty="0" smtClean="0">
                <a:latin typeface="Arial" panose="020B0604020202020204" pitchFamily="34" charset="0"/>
                <a:cs typeface="Arial" panose="020B0604020202020204" pitchFamily="34" charset="0"/>
              </a:rPr>
              <a:t>vázajícími dusík dle § 18 </a:t>
            </a:r>
            <a:r>
              <a:rPr lang="cs-CZ" sz="2000" dirty="0" err="1" smtClean="0">
                <a:latin typeface="Arial" panose="020B0604020202020204" pitchFamily="34" charset="0"/>
                <a:cs typeface="Arial" panose="020B0604020202020204" pitchFamily="34" charset="0"/>
              </a:rPr>
              <a:t>nař.vl</a:t>
            </a:r>
            <a:r>
              <a:rPr lang="cs-CZ" sz="2000" dirty="0" smtClean="0">
                <a:latin typeface="Arial" panose="020B0604020202020204" pitchFamily="34" charset="0"/>
                <a:cs typeface="Arial" panose="020B0604020202020204" pitchFamily="34" charset="0"/>
              </a:rPr>
              <a:t>. č</a:t>
            </a:r>
            <a:r>
              <a:rPr lang="cs-CZ" sz="2000" dirty="0">
                <a:latin typeface="Arial" panose="020B0604020202020204" pitchFamily="34" charset="0"/>
                <a:cs typeface="Arial" panose="020B0604020202020204" pitchFamily="34" charset="0"/>
              </a:rPr>
              <a:t>. 50/2015 Sb.,</a:t>
            </a:r>
          </a:p>
          <a:p>
            <a:pPr marL="342900" indent="-342900">
              <a:buFont typeface="Wingdings" panose="05000000000000000000" pitchFamily="2" charset="2"/>
              <a:buChar char="Ø"/>
            </a:pPr>
            <a:r>
              <a:rPr lang="cs-CZ" sz="2000" dirty="0" smtClean="0">
                <a:latin typeface="Arial" panose="020B0604020202020204" pitchFamily="34" charset="0"/>
                <a:cs typeface="Arial" panose="020B0604020202020204" pitchFamily="34" charset="0"/>
              </a:rPr>
              <a:t>s</a:t>
            </a:r>
            <a:r>
              <a:rPr lang="cs-CZ" sz="2000" dirty="0">
                <a:latin typeface="Arial" panose="020B0604020202020204" pitchFamily="34" charset="0"/>
                <a:cs typeface="Arial" panose="020B0604020202020204" pitchFamily="34" charset="0"/>
              </a:rPr>
              <a:t> druhem zemědělské kultury standardní orná půda, na </a:t>
            </a:r>
            <a:r>
              <a:rPr lang="cs-CZ" sz="2000" dirty="0" smtClean="0">
                <a:latin typeface="Arial" panose="020B0604020202020204" pitchFamily="34" charset="0"/>
                <a:cs typeface="Arial" panose="020B0604020202020204" pitchFamily="34" charset="0"/>
              </a:rPr>
              <a:t>němž </a:t>
            </a:r>
            <a:r>
              <a:rPr lang="cs-CZ" sz="2000" dirty="0">
                <a:latin typeface="Arial" panose="020B0604020202020204" pitchFamily="34" charset="0"/>
                <a:cs typeface="Arial" panose="020B0604020202020204" pitchFamily="34" charset="0"/>
              </a:rPr>
              <a:t>jsou pěstovány trávy na semeno,</a:t>
            </a:r>
          </a:p>
          <a:p>
            <a:pPr marL="342900" lvl="0" indent="-342900" algn="just">
              <a:buFont typeface="Wingdings" panose="05000000000000000000" pitchFamily="2" charset="2"/>
              <a:buChar char="Ø"/>
            </a:pPr>
            <a:r>
              <a:rPr lang="cs-CZ" sz="2000" b="1" dirty="0" smtClean="0">
                <a:latin typeface="Arial" panose="020B0604020202020204" pitchFamily="34" charset="0"/>
                <a:cs typeface="Arial" panose="020B0604020202020204" pitchFamily="34" charset="0"/>
              </a:rPr>
              <a:t>do 40 ha</a:t>
            </a:r>
            <a:r>
              <a:rPr lang="cs-CZ" sz="2000" dirty="0" smtClean="0">
                <a:latin typeface="Arial" panose="020B0604020202020204" pitchFamily="34" charset="0"/>
                <a:cs typeface="Arial" panose="020B0604020202020204" pitchFamily="34" charset="0"/>
              </a:rPr>
              <a:t>, na které </a:t>
            </a:r>
            <a:r>
              <a:rPr lang="cs-CZ" sz="2000" dirty="0">
                <a:latin typeface="Arial" panose="020B0604020202020204" pitchFamily="34" charset="0"/>
                <a:cs typeface="Arial" panose="020B0604020202020204" pitchFamily="34" charset="0"/>
              </a:rPr>
              <a:t>byla podána žádost k </a:t>
            </a:r>
            <a:r>
              <a:rPr lang="cs-CZ" sz="2000" dirty="0" err="1">
                <a:latin typeface="Arial" panose="020B0604020202020204" pitchFamily="34" charset="0"/>
                <a:cs typeface="Arial" panose="020B0604020202020204" pitchFamily="34" charset="0"/>
              </a:rPr>
              <a:t>podopatření</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biopásy</a:t>
            </a:r>
            <a:r>
              <a:rPr lang="cs-CZ" sz="2000" dirty="0">
                <a:latin typeface="Arial" panose="020B0604020202020204" pitchFamily="34" charset="0"/>
                <a:cs typeface="Arial" panose="020B0604020202020204" pitchFamily="34" charset="0"/>
              </a:rPr>
              <a:t> nebo </a:t>
            </a:r>
            <a:r>
              <a:rPr lang="cs-CZ" sz="2000" dirty="0" err="1">
                <a:latin typeface="Arial" panose="020B0604020202020204" pitchFamily="34" charset="0"/>
                <a:cs typeface="Arial" panose="020B0604020202020204" pitchFamily="34" charset="0"/>
              </a:rPr>
              <a:t>podopatření</a:t>
            </a:r>
            <a:r>
              <a:rPr lang="cs-CZ" sz="2000" dirty="0">
                <a:latin typeface="Arial" panose="020B0604020202020204" pitchFamily="34" charset="0"/>
                <a:cs typeface="Arial" panose="020B0604020202020204" pitchFamily="34" charset="0"/>
              </a:rPr>
              <a:t> ochrana čejky chocholaté v rámci </a:t>
            </a:r>
            <a:r>
              <a:rPr lang="cs-CZ" sz="2000" dirty="0" smtClean="0">
                <a:latin typeface="Arial" panose="020B0604020202020204" pitchFamily="34" charset="0"/>
                <a:cs typeface="Arial" panose="020B0604020202020204" pitchFamily="34" charset="0"/>
              </a:rPr>
              <a:t>AEKO a NAEKO;  </a:t>
            </a:r>
          </a:p>
          <a:p>
            <a:pPr marL="342900" lvl="0" indent="-342900" algn="just">
              <a:buFont typeface="Wingdings" panose="05000000000000000000" pitchFamily="2" charset="2"/>
              <a:buChar char="Ø"/>
            </a:pPr>
            <a:r>
              <a:rPr lang="cs-CZ" sz="2000" b="1" dirty="0" smtClean="0">
                <a:latin typeface="Arial" panose="020B0604020202020204" pitchFamily="34" charset="0"/>
                <a:cs typeface="Arial" panose="020B0604020202020204" pitchFamily="34" charset="0"/>
              </a:rPr>
              <a:t>nad 40 ha, </a:t>
            </a:r>
            <a:r>
              <a:rPr lang="cs-CZ" sz="2000" dirty="0" smtClean="0">
                <a:latin typeface="Arial" panose="020B0604020202020204" pitchFamily="34" charset="0"/>
                <a:cs typeface="Arial" panose="020B0604020202020204" pitchFamily="34" charset="0"/>
              </a:rPr>
              <a:t>na které byla podána žádost na </a:t>
            </a:r>
            <a:r>
              <a:rPr lang="cs-CZ" sz="2000" dirty="0" err="1" smtClean="0">
                <a:latin typeface="Arial" panose="020B0604020202020204" pitchFamily="34" charset="0"/>
                <a:cs typeface="Arial" panose="020B0604020202020204" pitchFamily="34" charset="0"/>
              </a:rPr>
              <a:t>podopatření</a:t>
            </a:r>
            <a:r>
              <a:rPr lang="cs-CZ" sz="2000" dirty="0" smtClean="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biopásy</a:t>
            </a:r>
            <a:r>
              <a:rPr lang="cs-CZ" sz="2000" dirty="0">
                <a:latin typeface="Arial" panose="020B0604020202020204" pitchFamily="34" charset="0"/>
                <a:cs typeface="Arial" panose="020B0604020202020204" pitchFamily="34" charset="0"/>
              </a:rPr>
              <a:t> nebo </a:t>
            </a:r>
            <a:r>
              <a:rPr lang="cs-CZ" sz="2000" dirty="0" err="1">
                <a:latin typeface="Arial" panose="020B0604020202020204" pitchFamily="34" charset="0"/>
                <a:cs typeface="Arial" panose="020B0604020202020204" pitchFamily="34" charset="0"/>
              </a:rPr>
              <a:t>podopatření</a:t>
            </a:r>
            <a:r>
              <a:rPr lang="cs-CZ" sz="2000" dirty="0">
                <a:latin typeface="Arial" panose="020B0604020202020204" pitchFamily="34" charset="0"/>
                <a:cs typeface="Arial" panose="020B0604020202020204" pitchFamily="34" charset="0"/>
              </a:rPr>
              <a:t> ochrana čejky chocholaté </a:t>
            </a:r>
            <a:r>
              <a:rPr lang="cs-CZ" sz="2000" dirty="0" smtClean="0">
                <a:latin typeface="Arial" panose="020B0604020202020204" pitchFamily="34" charset="0"/>
                <a:cs typeface="Arial" panose="020B0604020202020204" pitchFamily="34" charset="0"/>
              </a:rPr>
              <a:t>v rámci AEKO a NEAKO, pokud výměra </a:t>
            </a:r>
            <a:r>
              <a:rPr lang="cs-CZ" sz="2000" dirty="0">
                <a:latin typeface="Arial" panose="020B0604020202020204" pitchFamily="34" charset="0"/>
                <a:cs typeface="Arial" panose="020B0604020202020204" pitchFamily="34" charset="0"/>
              </a:rPr>
              <a:t>plochy </a:t>
            </a:r>
            <a:r>
              <a:rPr lang="cs-CZ" sz="2000" dirty="0" smtClean="0">
                <a:latin typeface="Arial" panose="020B0604020202020204" pitchFamily="34" charset="0"/>
                <a:cs typeface="Arial" panose="020B0604020202020204" pitchFamily="34" charset="0"/>
              </a:rPr>
              <a:t>zařazená v těchto titulech činí minimálně </a:t>
            </a:r>
            <a:r>
              <a:rPr lang="cs-CZ" sz="2000" dirty="0">
                <a:latin typeface="Arial" panose="020B0604020202020204" pitchFamily="34" charset="0"/>
                <a:cs typeface="Arial" panose="020B0604020202020204" pitchFamily="34" charset="0"/>
              </a:rPr>
              <a:t>5 % výměry dílu půdního </a:t>
            </a:r>
            <a:r>
              <a:rPr lang="cs-CZ" sz="2000" dirty="0" smtClean="0">
                <a:latin typeface="Arial" panose="020B0604020202020204" pitchFamily="34" charset="0"/>
                <a:cs typeface="Arial" panose="020B0604020202020204" pitchFamily="34" charset="0"/>
              </a:rPr>
              <a:t>bloku. </a:t>
            </a:r>
            <a:endParaRPr lang="cs-CZ"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2732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Jednotná žádost </a:t>
            </a:r>
            <a:r>
              <a:rPr lang="cs-CZ" dirty="0" smtClean="0"/>
              <a:t>2022 </a:t>
            </a:r>
            <a:r>
              <a:rPr lang="cs-CZ" dirty="0"/>
              <a:t>– DZES </a:t>
            </a:r>
            <a:r>
              <a:rPr lang="cs-CZ" dirty="0" smtClean="0"/>
              <a:t>5g </a:t>
            </a:r>
            <a:endParaRPr lang="cs-CZ" dirty="0"/>
          </a:p>
        </p:txBody>
      </p:sp>
      <p:sp>
        <p:nvSpPr>
          <p:cNvPr id="3" name="Zástupný symbol pro obsah 2"/>
          <p:cNvSpPr>
            <a:spLocks noGrp="1"/>
          </p:cNvSpPr>
          <p:nvPr>
            <p:ph idx="1"/>
          </p:nvPr>
        </p:nvSpPr>
        <p:spPr/>
        <p:txBody>
          <a:bodyPr/>
          <a:lstStyle/>
          <a:p>
            <a:pPr algn="just"/>
            <a:r>
              <a:rPr lang="cs-CZ" sz="2000" dirty="0">
                <a:latin typeface="Arial" panose="020B0604020202020204" pitchFamily="34" charset="0"/>
                <a:cs typeface="Arial" panose="020B0604020202020204" pitchFamily="34" charset="0"/>
              </a:rPr>
              <a:t>Podmínka pro standard DZES </a:t>
            </a:r>
            <a:r>
              <a:rPr lang="cs-CZ" sz="2000" dirty="0" smtClean="0">
                <a:latin typeface="Arial" panose="020B0604020202020204" pitchFamily="34" charset="0"/>
                <a:cs typeface="Arial" panose="020B0604020202020204" pitchFamily="34" charset="0"/>
              </a:rPr>
              <a:t>5g </a:t>
            </a:r>
            <a:r>
              <a:rPr lang="cs-CZ" sz="2000" dirty="0">
                <a:latin typeface="Arial" panose="020B0604020202020204" pitchFamily="34" charset="0"/>
                <a:cs typeface="Arial" panose="020B0604020202020204" pitchFamily="34" charset="0"/>
              </a:rPr>
              <a:t>nese pro žadatele povinnost pěstovat </a:t>
            </a:r>
            <a:r>
              <a:rPr lang="cs-CZ" sz="2000" b="1" dirty="0">
                <a:latin typeface="Arial" panose="020B0604020202020204" pitchFamily="34" charset="0"/>
                <a:cs typeface="Arial" panose="020B0604020202020204" pitchFamily="34" charset="0"/>
              </a:rPr>
              <a:t>souvislou plodinu na ploše</a:t>
            </a:r>
            <a:r>
              <a:rPr lang="cs-CZ" sz="2000" dirty="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max. 30 ha </a:t>
            </a:r>
            <a:r>
              <a:rPr lang="cs-CZ" sz="2000" dirty="0">
                <a:latin typeface="Arial" panose="020B0604020202020204" pitchFamily="34" charset="0"/>
                <a:cs typeface="Arial" panose="020B0604020202020204" pitchFamily="34" charset="0"/>
              </a:rPr>
              <a:t>ve vegetačním období </a:t>
            </a:r>
            <a:r>
              <a:rPr lang="cs-CZ" sz="2000" b="1" dirty="0">
                <a:latin typeface="Arial" panose="020B0604020202020204" pitchFamily="34" charset="0"/>
                <a:cs typeface="Arial" panose="020B0604020202020204" pitchFamily="34" charset="0"/>
              </a:rPr>
              <a:t>od 1. června do 31. srpna</a:t>
            </a:r>
            <a:r>
              <a:rPr lang="cs-CZ" sz="2000" dirty="0">
                <a:latin typeface="Arial" panose="020B0604020202020204" pitchFamily="34" charset="0"/>
                <a:cs typeface="Arial" panose="020B0604020202020204" pitchFamily="34" charset="0"/>
              </a:rPr>
              <a:t> příslušného kalendářního </a:t>
            </a:r>
            <a:r>
              <a:rPr lang="cs-CZ" sz="2000" dirty="0" smtClean="0">
                <a:latin typeface="Arial" panose="020B0604020202020204" pitchFamily="34" charset="0"/>
                <a:cs typeface="Arial" panose="020B0604020202020204" pitchFamily="34" charset="0"/>
              </a:rPr>
              <a:t>roku.</a:t>
            </a:r>
          </a:p>
          <a:p>
            <a:pPr algn="just"/>
            <a:r>
              <a:rPr lang="cs-CZ" sz="2000" dirty="0" smtClean="0">
                <a:latin typeface="Arial" panose="020B0604020202020204" pitchFamily="34" charset="0"/>
                <a:cs typeface="Arial" panose="020B0604020202020204" pitchFamily="34" charset="0"/>
              </a:rPr>
              <a:t>Za souvislou plochu jedné plodiny jsou v rámci DPB považovány plochy oseté nebo osázené touto plodinou, které nejsou od sebe navzájem viditelně odděleny </a:t>
            </a:r>
            <a:r>
              <a:rPr lang="cs-CZ" sz="2000" b="1" dirty="0" smtClean="0">
                <a:latin typeface="Arial" panose="020B0604020202020204" pitchFamily="34" charset="0"/>
                <a:cs typeface="Arial" panose="020B0604020202020204" pitchFamily="34" charset="0"/>
              </a:rPr>
              <a:t>ochranným pásem osetým pícninami</a:t>
            </a:r>
            <a:r>
              <a:rPr lang="cs-CZ" sz="2000" dirty="0" smtClean="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nebo plodinami pro ochranný pás</a:t>
            </a:r>
            <a:r>
              <a:rPr lang="cs-CZ" sz="2000" dirty="0" smtClean="0">
                <a:latin typeface="Arial" panose="020B0604020202020204" pitchFamily="34" charset="0"/>
                <a:cs typeface="Arial" panose="020B0604020202020204" pitchFamily="34" charset="0"/>
              </a:rPr>
              <a:t> (</a:t>
            </a:r>
            <a:r>
              <a:rPr lang="cs-CZ" sz="2000" u="sng" dirty="0" smtClean="0">
                <a:latin typeface="Arial" panose="020B0604020202020204" pitchFamily="34" charset="0"/>
                <a:cs typeface="Arial" panose="020B0604020202020204" pitchFamily="34" charset="0"/>
              </a:rPr>
              <a:t>vnější i vnitřní</a:t>
            </a:r>
            <a:r>
              <a:rPr lang="cs-CZ" sz="2000" dirty="0" smtClean="0">
                <a:latin typeface="Arial" panose="020B0604020202020204" pitchFamily="34" charset="0"/>
                <a:cs typeface="Arial" panose="020B0604020202020204" pitchFamily="34" charset="0"/>
              </a:rPr>
              <a:t>) o minimální šířce 22 m a to plodinou:</a:t>
            </a:r>
          </a:p>
          <a:p>
            <a:pPr lvl="1" algn="just"/>
            <a:r>
              <a:rPr lang="cs-CZ" sz="2000" dirty="0" smtClean="0">
                <a:solidFill>
                  <a:srgbClr val="034A31"/>
                </a:solidFill>
                <a:latin typeface="Arial" panose="020B0604020202020204" pitchFamily="34" charset="0"/>
                <a:cs typeface="Arial" panose="020B0604020202020204" pitchFamily="34" charset="0"/>
              </a:rPr>
              <a:t>a</a:t>
            </a:r>
            <a:r>
              <a:rPr lang="cs-CZ" sz="2000" dirty="0">
                <a:solidFill>
                  <a:srgbClr val="034A31"/>
                </a:solidFill>
                <a:latin typeface="Arial" panose="020B0604020202020204" pitchFamily="34" charset="0"/>
                <a:cs typeface="Arial" panose="020B0604020202020204" pitchFamily="34" charset="0"/>
              </a:rPr>
              <a:t>) hořčice, b) hrách, c) jetel, d) kmín kořenný, e) komonice, f) kopr, g) koriandr, h) len, i) lnička, j) oves hřebílkatý, k) pískavice řecké seno, l) pohanka, m) proso, n) ředkev, o) řeřicha, p) svazenka, q) šalvěj hispánská, r) štírovník, s) tolice, t) trávy čeledi </a:t>
            </a:r>
            <a:r>
              <a:rPr lang="cs-CZ" sz="2000" dirty="0" err="1">
                <a:solidFill>
                  <a:srgbClr val="034A31"/>
                </a:solidFill>
                <a:latin typeface="Arial" panose="020B0604020202020204" pitchFamily="34" charset="0"/>
                <a:cs typeface="Arial" panose="020B0604020202020204" pitchFamily="34" charset="0"/>
              </a:rPr>
              <a:t>lipnicovité</a:t>
            </a:r>
            <a:r>
              <a:rPr lang="cs-CZ" sz="2000" dirty="0">
                <a:solidFill>
                  <a:srgbClr val="034A31"/>
                </a:solidFill>
                <a:latin typeface="Arial" panose="020B0604020202020204" pitchFamily="34" charset="0"/>
                <a:cs typeface="Arial" panose="020B0604020202020204" pitchFamily="34" charset="0"/>
              </a:rPr>
              <a:t> (s výjimkou obilnin), u) vikev nebo v) směs dvou nebo více plodin podle písmen a) až u).</a:t>
            </a:r>
          </a:p>
          <a:p>
            <a:pPr algn="just"/>
            <a:r>
              <a:rPr lang="cs-CZ" sz="2000" dirty="0">
                <a:latin typeface="Arial" panose="020B0604020202020204" pitchFamily="34" charset="0"/>
                <a:cs typeface="Arial" panose="020B0604020202020204" pitchFamily="34" charset="0"/>
              </a:rPr>
              <a:t>nebo </a:t>
            </a:r>
            <a:r>
              <a:rPr lang="cs-CZ" sz="2000" b="1" dirty="0">
                <a:latin typeface="Arial" panose="020B0604020202020204" pitchFamily="34" charset="0"/>
                <a:cs typeface="Arial" panose="020B0604020202020204" pitchFamily="34" charset="0"/>
              </a:rPr>
              <a:t>plochou jiné plodiny o minimální šířce 110 m.</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52952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Jednotná žádost </a:t>
            </a:r>
            <a:r>
              <a:rPr lang="cs-CZ" dirty="0" smtClean="0"/>
              <a:t>2022 </a:t>
            </a:r>
            <a:r>
              <a:rPr lang="cs-CZ" dirty="0"/>
              <a:t>– DZES </a:t>
            </a:r>
            <a:r>
              <a:rPr lang="cs-CZ" dirty="0" smtClean="0"/>
              <a:t>5g</a:t>
            </a:r>
            <a:endParaRPr lang="cs-CZ" dirty="0"/>
          </a:p>
        </p:txBody>
      </p:sp>
      <p:sp>
        <p:nvSpPr>
          <p:cNvPr id="3" name="Zástupný symbol pro obsah 2"/>
          <p:cNvSpPr>
            <a:spLocks noGrp="1"/>
          </p:cNvSpPr>
          <p:nvPr>
            <p:ph idx="1"/>
          </p:nvPr>
        </p:nvSpPr>
        <p:spPr/>
        <p:txBody>
          <a:bodyPr/>
          <a:lstStyle/>
          <a:p>
            <a:pPr algn="just"/>
            <a:r>
              <a:rPr lang="cs-CZ" sz="2000" b="1" dirty="0" smtClean="0">
                <a:latin typeface="Arial" panose="020B0604020202020204" pitchFamily="34" charset="0"/>
                <a:cs typeface="Arial" panose="020B0604020202020204" pitchFamily="34" charset="0"/>
              </a:rPr>
              <a:t>Pěstuje-li </a:t>
            </a:r>
            <a:r>
              <a:rPr lang="cs-CZ" sz="2000" b="1" dirty="0">
                <a:latin typeface="Arial" panose="020B0604020202020204" pitchFamily="34" charset="0"/>
                <a:cs typeface="Arial" panose="020B0604020202020204" pitchFamily="34" charset="0"/>
              </a:rPr>
              <a:t>žadatel </a:t>
            </a:r>
            <a:r>
              <a:rPr lang="cs-CZ" sz="2000" dirty="0">
                <a:latin typeface="Arial" panose="020B0604020202020204" pitchFamily="34" charset="0"/>
                <a:cs typeface="Arial" panose="020B0604020202020204" pitchFamily="34" charset="0"/>
              </a:rPr>
              <a:t>souvislou plochu jedné </a:t>
            </a:r>
            <a:r>
              <a:rPr lang="cs-CZ" sz="2000" b="1" dirty="0">
                <a:latin typeface="Arial" panose="020B0604020202020204" pitchFamily="34" charset="0"/>
                <a:cs typeface="Arial" panose="020B0604020202020204" pitchFamily="34" charset="0"/>
              </a:rPr>
              <a:t>plodiny na výměře větší než 30 ha, ale současně menší než 33 ha, </a:t>
            </a:r>
            <a:r>
              <a:rPr lang="cs-CZ" sz="2000" dirty="0">
                <a:latin typeface="Arial" panose="020B0604020202020204" pitchFamily="34" charset="0"/>
                <a:cs typeface="Arial" panose="020B0604020202020204" pitchFamily="34" charset="0"/>
              </a:rPr>
              <a:t>jedná se o porušení podmínky DZES </a:t>
            </a:r>
            <a:r>
              <a:rPr lang="cs-CZ" sz="2000" dirty="0" smtClean="0">
                <a:latin typeface="Arial" panose="020B0604020202020204" pitchFamily="34" charset="0"/>
                <a:cs typeface="Arial" panose="020B0604020202020204" pitchFamily="34" charset="0"/>
              </a:rPr>
              <a:t>5g, </a:t>
            </a:r>
            <a:r>
              <a:rPr lang="cs-CZ" sz="2000" dirty="0">
                <a:latin typeface="Arial" panose="020B0604020202020204" pitchFamily="34" charset="0"/>
                <a:cs typeface="Arial" panose="020B0604020202020204" pitchFamily="34" charset="0"/>
              </a:rPr>
              <a:t>která bude zaznamenána v případě nálezu z kontroly na místě v kontrolním protokolu. </a:t>
            </a:r>
          </a:p>
          <a:p>
            <a:pPr algn="just"/>
            <a:r>
              <a:rPr lang="cs-CZ" sz="2000" dirty="0">
                <a:latin typeface="Arial" panose="020B0604020202020204" pitchFamily="34" charset="0"/>
                <a:cs typeface="Arial" panose="020B0604020202020204" pitchFamily="34" charset="0"/>
              </a:rPr>
              <a:t>V případě výše uvedeného porušení </a:t>
            </a:r>
            <a:r>
              <a:rPr lang="cs-CZ" sz="2000" dirty="0" smtClean="0">
                <a:latin typeface="Arial" panose="020B0604020202020204" pitchFamily="34" charset="0"/>
                <a:cs typeface="Arial" panose="020B0604020202020204" pitchFamily="34" charset="0"/>
              </a:rPr>
              <a:t>není </a:t>
            </a:r>
            <a:r>
              <a:rPr lang="cs-CZ" sz="2000" dirty="0">
                <a:latin typeface="Arial" panose="020B0604020202020204" pitchFamily="34" charset="0"/>
                <a:cs typeface="Arial" panose="020B0604020202020204" pitchFamily="34" charset="0"/>
              </a:rPr>
              <a:t>žadatel sankcionován snížením dotace za porušení podmínky CC a to dle </a:t>
            </a:r>
            <a:r>
              <a:rPr lang="cs-CZ" sz="2000" dirty="0" err="1">
                <a:latin typeface="Arial" panose="020B0604020202020204" pitchFamily="34" charset="0"/>
                <a:cs typeface="Arial" panose="020B0604020202020204" pitchFamily="34" charset="0"/>
              </a:rPr>
              <a:t>nař</a:t>
            </a:r>
            <a:r>
              <a:rPr lang="cs-CZ" sz="2000" dirty="0">
                <a:latin typeface="Arial" panose="020B0604020202020204" pitchFamily="34" charset="0"/>
                <a:cs typeface="Arial" panose="020B0604020202020204" pitchFamily="34" charset="0"/>
              </a:rPr>
              <a:t>. 48/2017 Sb., ve znění pozdějších předpisů</a:t>
            </a:r>
            <a:r>
              <a:rPr lang="cs-CZ" sz="2000" dirty="0" smtClean="0">
                <a:latin typeface="Arial" panose="020B0604020202020204" pitchFamily="34" charset="0"/>
                <a:cs typeface="Arial" panose="020B0604020202020204" pitchFamily="34" charset="0"/>
              </a:rPr>
              <a:t>.</a:t>
            </a:r>
          </a:p>
          <a:p>
            <a:pPr algn="just"/>
            <a:r>
              <a:rPr lang="cs-CZ" sz="2000" dirty="0" smtClean="0">
                <a:latin typeface="Arial" panose="020B0604020202020204" pitchFamily="34" charset="0"/>
                <a:cs typeface="Arial" panose="020B0604020202020204" pitchFamily="34" charset="0"/>
              </a:rPr>
              <a:t> </a:t>
            </a:r>
          </a:p>
          <a:p>
            <a:pPr algn="just"/>
            <a:r>
              <a:rPr lang="cs-CZ" sz="2000" dirty="0" smtClean="0">
                <a:latin typeface="Arial" panose="020B0604020202020204" pitchFamily="34" charset="0"/>
                <a:cs typeface="Arial" panose="020B0604020202020204" pitchFamily="34" charset="0"/>
              </a:rPr>
              <a:t>Protože </a:t>
            </a:r>
            <a:r>
              <a:rPr lang="cs-CZ" sz="2000" b="1" dirty="0" smtClean="0">
                <a:latin typeface="Arial" panose="020B0604020202020204" pitchFamily="34" charset="0"/>
                <a:cs typeface="Arial" panose="020B0604020202020204" pitchFamily="34" charset="0"/>
              </a:rPr>
              <a:t>DZES 5g navazuje na DZES 7d</a:t>
            </a:r>
            <a:r>
              <a:rPr lang="cs-CZ" sz="2000" dirty="0" smtClean="0">
                <a:latin typeface="Arial" panose="020B0604020202020204" pitchFamily="34" charset="0"/>
                <a:cs typeface="Arial" panose="020B0604020202020204" pitchFamily="34" charset="0"/>
              </a:rPr>
              <a:t>, pouze došlo ke změně zatřídění požadavku v rámci DZES, je nadále zachována </a:t>
            </a:r>
            <a:r>
              <a:rPr lang="cs-CZ" sz="2000" dirty="0">
                <a:latin typeface="Arial" panose="020B0604020202020204" pitchFamily="34" charset="0"/>
                <a:cs typeface="Arial" panose="020B0604020202020204" pitchFamily="34" charset="0"/>
              </a:rPr>
              <a:t>i </a:t>
            </a:r>
            <a:r>
              <a:rPr lang="cs-CZ" sz="2000" b="1" dirty="0">
                <a:latin typeface="Arial" panose="020B0604020202020204" pitchFamily="34" charset="0"/>
                <a:cs typeface="Arial" panose="020B0604020202020204" pitchFamily="34" charset="0"/>
              </a:rPr>
              <a:t>kontinuita opakování</a:t>
            </a:r>
            <a:r>
              <a:rPr lang="cs-CZ" sz="2000" dirty="0">
                <a:latin typeface="Arial" panose="020B0604020202020204" pitchFamily="34" charset="0"/>
                <a:cs typeface="Arial" panose="020B0604020202020204" pitchFamily="34" charset="0"/>
              </a:rPr>
              <a:t>, tzn. v případě že došlo k porušení požadavku DZES 7d v roce </a:t>
            </a:r>
            <a:r>
              <a:rPr lang="cs-CZ" sz="2000" dirty="0" smtClean="0">
                <a:latin typeface="Arial" panose="020B0604020202020204" pitchFamily="34" charset="0"/>
                <a:cs typeface="Arial" panose="020B0604020202020204" pitchFamily="34" charset="0"/>
              </a:rPr>
              <a:t>2021, </a:t>
            </a:r>
            <a:r>
              <a:rPr lang="cs-CZ" sz="2000" dirty="0">
                <a:latin typeface="Arial" panose="020B0604020202020204" pitchFamily="34" charset="0"/>
                <a:cs typeface="Arial" panose="020B0604020202020204" pitchFamily="34" charset="0"/>
              </a:rPr>
              <a:t>je porušení  požadavku DZES 5g v roce </a:t>
            </a:r>
            <a:r>
              <a:rPr lang="cs-CZ" sz="2000" dirty="0" smtClean="0">
                <a:latin typeface="Arial" panose="020B0604020202020204" pitchFamily="34" charset="0"/>
                <a:cs typeface="Arial" panose="020B0604020202020204" pitchFamily="34" charset="0"/>
              </a:rPr>
              <a:t>2022 </a:t>
            </a:r>
            <a:r>
              <a:rPr lang="cs-CZ" sz="2000" dirty="0">
                <a:latin typeface="Arial" panose="020B0604020202020204" pitchFamily="34" charset="0"/>
                <a:cs typeface="Arial" panose="020B0604020202020204" pitchFamily="34" charset="0"/>
              </a:rPr>
              <a:t>(a dále), hodnoceno jako opakované a to po dobu 3 následujících </a:t>
            </a:r>
            <a:r>
              <a:rPr lang="cs-CZ" sz="2000" dirty="0" smtClean="0">
                <a:latin typeface="Arial" panose="020B0604020202020204" pitchFamily="34" charset="0"/>
                <a:cs typeface="Arial" panose="020B0604020202020204" pitchFamily="34" charset="0"/>
              </a:rPr>
              <a:t>let od porušení.</a:t>
            </a:r>
            <a:endParaRPr lang="cs-CZ" sz="2000" dirty="0">
              <a:latin typeface="Arial" panose="020B0604020202020204" pitchFamily="34" charset="0"/>
              <a:cs typeface="Arial" panose="020B0604020202020204" pitchFamily="34" charset="0"/>
            </a:endParaRPr>
          </a:p>
          <a:p>
            <a:pPr algn="just"/>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5028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Jednotná žádost 2022 – DZES </a:t>
            </a:r>
            <a:r>
              <a:rPr lang="cs-CZ" dirty="0" smtClean="0"/>
              <a:t>5g</a:t>
            </a:r>
            <a:endParaRPr lang="cs-CZ" dirty="0"/>
          </a:p>
        </p:txBody>
      </p:sp>
      <p:sp>
        <p:nvSpPr>
          <p:cNvPr id="3" name="Zástupný symbol pro obsah 2"/>
          <p:cNvSpPr>
            <a:spLocks noGrp="1"/>
          </p:cNvSpPr>
          <p:nvPr>
            <p:ph idx="1"/>
          </p:nvPr>
        </p:nvSpPr>
        <p:spPr>
          <a:xfrm>
            <a:off x="252000" y="1269001"/>
            <a:ext cx="8640000" cy="5112327"/>
          </a:xfrm>
        </p:spPr>
        <p:txBody>
          <a:bodyPr/>
          <a:lstStyle/>
          <a:p>
            <a:r>
              <a:rPr lang="cs-CZ" b="1" u="sng" dirty="0">
                <a:latin typeface="Arial" panose="020B0604020202020204" pitchFamily="34" charset="0"/>
                <a:cs typeface="Arial" panose="020B0604020202020204" pitchFamily="34" charset="0"/>
              </a:rPr>
              <a:t>Nejčastější případy porušení DZES 5g</a:t>
            </a:r>
            <a:r>
              <a:rPr lang="cs-CZ" dirty="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
            </a:pPr>
            <a:r>
              <a:rPr lang="cs-CZ" dirty="0">
                <a:latin typeface="Arial" panose="020B0604020202020204" pitchFamily="34" charset="0"/>
                <a:cs typeface="Arial" panose="020B0604020202020204" pitchFamily="34" charset="0"/>
              </a:rPr>
              <a:t>na DPB o rozloze větší než 33 </a:t>
            </a:r>
            <a:r>
              <a:rPr lang="cs-CZ" dirty="0" smtClean="0">
                <a:latin typeface="Arial" panose="020B0604020202020204" pitchFamily="34" charset="0"/>
                <a:cs typeface="Arial" panose="020B0604020202020204" pitchFamily="34" charset="0"/>
              </a:rPr>
              <a:t>ha </a:t>
            </a:r>
            <a:r>
              <a:rPr lang="cs-CZ" dirty="0">
                <a:latin typeface="Arial" panose="020B0604020202020204" pitchFamily="34" charset="0"/>
                <a:cs typeface="Arial" panose="020B0604020202020204" pitchFamily="34" charset="0"/>
              </a:rPr>
              <a:t>je pěstována jedna </a:t>
            </a:r>
            <a:r>
              <a:rPr lang="cs-CZ" b="1" dirty="0">
                <a:latin typeface="Arial" panose="020B0604020202020204" pitchFamily="34" charset="0"/>
                <a:cs typeface="Arial" panose="020B0604020202020204" pitchFamily="34" charset="0"/>
              </a:rPr>
              <a:t>plodina bez oddělení</a:t>
            </a:r>
            <a:r>
              <a:rPr lang="cs-CZ" dirty="0">
                <a:latin typeface="Arial" panose="020B0604020202020204" pitchFamily="34" charset="0"/>
                <a:cs typeface="Arial" panose="020B0604020202020204" pitchFamily="34" charset="0"/>
              </a:rPr>
              <a:t>; </a:t>
            </a:r>
          </a:p>
          <a:p>
            <a:pPr marL="285750" lvl="0" indent="-285750" algn="just">
              <a:buFont typeface="Wingdings" panose="05000000000000000000" pitchFamily="2" charset="2"/>
              <a:buChar char="§"/>
            </a:pPr>
            <a:r>
              <a:rPr lang="cs-CZ" dirty="0">
                <a:latin typeface="Arial" panose="020B0604020202020204" pitchFamily="34" charset="0"/>
                <a:cs typeface="Arial" panose="020B0604020202020204" pitchFamily="34" charset="0"/>
              </a:rPr>
              <a:t>pěstovaná plodina je rozdělena </a:t>
            </a:r>
            <a:r>
              <a:rPr lang="cs-CZ" b="1" dirty="0">
                <a:latin typeface="Arial" panose="020B0604020202020204" pitchFamily="34" charset="0"/>
                <a:cs typeface="Arial" panose="020B0604020202020204" pitchFamily="34" charset="0"/>
              </a:rPr>
              <a:t>ochranným  pásem  </a:t>
            </a:r>
            <a:r>
              <a:rPr lang="cs-CZ" dirty="0">
                <a:latin typeface="Arial" panose="020B0604020202020204" pitchFamily="34" charset="0"/>
                <a:cs typeface="Arial" panose="020B0604020202020204" pitchFamily="34" charset="0"/>
              </a:rPr>
              <a:t>(s dostatečnou šíří nad 22 m), který je </a:t>
            </a:r>
            <a:r>
              <a:rPr lang="cs-CZ" b="1" dirty="0">
                <a:latin typeface="Arial" panose="020B0604020202020204" pitchFamily="34" charset="0"/>
                <a:cs typeface="Arial" panose="020B0604020202020204" pitchFamily="34" charset="0"/>
              </a:rPr>
              <a:t>osetý plodinou nerelevantní  pro ochranný pás</a:t>
            </a:r>
            <a:r>
              <a:rPr lang="cs-CZ" dirty="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
            </a:pPr>
            <a:r>
              <a:rPr lang="cs-CZ" b="1" dirty="0">
                <a:latin typeface="Arial" panose="020B0604020202020204" pitchFamily="34" charset="0"/>
                <a:cs typeface="Arial" panose="020B0604020202020204" pitchFamily="34" charset="0"/>
              </a:rPr>
              <a:t>šířka</a:t>
            </a:r>
            <a:r>
              <a:rPr lang="cs-CZ" dirty="0">
                <a:latin typeface="Arial" panose="020B0604020202020204" pitchFamily="34" charset="0"/>
                <a:cs typeface="Arial" panose="020B0604020202020204" pitchFamily="34" charset="0"/>
              </a:rPr>
              <a:t> ochranného pásu, rozdělující hlavní plodinu, </a:t>
            </a:r>
            <a:r>
              <a:rPr lang="cs-CZ" b="1" dirty="0">
                <a:latin typeface="Arial" panose="020B0604020202020204" pitchFamily="34" charset="0"/>
                <a:cs typeface="Arial" panose="020B0604020202020204" pitchFamily="34" charset="0"/>
              </a:rPr>
              <a:t>nedosahuje šíře 22 m</a:t>
            </a:r>
            <a:r>
              <a:rPr lang="cs-CZ" dirty="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
            </a:pPr>
            <a:r>
              <a:rPr lang="cs-CZ" dirty="0">
                <a:latin typeface="Arial" panose="020B0604020202020204" pitchFamily="34" charset="0"/>
                <a:cs typeface="Arial" panose="020B0604020202020204" pitchFamily="34" charset="0"/>
              </a:rPr>
              <a:t>2 plochy stejné plodiny na DPB jsou odděleny </a:t>
            </a:r>
            <a:r>
              <a:rPr lang="cs-CZ" b="1" dirty="0">
                <a:latin typeface="Arial" panose="020B0604020202020204" pitchFamily="34" charset="0"/>
                <a:cs typeface="Arial" panose="020B0604020202020204" pitchFamily="34" charset="0"/>
              </a:rPr>
              <a:t>jinou plodinou</a:t>
            </a:r>
            <a:r>
              <a:rPr lang="cs-CZ" dirty="0">
                <a:latin typeface="Arial" panose="020B0604020202020204" pitchFamily="34" charset="0"/>
                <a:cs typeface="Arial" panose="020B0604020202020204" pitchFamily="34" charset="0"/>
              </a:rPr>
              <a:t>, která však </a:t>
            </a:r>
            <a:r>
              <a:rPr lang="cs-CZ" b="1" dirty="0">
                <a:latin typeface="Arial" panose="020B0604020202020204" pitchFamily="34" charset="0"/>
                <a:cs typeface="Arial" panose="020B0604020202020204" pitchFamily="34" charset="0"/>
              </a:rPr>
              <a:t>nedosahuje šíře 110  m</a:t>
            </a:r>
            <a:r>
              <a:rPr lang="cs-CZ" dirty="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
            </a:pPr>
            <a:r>
              <a:rPr lang="cs-CZ" b="1" dirty="0">
                <a:latin typeface="Arial" panose="020B0604020202020204" pitchFamily="34" charset="0"/>
                <a:cs typeface="Arial" panose="020B0604020202020204" pitchFamily="34" charset="0"/>
              </a:rPr>
              <a:t>vnitřní krajinný prvek o šíři nižší než 22 metrů </a:t>
            </a:r>
            <a:r>
              <a:rPr lang="cs-CZ" dirty="0">
                <a:latin typeface="Arial" panose="020B0604020202020204" pitchFamily="34" charset="0"/>
                <a:cs typeface="Arial" panose="020B0604020202020204" pitchFamily="34" charset="0"/>
              </a:rPr>
              <a:t>není doplněn </a:t>
            </a:r>
            <a:r>
              <a:rPr lang="cs-CZ" dirty="0" smtClean="0">
                <a:latin typeface="Arial" panose="020B0604020202020204" pitchFamily="34" charset="0"/>
                <a:cs typeface="Arial" panose="020B0604020202020204" pitchFamily="34" charset="0"/>
              </a:rPr>
              <a:t>ochranným pásem osetým plodinou </a:t>
            </a:r>
            <a:r>
              <a:rPr lang="cs-CZ" dirty="0">
                <a:latin typeface="Arial" panose="020B0604020202020204" pitchFamily="34" charset="0"/>
                <a:cs typeface="Arial" panose="020B0604020202020204" pitchFamily="34" charset="0"/>
              </a:rPr>
              <a:t>pro ochranný pás, tak, aby součet šíře vnitřního krajinného prvku a ochranného pásu činil minimálně 22 metrů;</a:t>
            </a:r>
          </a:p>
          <a:p>
            <a:pPr marL="285750" lvl="0" indent="-285750" algn="just">
              <a:buFont typeface="Wingdings" panose="05000000000000000000" pitchFamily="2" charset="2"/>
              <a:buChar char="§"/>
            </a:pPr>
            <a:r>
              <a:rPr lang="cs-CZ" dirty="0">
                <a:latin typeface="Arial" panose="020B0604020202020204" pitchFamily="34" charset="0"/>
                <a:cs typeface="Arial" panose="020B0604020202020204" pitchFamily="34" charset="0"/>
              </a:rPr>
              <a:t>v případě využití možnosti naplnit požadavek DZES 5g na DPB o velikosti nad 40 ha </a:t>
            </a:r>
            <a:r>
              <a:rPr lang="cs-CZ" dirty="0" smtClean="0">
                <a:latin typeface="Arial" panose="020B0604020202020204" pitchFamily="34" charset="0"/>
                <a:cs typeface="Arial" panose="020B0604020202020204" pitchFamily="34" charset="0"/>
              </a:rPr>
              <a:t>zařazením </a:t>
            </a:r>
            <a:r>
              <a:rPr lang="cs-CZ" dirty="0">
                <a:latin typeface="Arial" panose="020B0604020202020204" pitchFamily="34" charset="0"/>
                <a:cs typeface="Arial" panose="020B0604020202020204" pitchFamily="34" charset="0"/>
              </a:rPr>
              <a:t>do AEKO nebo NAEKO do </a:t>
            </a:r>
            <a:r>
              <a:rPr lang="cs-CZ" dirty="0" err="1">
                <a:latin typeface="Arial" panose="020B0604020202020204" pitchFamily="34" charset="0"/>
                <a:cs typeface="Arial" panose="020B0604020202020204" pitchFamily="34" charset="0"/>
              </a:rPr>
              <a:t>podopatření</a:t>
            </a:r>
            <a:r>
              <a:rPr lang="cs-CZ" dirty="0">
                <a:latin typeface="Arial" panose="020B0604020202020204" pitchFamily="34" charset="0"/>
                <a:cs typeface="Arial" panose="020B0604020202020204" pitchFamily="34" charset="0"/>
              </a:rPr>
              <a:t> </a:t>
            </a:r>
            <a:r>
              <a:rPr lang="cs-CZ" b="1" dirty="0">
                <a:latin typeface="Arial" panose="020B0604020202020204" pitchFamily="34" charset="0"/>
                <a:cs typeface="Arial" panose="020B0604020202020204" pitchFamily="34" charset="0"/>
              </a:rPr>
              <a:t>ochrany čejky chocholaté/ </a:t>
            </a:r>
            <a:r>
              <a:rPr lang="cs-CZ" b="1" dirty="0" err="1">
                <a:latin typeface="Arial" panose="020B0604020202020204" pitchFamily="34" charset="0"/>
                <a:cs typeface="Arial" panose="020B0604020202020204" pitchFamily="34" charset="0"/>
              </a:rPr>
              <a:t>podopatření</a:t>
            </a:r>
            <a:r>
              <a:rPr lang="cs-CZ" b="1" dirty="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biopásy</a:t>
            </a:r>
            <a:r>
              <a:rPr lang="cs-CZ" b="1" dirty="0">
                <a:latin typeface="Arial" panose="020B0604020202020204" pitchFamily="34" charset="0"/>
                <a:cs typeface="Arial" panose="020B0604020202020204" pitchFamily="34" charset="0"/>
              </a:rPr>
              <a:t>,</a:t>
            </a:r>
            <a:r>
              <a:rPr lang="cs-CZ" dirty="0">
                <a:latin typeface="Arial" panose="020B0604020202020204" pitchFamily="34" charset="0"/>
                <a:cs typeface="Arial" panose="020B0604020202020204" pitchFamily="34" charset="0"/>
              </a:rPr>
              <a:t>  </a:t>
            </a:r>
            <a:r>
              <a:rPr lang="cs-CZ" b="1" dirty="0">
                <a:latin typeface="Arial" panose="020B0604020202020204" pitchFamily="34" charset="0"/>
                <a:cs typeface="Arial" panose="020B0604020202020204" pitchFamily="34" charset="0"/>
              </a:rPr>
              <a:t>nedosahuje výměra plochy </a:t>
            </a:r>
            <a:r>
              <a:rPr lang="cs-CZ" dirty="0">
                <a:latin typeface="Arial" panose="020B0604020202020204" pitchFamily="34" charset="0"/>
                <a:cs typeface="Arial" panose="020B0604020202020204" pitchFamily="34" charset="0"/>
              </a:rPr>
              <a:t>podle § 21 odst. 5 nebo § 22 nařízení vlády č. 75/2015 Sb. nebo § 18 odst. 5 nebo § 19 nařízení vlády č. 330/2019 Sb. </a:t>
            </a:r>
            <a:r>
              <a:rPr lang="cs-CZ" b="1" dirty="0">
                <a:latin typeface="Arial" panose="020B0604020202020204" pitchFamily="34" charset="0"/>
                <a:cs typeface="Arial" panose="020B0604020202020204" pitchFamily="34" charset="0"/>
              </a:rPr>
              <a:t>minimálně  5 % výměry dílu půdního bloku</a:t>
            </a:r>
            <a:r>
              <a:rPr lang="cs-CZ" dirty="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
            </a:pPr>
            <a:r>
              <a:rPr lang="cs-CZ" b="1" dirty="0">
                <a:latin typeface="Arial" panose="020B0604020202020204" pitchFamily="34" charset="0"/>
                <a:cs typeface="Arial" panose="020B0604020202020204" pitchFamily="34" charset="0"/>
              </a:rPr>
              <a:t>žadatel chybně zakreslil plodiny a ochranné pásy v geoprostorové deklaraci</a:t>
            </a:r>
            <a:r>
              <a:rPr lang="cs-CZ" dirty="0">
                <a:latin typeface="Arial" panose="020B0604020202020204" pitchFamily="34" charset="0"/>
                <a:cs typeface="Arial" panose="020B0604020202020204" pitchFamily="34" charset="0"/>
              </a:rPr>
              <a:t>, popřípadě chybně vyznačil zemědělskou kulturu, resp. deklarace těchto údajů v žádosti neodpovídala realitě.</a:t>
            </a:r>
          </a:p>
          <a:p>
            <a:endParaRPr lang="cs-CZ" dirty="0"/>
          </a:p>
        </p:txBody>
      </p:sp>
    </p:spTree>
    <p:extLst>
      <p:ext uri="{BB962C8B-B14F-4D97-AF65-F5344CB8AC3E}">
        <p14:creationId xmlns:p14="http://schemas.microsoft.com/office/powerpoint/2010/main" val="50915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Jednotná žádost </a:t>
            </a:r>
            <a:r>
              <a:rPr lang="cs-CZ" dirty="0" smtClean="0"/>
              <a:t>2022 </a:t>
            </a:r>
            <a:r>
              <a:rPr lang="cs-CZ" dirty="0"/>
              <a:t>– DZES </a:t>
            </a:r>
            <a:r>
              <a:rPr lang="cs-CZ" dirty="0" smtClean="0"/>
              <a:t>5g</a:t>
            </a:r>
            <a:endParaRPr lang="cs-CZ" dirty="0"/>
          </a:p>
        </p:txBody>
      </p:sp>
      <p:sp>
        <p:nvSpPr>
          <p:cNvPr id="3" name="Zástupný symbol pro obsah 2"/>
          <p:cNvSpPr>
            <a:spLocks noGrp="1"/>
          </p:cNvSpPr>
          <p:nvPr>
            <p:ph idx="1"/>
          </p:nvPr>
        </p:nvSpPr>
        <p:spPr>
          <a:xfrm>
            <a:off x="252000" y="1268760"/>
            <a:ext cx="8640000" cy="5040033"/>
          </a:xfrm>
        </p:spPr>
        <p:txBody>
          <a:bodyPr/>
          <a:lstStyle/>
          <a:p>
            <a:r>
              <a:rPr lang="cs-CZ" dirty="0" smtClean="0"/>
              <a:t>V LPIS je možné zkontrolovat v detailu DPB přes tlačítko   </a:t>
            </a:r>
            <a:endParaRPr lang="cs-CZ" dirty="0"/>
          </a:p>
        </p:txBody>
      </p:sp>
      <p:pic>
        <p:nvPicPr>
          <p:cNvPr id="6" name="Obrázek 5"/>
          <p:cNvPicPr>
            <a:picLocks noChangeAspect="1"/>
          </p:cNvPicPr>
          <p:nvPr/>
        </p:nvPicPr>
        <p:blipFill>
          <a:blip r:embed="rId2"/>
          <a:stretch>
            <a:fillRect/>
          </a:stretch>
        </p:blipFill>
        <p:spPr>
          <a:xfrm>
            <a:off x="395536" y="1628083"/>
            <a:ext cx="8136904" cy="4808210"/>
          </a:xfrm>
          <a:prstGeom prst="rect">
            <a:avLst/>
          </a:prstGeom>
        </p:spPr>
      </p:pic>
      <p:pic>
        <p:nvPicPr>
          <p:cNvPr id="7" name="Obrázek 6"/>
          <p:cNvPicPr>
            <a:picLocks noChangeAspect="1"/>
          </p:cNvPicPr>
          <p:nvPr/>
        </p:nvPicPr>
        <p:blipFill>
          <a:blip r:embed="rId3"/>
          <a:stretch>
            <a:fillRect/>
          </a:stretch>
        </p:blipFill>
        <p:spPr>
          <a:xfrm>
            <a:off x="6372200" y="1264359"/>
            <a:ext cx="1371600" cy="266700"/>
          </a:xfrm>
          <a:prstGeom prst="rect">
            <a:avLst/>
          </a:prstGeom>
          <a:ln w="25400">
            <a:solidFill>
              <a:srgbClr val="FF0000"/>
            </a:solidFill>
          </a:ln>
        </p:spPr>
      </p:pic>
    </p:spTree>
    <p:extLst>
      <p:ext uri="{BB962C8B-B14F-4D97-AF65-F5344CB8AC3E}">
        <p14:creationId xmlns:p14="http://schemas.microsoft.com/office/powerpoint/2010/main" val="530769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DZES 5g – nedostatečná šíře ochranného pásu</a:t>
            </a:r>
            <a:endParaRPr lang="cs-CZ" dirty="0"/>
          </a:p>
        </p:txBody>
      </p:sp>
      <p:sp>
        <p:nvSpPr>
          <p:cNvPr id="3" name="Zástupný symbol pro obsah 2"/>
          <p:cNvSpPr>
            <a:spLocks noGrp="1"/>
          </p:cNvSpPr>
          <p:nvPr>
            <p:ph idx="1"/>
          </p:nvPr>
        </p:nvSpPr>
        <p:spPr/>
        <p:txBody>
          <a:bodyPr/>
          <a:lstStyle/>
          <a:p>
            <a:r>
              <a:rPr lang="cs-CZ" dirty="0"/>
              <a:t>Chyba: šířka ochranného pásu, rozdělující hlavní plodinu, nedosahuje šíře 22 </a:t>
            </a:r>
            <a:r>
              <a:rPr lang="cs-CZ" dirty="0" smtClean="0"/>
              <a:t>m.</a:t>
            </a:r>
            <a:endParaRPr lang="cs-CZ" dirty="0"/>
          </a:p>
          <a:p>
            <a:endParaRPr lang="cs-CZ" dirty="0"/>
          </a:p>
        </p:txBody>
      </p:sp>
      <p:pic>
        <p:nvPicPr>
          <p:cNvPr id="4" name="Obrázek 3"/>
          <p:cNvPicPr/>
          <p:nvPr/>
        </p:nvPicPr>
        <p:blipFill>
          <a:blip r:embed="rId2"/>
          <a:stretch>
            <a:fillRect/>
          </a:stretch>
        </p:blipFill>
        <p:spPr>
          <a:xfrm>
            <a:off x="1475656" y="1268760"/>
            <a:ext cx="5760720" cy="3602990"/>
          </a:xfrm>
          <a:prstGeom prst="rect">
            <a:avLst/>
          </a:prstGeom>
        </p:spPr>
      </p:pic>
      <p:pic>
        <p:nvPicPr>
          <p:cNvPr id="5" name="Obrázek 4"/>
          <p:cNvPicPr/>
          <p:nvPr/>
        </p:nvPicPr>
        <p:blipFill>
          <a:blip r:embed="rId3"/>
          <a:stretch>
            <a:fillRect/>
          </a:stretch>
        </p:blipFill>
        <p:spPr>
          <a:xfrm>
            <a:off x="2265278" y="4527361"/>
            <a:ext cx="4181475" cy="1666875"/>
          </a:xfrm>
          <a:prstGeom prst="rect">
            <a:avLst/>
          </a:prstGeom>
        </p:spPr>
      </p:pic>
    </p:spTree>
    <p:extLst>
      <p:ext uri="{BB962C8B-B14F-4D97-AF65-F5344CB8AC3E}">
        <p14:creationId xmlns:p14="http://schemas.microsoft.com/office/powerpoint/2010/main" val="109303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Jednotná žádost 2022 - Opatření Greening </a:t>
            </a:r>
            <a:r>
              <a:rPr lang="cs-CZ" dirty="0" smtClean="0"/>
              <a:t>- úprava pro EFA úhory</a:t>
            </a:r>
            <a:endParaRPr lang="cs-CZ" dirty="0"/>
          </a:p>
        </p:txBody>
      </p:sp>
      <p:sp>
        <p:nvSpPr>
          <p:cNvPr id="3" name="Zástupný symbol pro obsah 2"/>
          <p:cNvSpPr>
            <a:spLocks noGrp="1"/>
          </p:cNvSpPr>
          <p:nvPr>
            <p:ph idx="1"/>
          </p:nvPr>
        </p:nvSpPr>
        <p:spPr/>
        <p:txBody>
          <a:bodyPr/>
          <a:lstStyle/>
          <a:p>
            <a:pPr marL="285750" indent="-285750">
              <a:buFont typeface="Arial" panose="020B0604020202020204" pitchFamily="34" charset="0"/>
              <a:buChar char="•"/>
            </a:pPr>
            <a:endParaRPr lang="cs-CZ" dirty="0" smtClean="0"/>
          </a:p>
          <a:p>
            <a:pPr marL="285750" indent="-285750">
              <a:buFont typeface="Arial" panose="020B0604020202020204" pitchFamily="34" charset="0"/>
              <a:buChar char="•"/>
            </a:pPr>
            <a:r>
              <a:rPr lang="cs-CZ" dirty="0" smtClean="0"/>
              <a:t>Očekáváme úpravu NV 50/2015 sb. v oblasti EFA zelený úhor.</a:t>
            </a:r>
          </a:p>
          <a:p>
            <a:pPr marL="285750" indent="-285750">
              <a:buFont typeface="Arial" panose="020B0604020202020204" pitchFamily="34" charset="0"/>
              <a:buChar char="•"/>
            </a:pPr>
            <a:r>
              <a:rPr lang="cs-CZ" dirty="0" smtClean="0"/>
              <a:t>Pravděpodobně bude možné na EFA úhoru </a:t>
            </a:r>
            <a:r>
              <a:rPr lang="cs-CZ" dirty="0"/>
              <a:t>pěstovat</a:t>
            </a:r>
            <a:r>
              <a:rPr lang="cs-CZ" dirty="0" smtClean="0"/>
              <a:t> i jiné plodiny než jen doposud povolené.</a:t>
            </a:r>
          </a:p>
          <a:p>
            <a:pPr marL="285750" indent="-285750">
              <a:buFont typeface="Arial" panose="020B0604020202020204" pitchFamily="34" charset="0"/>
              <a:buChar char="•"/>
            </a:pPr>
            <a:r>
              <a:rPr lang="cs-CZ" dirty="0" smtClean="0"/>
              <a:t>Bude </a:t>
            </a:r>
            <a:r>
              <a:rPr lang="cs-CZ" dirty="0"/>
              <a:t>zrušena podmínka zákazu použití POR, hnojiv a upravených kalů po dobu trvání </a:t>
            </a:r>
            <a:r>
              <a:rPr lang="cs-CZ" dirty="0" smtClean="0"/>
              <a:t>úhoru.</a:t>
            </a:r>
          </a:p>
          <a:p>
            <a:pPr marL="285750" indent="-285750">
              <a:buFont typeface="Arial" panose="020B0604020202020204" pitchFamily="34" charset="0"/>
              <a:buChar char="•"/>
            </a:pPr>
            <a:r>
              <a:rPr lang="cs-CZ" dirty="0"/>
              <a:t>Dále bude zrušen </a:t>
            </a:r>
            <a:r>
              <a:rPr lang="cs-CZ" dirty="0" smtClean="0"/>
              <a:t>zákaz sklizně, spásání a odstraňování zelené hmoty</a:t>
            </a:r>
          </a:p>
          <a:p>
            <a:pPr marL="285750" indent="-285750">
              <a:buFont typeface="Arial" panose="020B0604020202020204" pitchFamily="34" charset="0"/>
              <a:buChar char="•"/>
            </a:pPr>
            <a:r>
              <a:rPr lang="cs-CZ" dirty="0" smtClean="0"/>
              <a:t>Deklarace úhoru v rámci předtiskové aplikace se nijak nemění. Ověření nově nastavených podmínek pro úhor bude řešeno KNM.</a:t>
            </a:r>
          </a:p>
          <a:p>
            <a:pPr marL="285750" indent="-285750">
              <a:buFont typeface="Arial" panose="020B0604020202020204" pitchFamily="34" charset="0"/>
              <a:buChar char="•"/>
            </a:pPr>
            <a:r>
              <a:rPr lang="cs-CZ" dirty="0" smtClean="0"/>
              <a:t>Pokud žadatel rozvolnění podmínek na EFA úhoru v roce 2022 využije, bude mít po skončení kontrolního období povinnost podat na SZIF formulář s přehledem DPB, na kterých úpravu aplikoval.</a:t>
            </a:r>
          </a:p>
          <a:p>
            <a:pPr marL="285750" indent="-285750">
              <a:buFont typeface="Arial" panose="020B0604020202020204" pitchFamily="34" charset="0"/>
              <a:buChar char="•"/>
            </a:pPr>
            <a:endParaRPr lang="cs-CZ" dirty="0" smtClean="0"/>
          </a:p>
        </p:txBody>
      </p:sp>
    </p:spTree>
    <p:extLst>
      <p:ext uri="{BB962C8B-B14F-4D97-AF65-F5344CB8AC3E}">
        <p14:creationId xmlns:p14="http://schemas.microsoft.com/office/powerpoint/2010/main" val="15562123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DZES 5g –  pěstování plodiny na výměře větší než 33 bez rozdělení</a:t>
            </a:r>
            <a:endParaRPr lang="cs-CZ" dirty="0"/>
          </a:p>
        </p:txBody>
      </p:sp>
      <p:sp>
        <p:nvSpPr>
          <p:cNvPr id="3" name="Zástupný symbol pro obsah 2"/>
          <p:cNvSpPr>
            <a:spLocks noGrp="1"/>
          </p:cNvSpPr>
          <p:nvPr>
            <p:ph idx="1"/>
          </p:nvPr>
        </p:nvSpPr>
        <p:spPr/>
        <p:txBody>
          <a:bodyPr/>
          <a:lstStyle/>
          <a:p>
            <a:r>
              <a:rPr lang="cs-CZ" dirty="0"/>
              <a:t>Chyba: na DPB o rozloze větší než 33 ha </a:t>
            </a:r>
            <a:r>
              <a:rPr lang="cs-CZ" dirty="0" smtClean="0"/>
              <a:t>je </a:t>
            </a:r>
            <a:r>
              <a:rPr lang="cs-CZ" dirty="0"/>
              <a:t>pěstována jedna plodina bez </a:t>
            </a:r>
            <a:r>
              <a:rPr lang="cs-CZ" dirty="0" smtClean="0"/>
              <a:t>oddělení, v tomto případě dvě plochy kukuřice (dva zákresy stejné plodiny) na 1 DPB – neoddělené jinou plodinou.</a:t>
            </a:r>
            <a:endParaRPr lang="cs-CZ" dirty="0"/>
          </a:p>
        </p:txBody>
      </p:sp>
      <p:pic>
        <p:nvPicPr>
          <p:cNvPr id="4" name="Obrázek 3"/>
          <p:cNvPicPr/>
          <p:nvPr/>
        </p:nvPicPr>
        <p:blipFill>
          <a:blip r:embed="rId2"/>
          <a:stretch>
            <a:fillRect/>
          </a:stretch>
        </p:blipFill>
        <p:spPr>
          <a:xfrm>
            <a:off x="1547664" y="1700808"/>
            <a:ext cx="5760720" cy="4320480"/>
          </a:xfrm>
          <a:prstGeom prst="rect">
            <a:avLst/>
          </a:prstGeom>
        </p:spPr>
      </p:pic>
    </p:spTree>
    <p:extLst>
      <p:ext uri="{BB962C8B-B14F-4D97-AF65-F5344CB8AC3E}">
        <p14:creationId xmlns:p14="http://schemas.microsoft.com/office/powerpoint/2010/main" val="115426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DZES </a:t>
            </a:r>
            <a:r>
              <a:rPr lang="cs-CZ" dirty="0" smtClean="0"/>
              <a:t>5g – pěstování nevhodné plodiny pro ochranný pás</a:t>
            </a:r>
            <a:endParaRPr lang="cs-CZ" dirty="0"/>
          </a:p>
        </p:txBody>
      </p:sp>
      <p:sp>
        <p:nvSpPr>
          <p:cNvPr id="3" name="Zástupný symbol pro obsah 2"/>
          <p:cNvSpPr>
            <a:spLocks noGrp="1"/>
          </p:cNvSpPr>
          <p:nvPr>
            <p:ph idx="1"/>
          </p:nvPr>
        </p:nvSpPr>
        <p:spPr/>
        <p:txBody>
          <a:bodyPr/>
          <a:lstStyle/>
          <a:p>
            <a:r>
              <a:rPr lang="cs-CZ" dirty="0"/>
              <a:t>Chyba: Pěstovaná plodina je rozdělena ochranným pásem (s dostatečnou šíří nad 22 m), který je osetý plodinou nerelevantní pro ochranný </a:t>
            </a:r>
            <a:r>
              <a:rPr lang="cs-CZ" dirty="0" smtClean="0"/>
              <a:t>pás.</a:t>
            </a:r>
          </a:p>
          <a:p>
            <a:endParaRPr lang="cs-CZ" dirty="0"/>
          </a:p>
        </p:txBody>
      </p:sp>
      <p:pic>
        <p:nvPicPr>
          <p:cNvPr id="4" name="Obrázek 3"/>
          <p:cNvPicPr/>
          <p:nvPr/>
        </p:nvPicPr>
        <p:blipFill>
          <a:blip r:embed="rId2"/>
          <a:stretch>
            <a:fillRect/>
          </a:stretch>
        </p:blipFill>
        <p:spPr>
          <a:xfrm>
            <a:off x="1547664" y="1484784"/>
            <a:ext cx="5760720" cy="4648239"/>
          </a:xfrm>
          <a:prstGeom prst="rect">
            <a:avLst/>
          </a:prstGeom>
        </p:spPr>
      </p:pic>
    </p:spTree>
    <p:extLst>
      <p:ext uri="{BB962C8B-B14F-4D97-AF65-F5344CB8AC3E}">
        <p14:creationId xmlns:p14="http://schemas.microsoft.com/office/powerpoint/2010/main" val="26220530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DZES 5g – nedostatečně široký vnitřní krajinný prvek </a:t>
            </a:r>
            <a:endParaRPr lang="cs-CZ" dirty="0"/>
          </a:p>
        </p:txBody>
      </p:sp>
      <p:sp>
        <p:nvSpPr>
          <p:cNvPr id="3" name="Zástupný symbol pro obsah 2"/>
          <p:cNvSpPr>
            <a:spLocks noGrp="1"/>
          </p:cNvSpPr>
          <p:nvPr>
            <p:ph idx="1"/>
          </p:nvPr>
        </p:nvSpPr>
        <p:spPr/>
        <p:txBody>
          <a:bodyPr/>
          <a:lstStyle/>
          <a:p>
            <a:r>
              <a:rPr lang="cs-CZ" dirty="0"/>
              <a:t>Chyba: vnitřní krajinný prvek </a:t>
            </a:r>
            <a:r>
              <a:rPr lang="cs-CZ" dirty="0" smtClean="0"/>
              <a:t>nedosahuje šíři </a:t>
            </a:r>
            <a:r>
              <a:rPr lang="cs-CZ" dirty="0"/>
              <a:t>22 </a:t>
            </a:r>
            <a:r>
              <a:rPr lang="cs-CZ" dirty="0" smtClean="0"/>
              <a:t>metrů a není </a:t>
            </a:r>
            <a:r>
              <a:rPr lang="cs-CZ" dirty="0"/>
              <a:t>doplněn </a:t>
            </a:r>
            <a:r>
              <a:rPr lang="cs-CZ" dirty="0" smtClean="0"/>
              <a:t>ochranným  pásem vnitřním </a:t>
            </a:r>
            <a:r>
              <a:rPr lang="cs-CZ" dirty="0"/>
              <a:t>tak, aby součet šíře vnitřního krajinného prvku a ochranného pásu činil minimálně 22 </a:t>
            </a:r>
            <a:r>
              <a:rPr lang="cs-CZ" dirty="0" smtClean="0"/>
              <a:t>metrů. Plocha zákresů pšenice se sčítá.</a:t>
            </a:r>
            <a:endParaRPr lang="cs-CZ" dirty="0"/>
          </a:p>
          <a:p>
            <a:endParaRPr lang="cs-CZ" dirty="0"/>
          </a:p>
        </p:txBody>
      </p:sp>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1746885" y="1628800"/>
            <a:ext cx="5650230" cy="5262874"/>
          </a:xfrm>
          <a:prstGeom prst="rect">
            <a:avLst/>
          </a:prstGeom>
          <a:noFill/>
          <a:ln>
            <a:noFill/>
          </a:ln>
        </p:spPr>
      </p:pic>
    </p:spTree>
    <p:extLst>
      <p:ext uri="{BB962C8B-B14F-4D97-AF65-F5344CB8AC3E}">
        <p14:creationId xmlns:p14="http://schemas.microsoft.com/office/powerpoint/2010/main" val="17290030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Chyba DZES 5g – nedostatečná výměra </a:t>
            </a:r>
            <a:r>
              <a:rPr lang="cs-CZ" dirty="0" err="1" smtClean="0"/>
              <a:t>biopásu</a:t>
            </a:r>
            <a:endParaRPr lang="cs-CZ" dirty="0"/>
          </a:p>
        </p:txBody>
      </p:sp>
      <p:sp>
        <p:nvSpPr>
          <p:cNvPr id="3" name="Zástupný symbol pro obsah 2"/>
          <p:cNvSpPr>
            <a:spLocks noGrp="1"/>
          </p:cNvSpPr>
          <p:nvPr>
            <p:ph idx="1"/>
          </p:nvPr>
        </p:nvSpPr>
        <p:spPr/>
        <p:txBody>
          <a:bodyPr/>
          <a:lstStyle/>
          <a:p>
            <a:pPr algn="just"/>
            <a:r>
              <a:rPr lang="cs-CZ" dirty="0" smtClean="0"/>
              <a:t>Chyba: v </a:t>
            </a:r>
            <a:r>
              <a:rPr lang="cs-CZ" dirty="0"/>
              <a:t>případě využití možnosti naplnit požadavek DZES 5g na DPB o velikosti nad 40 ha  </a:t>
            </a:r>
            <a:r>
              <a:rPr lang="cs-CZ" b="1" dirty="0"/>
              <a:t>zařazením do AEKO nebo NAEKO do </a:t>
            </a:r>
            <a:r>
              <a:rPr lang="cs-CZ" b="1" dirty="0" err="1"/>
              <a:t>podopatření</a:t>
            </a:r>
            <a:r>
              <a:rPr lang="cs-CZ" b="1" dirty="0"/>
              <a:t> ochrany čejky </a:t>
            </a:r>
            <a:r>
              <a:rPr lang="cs-CZ" b="1" dirty="0" smtClean="0"/>
              <a:t>chocholaté nebo </a:t>
            </a:r>
            <a:r>
              <a:rPr lang="cs-CZ" b="1" dirty="0" err="1" smtClean="0"/>
              <a:t>podopatření</a:t>
            </a:r>
            <a:r>
              <a:rPr lang="cs-CZ" b="1" dirty="0" smtClean="0"/>
              <a:t> </a:t>
            </a:r>
            <a:r>
              <a:rPr lang="cs-CZ" b="1" dirty="0" err="1"/>
              <a:t>biopásy</a:t>
            </a:r>
            <a:r>
              <a:rPr lang="cs-CZ" dirty="0" smtClean="0"/>
              <a:t>, nedosahuje výměra zařazené plochy minimálně 5 </a:t>
            </a:r>
            <a:r>
              <a:rPr lang="cs-CZ" dirty="0"/>
              <a:t>% výměry dílu půdního </a:t>
            </a:r>
            <a:r>
              <a:rPr lang="cs-CZ" dirty="0" smtClean="0"/>
              <a:t>bloku.</a:t>
            </a:r>
            <a:endParaRPr lang="cs-CZ" dirty="0"/>
          </a:p>
        </p:txBody>
      </p:sp>
      <p:pic>
        <p:nvPicPr>
          <p:cNvPr id="4" name="Obrázek 3"/>
          <p:cNvPicPr>
            <a:picLocks noChangeAspect="1"/>
          </p:cNvPicPr>
          <p:nvPr/>
        </p:nvPicPr>
        <p:blipFill>
          <a:blip r:embed="rId2"/>
          <a:stretch>
            <a:fillRect/>
          </a:stretch>
        </p:blipFill>
        <p:spPr>
          <a:xfrm>
            <a:off x="2081212" y="2060847"/>
            <a:ext cx="4981575" cy="4320481"/>
          </a:xfrm>
          <a:prstGeom prst="rect">
            <a:avLst/>
          </a:prstGeom>
        </p:spPr>
      </p:pic>
    </p:spTree>
    <p:extLst>
      <p:ext uri="{BB962C8B-B14F-4D97-AF65-F5344CB8AC3E}">
        <p14:creationId xmlns:p14="http://schemas.microsoft.com/office/powerpoint/2010/main" val="37543274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DZES 5g – deklarace neodpovídala realitě osevu plochy </a:t>
            </a:r>
            <a:endParaRPr lang="cs-CZ" dirty="0"/>
          </a:p>
        </p:txBody>
      </p:sp>
      <p:sp>
        <p:nvSpPr>
          <p:cNvPr id="3" name="Zástupný symbol pro obsah 2"/>
          <p:cNvSpPr>
            <a:spLocks noGrp="1"/>
          </p:cNvSpPr>
          <p:nvPr>
            <p:ph idx="1"/>
          </p:nvPr>
        </p:nvSpPr>
        <p:spPr>
          <a:xfrm>
            <a:off x="266848" y="764704"/>
            <a:ext cx="8640000" cy="5580899"/>
          </a:xfrm>
        </p:spPr>
        <p:txBody>
          <a:bodyPr/>
          <a:lstStyle/>
          <a:p>
            <a:pPr algn="just"/>
            <a:r>
              <a:rPr lang="cs-CZ" dirty="0"/>
              <a:t>Chyba: žadatel </a:t>
            </a:r>
            <a:r>
              <a:rPr lang="cs-CZ" dirty="0" smtClean="0"/>
              <a:t>při podání žádosti chybně </a:t>
            </a:r>
            <a:r>
              <a:rPr lang="cs-CZ" dirty="0"/>
              <a:t>zakreslil </a:t>
            </a:r>
            <a:r>
              <a:rPr lang="cs-CZ" dirty="0" smtClean="0"/>
              <a:t>plochy plodin a neuvedl ochranný pás (resp. nevymezil dostatečně ochranný pás v </a:t>
            </a:r>
            <a:r>
              <a:rPr lang="cs-CZ" dirty="0"/>
              <a:t>geoprostorové </a:t>
            </a:r>
            <a:r>
              <a:rPr lang="cs-CZ" dirty="0" smtClean="0"/>
              <a:t>deklaraci).</a:t>
            </a:r>
          </a:p>
          <a:p>
            <a:endParaRPr lang="cs-CZ" sz="1200" i="1" dirty="0" smtClean="0"/>
          </a:p>
          <a:p>
            <a:r>
              <a:rPr lang="cs-CZ" sz="1200" i="1" dirty="0" smtClean="0"/>
              <a:t>Obr</a:t>
            </a:r>
            <a:r>
              <a:rPr lang="cs-CZ" sz="1200" i="1" dirty="0"/>
              <a:t>. z deklarace: 				Obr. ze Sentinelu</a:t>
            </a:r>
          </a:p>
          <a:p>
            <a:endParaRPr lang="cs-CZ" dirty="0"/>
          </a:p>
          <a:p>
            <a:endParaRPr lang="cs-CZ" sz="1200" dirty="0"/>
          </a:p>
        </p:txBody>
      </p:sp>
      <p:pic>
        <p:nvPicPr>
          <p:cNvPr id="4" name="Obrázek 3"/>
          <p:cNvPicPr/>
          <p:nvPr/>
        </p:nvPicPr>
        <p:blipFill rotWithShape="1">
          <a:blip r:embed="rId2"/>
          <a:srcRect r="8772"/>
          <a:stretch/>
        </p:blipFill>
        <p:spPr>
          <a:xfrm>
            <a:off x="113728" y="2060848"/>
            <a:ext cx="4320480" cy="3575242"/>
          </a:xfrm>
          <a:prstGeom prst="rect">
            <a:avLst/>
          </a:prstGeom>
        </p:spPr>
      </p:pic>
      <p:pic>
        <p:nvPicPr>
          <p:cNvPr id="5" name="Obrázek 4"/>
          <p:cNvPicPr/>
          <p:nvPr/>
        </p:nvPicPr>
        <p:blipFill>
          <a:blip r:embed="rId3"/>
          <a:stretch>
            <a:fillRect/>
          </a:stretch>
        </p:blipFill>
        <p:spPr>
          <a:xfrm>
            <a:off x="4586848" y="2060848"/>
            <a:ext cx="4161616" cy="3575242"/>
          </a:xfrm>
          <a:prstGeom prst="rect">
            <a:avLst/>
          </a:prstGeom>
        </p:spPr>
      </p:pic>
    </p:spTree>
    <p:extLst>
      <p:ext uri="{BB962C8B-B14F-4D97-AF65-F5344CB8AC3E}">
        <p14:creationId xmlns:p14="http://schemas.microsoft.com/office/powerpoint/2010/main" val="42159862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Nová deklarace – Výkaz osevu pěstovaných plodin pro účely ČSÚ</a:t>
            </a:r>
            <a:endParaRPr lang="cs-CZ" dirty="0"/>
          </a:p>
        </p:txBody>
      </p:sp>
      <p:sp>
        <p:nvSpPr>
          <p:cNvPr id="3" name="Zástupný symbol pro obsah 2"/>
          <p:cNvSpPr>
            <a:spLocks noGrp="1"/>
          </p:cNvSpPr>
          <p:nvPr>
            <p:ph idx="1"/>
          </p:nvPr>
        </p:nvSpPr>
        <p:spPr/>
        <p:txBody>
          <a:bodyPr/>
          <a:lstStyle/>
          <a:p>
            <a:endParaRPr lang="cs-CZ" dirty="0" smtClean="0"/>
          </a:p>
          <a:p>
            <a:pPr algn="just"/>
            <a:r>
              <a:rPr lang="cs-CZ" dirty="0" smtClean="0"/>
              <a:t>V roce 2022 přibyla v rámci předtisků v LPIS i na formuláři Jednotné žádosti 2022 nová deklarace: </a:t>
            </a:r>
            <a:r>
              <a:rPr lang="cs-CZ" b="1" dirty="0">
                <a:solidFill>
                  <a:srgbClr val="F36523"/>
                </a:solidFill>
              </a:rPr>
              <a:t>Výkaz osevu pěstovaných plodin pro účely </a:t>
            </a:r>
            <a:r>
              <a:rPr lang="cs-CZ" b="1" dirty="0" smtClean="0">
                <a:solidFill>
                  <a:srgbClr val="F36523"/>
                </a:solidFill>
              </a:rPr>
              <a:t>ČSÚ</a:t>
            </a:r>
          </a:p>
          <a:p>
            <a:pPr algn="just"/>
            <a:r>
              <a:rPr lang="cs-CZ" dirty="0" smtClean="0"/>
              <a:t>Výkaz osevu vychází </a:t>
            </a:r>
            <a:r>
              <a:rPr lang="cs-CZ" dirty="0"/>
              <a:t>z vyhlášky č. 404/2021 Sb. o Programu statistických zjišťování na rok 2022, dle které žadatelé předkládají Českému statistickému úřadu (dále jen “ČSÚ“) </a:t>
            </a:r>
            <a:r>
              <a:rPr lang="cs-CZ" u="sng" dirty="0"/>
              <a:t>Výkaz o plochách osevů zemědělských plodin</a:t>
            </a:r>
            <a:r>
              <a:rPr lang="cs-CZ" dirty="0"/>
              <a:t>, který slouží k získání údajů o hospodaření na zemědělské půdě do úrovně jednotlivých komodit. </a:t>
            </a:r>
            <a:endParaRPr lang="cs-CZ" dirty="0" smtClean="0"/>
          </a:p>
          <a:p>
            <a:pPr algn="just"/>
            <a:r>
              <a:rPr lang="cs-CZ" dirty="0" smtClean="0"/>
              <a:t>Podání deklarace </a:t>
            </a:r>
            <a:r>
              <a:rPr lang="cs-CZ" b="1" dirty="0">
                <a:solidFill>
                  <a:srgbClr val="F36523"/>
                </a:solidFill>
              </a:rPr>
              <a:t>Výkaz osevu pěstovaných plodin pro účely </a:t>
            </a:r>
            <a:r>
              <a:rPr lang="cs-CZ" b="1" dirty="0" smtClean="0">
                <a:solidFill>
                  <a:srgbClr val="F36523"/>
                </a:solidFill>
              </a:rPr>
              <a:t>ČSÚ </a:t>
            </a:r>
            <a:r>
              <a:rPr lang="cs-CZ" dirty="0" smtClean="0"/>
              <a:t>v rámci Jednotné žádosti 2022 je:</a:t>
            </a:r>
          </a:p>
          <a:p>
            <a:pPr marL="285750" indent="-285750" algn="just">
              <a:buFontTx/>
              <a:buChar char="-"/>
            </a:pPr>
            <a:r>
              <a:rPr lang="cs-CZ" b="1" dirty="0" smtClean="0"/>
              <a:t>dobrovolné,</a:t>
            </a:r>
            <a:r>
              <a:rPr lang="cs-CZ" dirty="0" smtClean="0"/>
              <a:t> je na rozhodnutí žadatele, zda využije možnost připravit si deklaraci;</a:t>
            </a:r>
          </a:p>
          <a:p>
            <a:pPr marL="285750" indent="-285750" algn="just">
              <a:buFontTx/>
              <a:buChar char="-"/>
            </a:pPr>
            <a:r>
              <a:rPr lang="cs-CZ" b="1" dirty="0"/>
              <a:t>nezakládá žádný nárok na dotaci </a:t>
            </a:r>
            <a:r>
              <a:rPr lang="cs-CZ" dirty="0"/>
              <a:t>a zároveň žádným způsobem neovlivňuje nárok na čerpání zemědělských dotací, o které je v rámci JŽ </a:t>
            </a:r>
            <a:r>
              <a:rPr lang="cs-CZ" dirty="0" smtClean="0"/>
              <a:t>žádáno;</a:t>
            </a:r>
          </a:p>
          <a:p>
            <a:pPr marL="285750" indent="-285750" algn="just">
              <a:buFontTx/>
              <a:buChar char="-"/>
            </a:pPr>
            <a:r>
              <a:rPr lang="cs-CZ" b="1" u="sng" dirty="0" smtClean="0"/>
              <a:t>nezbavuje </a:t>
            </a:r>
            <a:r>
              <a:rPr lang="cs-CZ" b="1" u="sng" dirty="0"/>
              <a:t>žadatele v roce 2022 povinnosti dokládat ČSÚ výkaz o plochách </a:t>
            </a:r>
            <a:r>
              <a:rPr lang="cs-CZ" b="1" u="sng" dirty="0" smtClean="0"/>
              <a:t>osevů dle výše uvedené vyhlášky!</a:t>
            </a:r>
            <a:endParaRPr lang="cs-CZ" b="1" u="sng" dirty="0"/>
          </a:p>
          <a:p>
            <a:endParaRPr lang="cs-CZ" dirty="0"/>
          </a:p>
        </p:txBody>
      </p:sp>
    </p:spTree>
    <p:extLst>
      <p:ext uri="{BB962C8B-B14F-4D97-AF65-F5344CB8AC3E}">
        <p14:creationId xmlns:p14="http://schemas.microsoft.com/office/powerpoint/2010/main" val="14969768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Výkaz osevu pěstovaných plodin pro účely ČSÚ</a:t>
            </a:r>
          </a:p>
        </p:txBody>
      </p:sp>
      <p:sp>
        <p:nvSpPr>
          <p:cNvPr id="3" name="Zástupný symbol pro obsah 2"/>
          <p:cNvSpPr>
            <a:spLocks noGrp="1"/>
          </p:cNvSpPr>
          <p:nvPr>
            <p:ph idx="1"/>
          </p:nvPr>
        </p:nvSpPr>
        <p:spPr/>
        <p:txBody>
          <a:bodyPr/>
          <a:lstStyle/>
          <a:p>
            <a:r>
              <a:rPr lang="cs-CZ" dirty="0" smtClean="0"/>
              <a:t>Ukázka předtisku v LPIS:</a:t>
            </a:r>
            <a:endParaRPr lang="cs-CZ" dirty="0"/>
          </a:p>
        </p:txBody>
      </p:sp>
      <p:pic>
        <p:nvPicPr>
          <p:cNvPr id="4" name="Obrázek 3"/>
          <p:cNvPicPr>
            <a:picLocks noChangeAspect="1"/>
          </p:cNvPicPr>
          <p:nvPr/>
        </p:nvPicPr>
        <p:blipFill>
          <a:blip r:embed="rId2"/>
          <a:stretch>
            <a:fillRect/>
          </a:stretch>
        </p:blipFill>
        <p:spPr>
          <a:xfrm>
            <a:off x="323768" y="1826544"/>
            <a:ext cx="8496464" cy="4482490"/>
          </a:xfrm>
          <a:prstGeom prst="rect">
            <a:avLst/>
          </a:prstGeom>
          <a:ln>
            <a:solidFill>
              <a:schemeClr val="accent1"/>
            </a:solidFill>
          </a:ln>
        </p:spPr>
      </p:pic>
      <p:sp>
        <p:nvSpPr>
          <p:cNvPr id="5" name="Obdélník 4"/>
          <p:cNvSpPr/>
          <p:nvPr/>
        </p:nvSpPr>
        <p:spPr>
          <a:xfrm>
            <a:off x="3563888" y="1826544"/>
            <a:ext cx="1080120" cy="3063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2843808" y="2780928"/>
            <a:ext cx="6048192" cy="21602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4788024" y="2996952"/>
            <a:ext cx="936104" cy="331208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036994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Výkaz osevu pěstovaných plodin pro účely ČSÚ - formulář</a:t>
            </a:r>
          </a:p>
        </p:txBody>
      </p:sp>
      <p:sp>
        <p:nvSpPr>
          <p:cNvPr id="3" name="Zástupný symbol pro obsah 2"/>
          <p:cNvSpPr>
            <a:spLocks noGrp="1"/>
          </p:cNvSpPr>
          <p:nvPr>
            <p:ph idx="1"/>
          </p:nvPr>
        </p:nvSpPr>
        <p:spPr/>
        <p:txBody>
          <a:bodyPr/>
          <a:lstStyle/>
          <a:p>
            <a:r>
              <a:rPr lang="cs-CZ" dirty="0" smtClean="0"/>
              <a:t>Ukázka vizualizace na formuláři žádosti:</a:t>
            </a:r>
            <a:endParaRPr lang="cs-CZ" dirty="0"/>
          </a:p>
        </p:txBody>
      </p:sp>
      <p:pic>
        <p:nvPicPr>
          <p:cNvPr id="4" name="Zástupný symbol pro obsah 3"/>
          <p:cNvPicPr>
            <a:picLocks noChangeAspect="1"/>
          </p:cNvPicPr>
          <p:nvPr/>
        </p:nvPicPr>
        <p:blipFill>
          <a:blip r:embed="rId2"/>
          <a:stretch>
            <a:fillRect/>
          </a:stretch>
        </p:blipFill>
        <p:spPr>
          <a:xfrm>
            <a:off x="252000" y="1772816"/>
            <a:ext cx="8639175" cy="4765837"/>
          </a:xfrm>
          <a:prstGeom prst="rect">
            <a:avLst/>
          </a:prstGeom>
          <a:ln>
            <a:solidFill>
              <a:schemeClr val="accent1"/>
            </a:solidFill>
          </a:ln>
        </p:spPr>
      </p:pic>
    </p:spTree>
    <p:extLst>
      <p:ext uri="{BB962C8B-B14F-4D97-AF65-F5344CB8AC3E}">
        <p14:creationId xmlns:p14="http://schemas.microsoft.com/office/powerpoint/2010/main" val="31801079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179512" y="1556792"/>
            <a:ext cx="8856984" cy="3096344"/>
          </a:xfrm>
        </p:spPr>
        <p:txBody>
          <a:bodyPr/>
          <a:lstStyle/>
          <a:p>
            <a:pPr algn="ctr"/>
            <a:endParaRPr lang="cs-CZ" sz="4800" dirty="0" smtClean="0"/>
          </a:p>
          <a:p>
            <a:pPr algn="ctr"/>
            <a:r>
              <a:rPr lang="cs-CZ" sz="4800" dirty="0" smtClean="0"/>
              <a:t>Děkujeme </a:t>
            </a:r>
            <a:r>
              <a:rPr lang="cs-CZ" sz="4800" dirty="0"/>
              <a:t>za pozornost</a:t>
            </a:r>
          </a:p>
          <a:p>
            <a:pPr algn="r"/>
            <a:endParaRPr lang="cs-CZ" sz="3200" cap="none" dirty="0">
              <a:solidFill>
                <a:srgbClr val="0070C0"/>
              </a:solidFill>
            </a:endParaRPr>
          </a:p>
          <a:p>
            <a:pPr algn="r"/>
            <a:endParaRPr lang="cs-CZ" sz="4800" dirty="0"/>
          </a:p>
        </p:txBody>
      </p:sp>
    </p:spTree>
    <p:extLst>
      <p:ext uri="{BB962C8B-B14F-4D97-AF65-F5344CB8AC3E}">
        <p14:creationId xmlns:p14="http://schemas.microsoft.com/office/powerpoint/2010/main" val="1872509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Jednotná žádost 2022 </a:t>
            </a:r>
            <a:r>
              <a:rPr lang="cs-CZ" dirty="0" smtClean="0"/>
              <a:t>- Deklarace RRD</a:t>
            </a:r>
            <a:endParaRPr lang="cs-CZ" dirty="0"/>
          </a:p>
        </p:txBody>
      </p:sp>
      <p:sp>
        <p:nvSpPr>
          <p:cNvPr id="3" name="Zástupný symbol pro obsah 2"/>
          <p:cNvSpPr>
            <a:spLocks noGrp="1"/>
          </p:cNvSpPr>
          <p:nvPr>
            <p:ph idx="1"/>
          </p:nvPr>
        </p:nvSpPr>
        <p:spPr>
          <a:xfrm>
            <a:off x="252000" y="1269001"/>
            <a:ext cx="8640000" cy="4464255"/>
          </a:xfrm>
        </p:spPr>
        <p:txBody>
          <a:bodyPr/>
          <a:lstStyle/>
          <a:p>
            <a:pPr marL="285750" indent="-285750">
              <a:buFont typeface="Arial" panose="020B0604020202020204" pitchFamily="34" charset="0"/>
              <a:buChar char="•"/>
            </a:pPr>
            <a:r>
              <a:rPr lang="cs-CZ" b="1" dirty="0" smtClean="0"/>
              <a:t>Deklarace RRD (opakované chyby)</a:t>
            </a:r>
          </a:p>
          <a:p>
            <a:endParaRPr lang="cs-CZ" dirty="0"/>
          </a:p>
          <a:p>
            <a:r>
              <a:rPr lang="cs-CZ" dirty="0" smtClean="0"/>
              <a:t>Je nutné zamezit případům, kdy žadatel deklaruje DPB v deklaraci RRD, ale ne v deklaraci SAPS/ANC. </a:t>
            </a:r>
          </a:p>
          <a:p>
            <a:endParaRPr lang="cs-CZ" dirty="0" smtClean="0"/>
          </a:p>
          <a:p>
            <a:endParaRPr lang="cs-CZ" dirty="0"/>
          </a:p>
          <a:p>
            <a:endParaRPr lang="cs-CZ" dirty="0" smtClean="0"/>
          </a:p>
          <a:p>
            <a:endParaRPr lang="cs-CZ" dirty="0" smtClean="0"/>
          </a:p>
          <a:p>
            <a:endParaRPr lang="cs-CZ" dirty="0"/>
          </a:p>
          <a:p>
            <a:endParaRPr lang="cs-CZ" dirty="0" smtClean="0"/>
          </a:p>
          <a:p>
            <a:endParaRPr lang="cs-CZ" dirty="0"/>
          </a:p>
          <a:p>
            <a:endParaRPr lang="cs-CZ" dirty="0" smtClean="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00" y="2636912"/>
            <a:ext cx="5616144" cy="1805190"/>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573016"/>
            <a:ext cx="4092336" cy="2769813"/>
          </a:xfrm>
          <a:prstGeom prst="rect">
            <a:avLst/>
          </a:prstGeom>
        </p:spPr>
      </p:pic>
    </p:spTree>
    <p:extLst>
      <p:ext uri="{BB962C8B-B14F-4D97-AF65-F5344CB8AC3E}">
        <p14:creationId xmlns:p14="http://schemas.microsoft.com/office/powerpoint/2010/main" val="12539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Jednotná žádost 2022 </a:t>
            </a:r>
            <a:r>
              <a:rPr lang="cs-CZ" dirty="0" smtClean="0"/>
              <a:t>- Plochy bez PDU</a:t>
            </a:r>
            <a:endParaRPr lang="cs-CZ" dirty="0"/>
          </a:p>
        </p:txBody>
      </p:sp>
      <p:sp>
        <p:nvSpPr>
          <p:cNvPr id="3" name="Zástupný symbol pro obsah 2"/>
          <p:cNvSpPr>
            <a:spLocks noGrp="1"/>
          </p:cNvSpPr>
          <p:nvPr>
            <p:ph idx="1"/>
          </p:nvPr>
        </p:nvSpPr>
        <p:spPr/>
        <p:txBody>
          <a:bodyPr/>
          <a:lstStyle/>
          <a:p>
            <a:pPr marL="285750" indent="-285750">
              <a:buFont typeface="Arial" panose="020B0604020202020204" pitchFamily="34" charset="0"/>
              <a:buChar char="•"/>
            </a:pPr>
            <a:r>
              <a:rPr lang="cs-CZ" b="1" dirty="0" smtClean="0"/>
              <a:t>Plochy bez PDU (opakované chyby)</a:t>
            </a:r>
          </a:p>
          <a:p>
            <a:pPr marL="285750" indent="-285750">
              <a:buFont typeface="Arial" panose="020B0604020202020204" pitchFamily="34" charset="0"/>
              <a:buChar char="•"/>
            </a:pPr>
            <a:endParaRPr lang="cs-CZ" b="1" dirty="0"/>
          </a:p>
          <a:p>
            <a:r>
              <a:rPr lang="cs-CZ" dirty="0" smtClean="0"/>
              <a:t>Platba není poskytnuta </a:t>
            </a:r>
            <a:r>
              <a:rPr lang="cs-CZ" dirty="0"/>
              <a:t>na výměry DPB, ke kterým nemá žadatel právní důvod </a:t>
            </a:r>
            <a:r>
              <a:rPr lang="cs-CZ" dirty="0" smtClean="0"/>
              <a:t>užívání</a:t>
            </a:r>
            <a:r>
              <a:rPr lang="cs-CZ" dirty="0"/>
              <a:t> </a:t>
            </a:r>
            <a:endParaRPr lang="cs-CZ" dirty="0" smtClean="0"/>
          </a:p>
          <a:p>
            <a:endParaRPr lang="cs-CZ" dirty="0"/>
          </a:p>
          <a:p>
            <a:r>
              <a:rPr lang="cs-CZ" dirty="0" smtClean="0"/>
              <a:t>-&gt; Upozornit žadatele, aby měli veškeré potřebné dokumenty potvrzující právní důvod užívání k DPB</a:t>
            </a:r>
          </a:p>
          <a:p>
            <a:pPr marL="285750" indent="-285750">
              <a:buFont typeface="Arial" panose="020B0604020202020204" pitchFamily="34" charset="0"/>
              <a:buChar char="•"/>
            </a:pPr>
            <a:endParaRPr lang="cs-CZ" dirty="0" smtClean="0"/>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81" y="3933056"/>
            <a:ext cx="8499619" cy="1656207"/>
          </a:xfrm>
          <a:prstGeom prst="rect">
            <a:avLst/>
          </a:prstGeom>
        </p:spPr>
      </p:pic>
    </p:spTree>
    <p:extLst>
      <p:ext uri="{BB962C8B-B14F-4D97-AF65-F5344CB8AC3E}">
        <p14:creationId xmlns:p14="http://schemas.microsoft.com/office/powerpoint/2010/main" val="4224612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Jednotná žádost </a:t>
            </a:r>
            <a:r>
              <a:rPr lang="cs-CZ" dirty="0" smtClean="0"/>
              <a:t>2022 </a:t>
            </a:r>
            <a:r>
              <a:rPr lang="cs-CZ" dirty="0"/>
              <a:t>- Opatření SAPS</a:t>
            </a:r>
          </a:p>
        </p:txBody>
      </p:sp>
      <p:sp>
        <p:nvSpPr>
          <p:cNvPr id="3" name="Zástupný symbol pro obsah 2"/>
          <p:cNvSpPr>
            <a:spLocks noGrp="1"/>
          </p:cNvSpPr>
          <p:nvPr>
            <p:ph idx="1"/>
          </p:nvPr>
        </p:nvSpPr>
        <p:spPr/>
        <p:txBody>
          <a:bodyPr/>
          <a:lstStyle/>
          <a:p>
            <a:r>
              <a:rPr lang="cs-CZ" dirty="0"/>
              <a:t>Aktualizace povolených odrůd </a:t>
            </a:r>
            <a:r>
              <a:rPr lang="cs-CZ" dirty="0" smtClean="0"/>
              <a:t>konopí – přidáno 7 odrůd</a:t>
            </a:r>
            <a:endParaRPr lang="cs-CZ" dirty="0"/>
          </a:p>
          <a:p>
            <a:endParaRPr lang="cs-CZ" dirty="0" smtClean="0"/>
          </a:p>
          <a:p>
            <a:pPr marL="285750" indent="-285750">
              <a:buFont typeface="Arial" panose="020B0604020202020204" pitchFamily="34" charset="0"/>
              <a:buChar char="•"/>
            </a:pPr>
            <a:r>
              <a:rPr lang="cs-CZ" dirty="0" err="1"/>
              <a:t>Alive</a:t>
            </a:r>
            <a:r>
              <a:rPr lang="cs-CZ" dirty="0"/>
              <a:t> SK </a:t>
            </a:r>
            <a:endParaRPr lang="cs-CZ" dirty="0" smtClean="0"/>
          </a:p>
          <a:p>
            <a:pPr marL="285750" indent="-285750">
              <a:buFont typeface="Arial" panose="020B0604020202020204" pitchFamily="34" charset="0"/>
              <a:buChar char="•"/>
            </a:pPr>
            <a:r>
              <a:rPr lang="cs-CZ" dirty="0" err="1"/>
              <a:t>Estica</a:t>
            </a:r>
            <a:r>
              <a:rPr lang="cs-CZ" dirty="0"/>
              <a:t> </a:t>
            </a:r>
            <a:endParaRPr lang="cs-CZ" dirty="0" smtClean="0"/>
          </a:p>
          <a:p>
            <a:pPr marL="285750" indent="-285750">
              <a:buFont typeface="Arial" panose="020B0604020202020204" pitchFamily="34" charset="0"/>
              <a:buChar char="•"/>
            </a:pPr>
            <a:r>
              <a:rPr lang="cs-CZ" dirty="0" err="1"/>
              <a:t>Fiona</a:t>
            </a:r>
            <a:r>
              <a:rPr lang="cs-CZ" dirty="0"/>
              <a:t> </a:t>
            </a:r>
            <a:endParaRPr lang="cs-CZ" dirty="0" smtClean="0"/>
          </a:p>
          <a:p>
            <a:pPr marL="285750" indent="-285750">
              <a:buFont typeface="Arial" panose="020B0604020202020204" pitchFamily="34" charset="0"/>
              <a:buChar char="•"/>
            </a:pPr>
            <a:r>
              <a:rPr lang="cs-CZ" dirty="0" err="1"/>
              <a:t>Loja</a:t>
            </a:r>
            <a:r>
              <a:rPr lang="cs-CZ" dirty="0"/>
              <a:t> </a:t>
            </a:r>
            <a:endParaRPr lang="cs-CZ" dirty="0" smtClean="0"/>
          </a:p>
          <a:p>
            <a:pPr marL="285750" indent="-285750">
              <a:buFont typeface="Arial" panose="020B0604020202020204" pitchFamily="34" charset="0"/>
              <a:buChar char="•"/>
            </a:pPr>
            <a:r>
              <a:rPr lang="cs-CZ" dirty="0" err="1"/>
              <a:t>Mara</a:t>
            </a:r>
            <a:r>
              <a:rPr lang="cs-CZ" dirty="0"/>
              <a:t> 21 </a:t>
            </a:r>
            <a:endParaRPr lang="cs-CZ" dirty="0" smtClean="0"/>
          </a:p>
          <a:p>
            <a:pPr marL="285750" indent="-285750">
              <a:buFont typeface="Arial" panose="020B0604020202020204" pitchFamily="34" charset="0"/>
              <a:buChar char="•"/>
            </a:pPr>
            <a:r>
              <a:rPr lang="cs-CZ" dirty="0"/>
              <a:t>Marina </a:t>
            </a:r>
            <a:endParaRPr lang="cs-CZ" dirty="0" smtClean="0"/>
          </a:p>
          <a:p>
            <a:pPr marL="285750" indent="-285750">
              <a:buFont typeface="Arial" panose="020B0604020202020204" pitchFamily="34" charset="0"/>
              <a:buChar char="•"/>
            </a:pPr>
            <a:r>
              <a:rPr lang="cs-CZ" dirty="0"/>
              <a:t>Muka 76 </a:t>
            </a:r>
          </a:p>
        </p:txBody>
      </p:sp>
    </p:spTree>
    <p:extLst>
      <p:ext uri="{BB962C8B-B14F-4D97-AF65-F5344CB8AC3E}">
        <p14:creationId xmlns:p14="http://schemas.microsoft.com/office/powerpoint/2010/main" val="724877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_szif_sablona_2019_.potx" id="{7D0D32B8-509A-43FB-88AF-BB2DC568DEBB}" vid="{9CEEB2F7-2168-4F46-B709-55ACC5C0276B}"/>
    </a:ext>
  </a:extLst>
</a:theme>
</file>

<file path=ppt/theme/theme2.xml><?xml version="1.0" encoding="utf-8"?>
<a:theme xmlns:a="http://schemas.openxmlformats.org/drawingml/2006/main" name="1_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_szif_sablona_2019_.potx" id="{7D0D32B8-509A-43FB-88AF-BB2DC568DEBB}" vid="{3CD68E7D-3BA9-4544-A03F-84798F4A226A}"/>
    </a:ext>
  </a:extLst>
</a:theme>
</file>

<file path=ppt/theme/theme3.xml><?xml version="1.0" encoding="utf-8"?>
<a:theme xmlns:a="http://schemas.openxmlformats.org/drawingml/2006/main" name="3_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_szif_sablona_2019_.potx" id="{7D0D32B8-509A-43FB-88AF-BB2DC568DEBB}" vid="{33E9848B-B8F6-47CB-AE7E-47E83945E491}"/>
    </a:ext>
  </a:extLst>
</a:theme>
</file>

<file path=ppt/theme/theme4.xml><?xml version="1.0" encoding="utf-8"?>
<a:theme xmlns:a="http://schemas.openxmlformats.org/drawingml/2006/main" name="2_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_szif_sablona_2019_.potx" id="{7D0D32B8-509A-43FB-88AF-BB2DC568DEBB}" vid="{E53883EA-64FA-4780-A961-062BDA85EFD2}"/>
    </a:ext>
  </a:extLst>
</a:theme>
</file>

<file path=ppt/theme/theme5.xml><?xml version="1.0" encoding="utf-8"?>
<a:theme xmlns:a="http://schemas.openxmlformats.org/drawingml/2006/main" name="Vlastní návrh">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_szif_sablona_2019_.potx" id="{7D0D32B8-509A-43FB-88AF-BB2DC568DEBB}" vid="{9A635EF9-7C1D-4CE7-B44F-15C209130A41}"/>
    </a:ext>
  </a:extLst>
</a:theme>
</file>

<file path=ppt/theme/theme6.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prezentace_szif_sablona_2019_</Template>
  <TotalTime>11759</TotalTime>
  <Words>6206</Words>
  <Application>Microsoft Office PowerPoint</Application>
  <PresentationFormat>Předvádění na obrazovce (4:3)</PresentationFormat>
  <Paragraphs>502</Paragraphs>
  <Slides>68</Slides>
  <Notes>27</Notes>
  <HiddenSlides>0</HiddenSlides>
  <MMClips>0</MMClips>
  <ScaleCrop>false</ScaleCrop>
  <HeadingPairs>
    <vt:vector size="6" baseType="variant">
      <vt:variant>
        <vt:lpstr>Použitá písma</vt:lpstr>
      </vt:variant>
      <vt:variant>
        <vt:i4>5</vt:i4>
      </vt:variant>
      <vt:variant>
        <vt:lpstr>Motiv</vt:lpstr>
      </vt:variant>
      <vt:variant>
        <vt:i4>5</vt:i4>
      </vt:variant>
      <vt:variant>
        <vt:lpstr>Nadpisy snímků</vt:lpstr>
      </vt:variant>
      <vt:variant>
        <vt:i4>68</vt:i4>
      </vt:variant>
    </vt:vector>
  </HeadingPairs>
  <TitlesOfParts>
    <vt:vector size="78" baseType="lpstr">
      <vt:lpstr>Arial</vt:lpstr>
      <vt:lpstr>Calibri</vt:lpstr>
      <vt:lpstr>Calibri Light</vt:lpstr>
      <vt:lpstr>Verdana</vt:lpstr>
      <vt:lpstr>Wingdings</vt:lpstr>
      <vt:lpstr>Motiv Office</vt:lpstr>
      <vt:lpstr>1_Vlastní návrh</vt:lpstr>
      <vt:lpstr>3_Vlastní návrh</vt:lpstr>
      <vt:lpstr>2_Vlastní návrh</vt:lpstr>
      <vt:lpstr>Vlastní návrh</vt:lpstr>
      <vt:lpstr>Prezentace aplikace PowerPoint</vt:lpstr>
      <vt:lpstr>Prezentace aplikace PowerPoint</vt:lpstr>
      <vt:lpstr>Jednotná žádost 2022 - Opatření Greening - Ochranný pás vnitřní a vnější</vt:lpstr>
      <vt:lpstr>Jednotná žádost 2022 - Opatření Greening - Ochranný pás vnitřní a vnější</vt:lpstr>
      <vt:lpstr>Jednotná žádost 2022 - Opatření Greening - Ochranný pás vnitřní a vnější</vt:lpstr>
      <vt:lpstr>Jednotná žádost 2022 - Opatření Greening - úprava pro EFA úhory</vt:lpstr>
      <vt:lpstr>Jednotná žádost 2022 - Deklarace RRD</vt:lpstr>
      <vt:lpstr>Jednotná žádost 2022 - Plochy bez PDU</vt:lpstr>
      <vt:lpstr>Jednotná žádost 2022 - Opatření SAPS</vt:lpstr>
      <vt:lpstr>Jednotná žádost 2022 - Předtisky IZR </vt:lpstr>
      <vt:lpstr>Jednotná žádost 2022 - Předtisky IZR </vt:lpstr>
      <vt:lpstr>Jednotná žádost 2022 - Předtisky IZR </vt:lpstr>
      <vt:lpstr>Jednotná žádost 2022 - Předtisky IZR </vt:lpstr>
      <vt:lpstr>Jednotná žádost 2022 - Předtisky IZR - welfare</vt:lpstr>
      <vt:lpstr>Jednotná žádost 2022 – Novinky Welfare – novela NV č. 33/2022</vt:lpstr>
      <vt:lpstr>Jednotná žádost 2022 – ANC (PPO)</vt:lpstr>
      <vt:lpstr>Agroenvironmentálně-klimatická opatření (AEKO) + navazující (NAEKO) Ekologické zemědělství (EZ) + navazující (NEZ) Souhrnné informace</vt:lpstr>
      <vt:lpstr>Agroenvironmentálně-klimatická opatření (AEKO) + navazující (NAEKO) Ekologické zemědělství (EZ) + navazující (NEZ) Souhrnné informace</vt:lpstr>
      <vt:lpstr>Agroenvironmentálně-klimatická opatření (AEKO) + navazující (NAEKO) Ekologické zemědělství (EZ) + navazující (NEZ) Souhrnné informace</vt:lpstr>
      <vt:lpstr>Agroenvironmentálně-klimatická opatření (AEKO) + navazující (NAEKO) Ekologické zemědělství (EZ) + navazující (NEZ) Souhrnné informace</vt:lpstr>
      <vt:lpstr>Agroenvironmentálně-klimatická opatření (AEKO) + navazující (NAEKO) Ekologické zemědělství (EZ) + navazující (NEZ) Souhrnné informace</vt:lpstr>
      <vt:lpstr>Agroenvironmentálně-klimatická opatření (AEKO) + navazující (NAEKO) Ekologické zemědělství (EZ) + navazující (NEZ) Souhrnné informace</vt:lpstr>
      <vt:lpstr>Agroenvironmentálně-klimatická opatření (AEKO) + navazující (NAEKO) Ekologické zemědělství (EZ) + navazující (NEZ) Souhrnné informace</vt:lpstr>
      <vt:lpstr>Agroenvironmentálně-klimatická opatření (AEKO) + navazující (NAEKO) Ekologické zemědělství (EZ) + navazující (NEZ) Souhrnné informace</vt:lpstr>
      <vt:lpstr>Agroenvironmentálně-klimatická opatření (AEKO) + navazující (NAEKO) Ekologické zemědělství (EZ) + navazující (NEZ) Souhrnné informace</vt:lpstr>
      <vt:lpstr>Navazující agroenvironmentálně-klimatická opatření (NAEKO)</vt:lpstr>
      <vt:lpstr>NAEKO/NA: Integrovaná produkce ovoce</vt:lpstr>
      <vt:lpstr>NAEKO/NB: Integrovaná produkce révy vinné</vt:lpstr>
      <vt:lpstr>NAEKO/NC: Integrovaná produkce zeleniny a jahodníku</vt:lpstr>
      <vt:lpstr>NAEKO/ND: ošetřování travních porostů</vt:lpstr>
      <vt:lpstr>NAEKO/NE: Údržba zatravněných DPB</vt:lpstr>
      <vt:lpstr>NAEKO/NF: Biopásy</vt:lpstr>
      <vt:lpstr>NAEKO/NG: Ochrana čejky chocholaté</vt:lpstr>
      <vt:lpstr>NAEKO/NH: Údržba zatravněných drah soustředěného odtoku</vt:lpstr>
      <vt:lpstr>NAEKO(ND) + AEKO(D): ošetřování travních porostů</vt:lpstr>
      <vt:lpstr>Jednotná žádost 2022 – NAEKO(ND) + AEKO(D): ošetřování travních porostů</vt:lpstr>
      <vt:lpstr>Ekologické zemědělství (EZ), Navazující ekologické zemědělství (NEZ) </vt:lpstr>
      <vt:lpstr>Ekologické zemědělství (EZ), Navazující ekologické zemědělství (NEZ) </vt:lpstr>
      <vt:lpstr>Ekologické zemědělství (EZ), Navazující ekologické zemědělství (NEZ) </vt:lpstr>
      <vt:lpstr>Ekologické zemědělství (EZ), Navazující ekologické zemědělství (NEZ) </vt:lpstr>
      <vt:lpstr>Ekologické zemědělství (EZ), Navazující ekologické zemědělství (NEZ) </vt:lpstr>
      <vt:lpstr>Navazující ekologické zemědělství (NEZ)</vt:lpstr>
      <vt:lpstr>Nejčastější zbytečné chyby (ANC, AEKO/NAEKO, EZ/NEZ)</vt:lpstr>
      <vt:lpstr>Nejčastější zbytečné chyby (ANC, AEKO, EZ)</vt:lpstr>
      <vt:lpstr>Nedokončené převody AEKO/EZ</vt:lpstr>
      <vt:lpstr>Souhlasné vyjádření Orgánu ochrany přírody (OOP) 2022</vt:lpstr>
      <vt:lpstr>Souhlasné vyjádření Orgánu ochrany přírody (OOP) 2022</vt:lpstr>
      <vt:lpstr>Souhlasné vyjádření Orgánu ochrany přírody (OOP) 2022</vt:lpstr>
      <vt:lpstr>Souhlasné vyjádření Orgánu ochrany přírody (OOP) 2022</vt:lpstr>
      <vt:lpstr>Souhlasné vyjádření Orgánu ochrany přírody (OOP) 2022</vt:lpstr>
      <vt:lpstr>Zalesnění zemědělské půdy (ZZP) 2022 – Novinky </vt:lpstr>
      <vt:lpstr>Zalesnění zemědělské půdy (ZZP) 2022 – Novinky </vt:lpstr>
      <vt:lpstr>Zalesnění zemědělské půdy (ZZP) 2022 – Novinky</vt:lpstr>
      <vt:lpstr>Jednotná žádost 2022 – DZES 5g – úprava od 1.6.2021</vt:lpstr>
      <vt:lpstr>Jednotná žádost 2022 – DZES 5g </vt:lpstr>
      <vt:lpstr>Jednotná žádost 2022 – DZES 5g</vt:lpstr>
      <vt:lpstr>Jednotná žádost 2022 – DZES 5g</vt:lpstr>
      <vt:lpstr>Jednotná žádost 2022 – DZES 5g</vt:lpstr>
      <vt:lpstr>DZES 5g – nedostatečná šíře ochranného pásu</vt:lpstr>
      <vt:lpstr>DZES 5g –  pěstování plodiny na výměře větší než 33 bez rozdělení</vt:lpstr>
      <vt:lpstr>DZES 5g – pěstování nevhodné plodiny pro ochranný pás</vt:lpstr>
      <vt:lpstr>DZES 5g – nedostatečně široký vnitřní krajinný prvek </vt:lpstr>
      <vt:lpstr>Chyba DZES 5g – nedostatečná výměra biopásu</vt:lpstr>
      <vt:lpstr>DZES 5g – deklarace neodpovídala realitě osevu plochy </vt:lpstr>
      <vt:lpstr>Nová deklarace – Výkaz osevu pěstovaných plodin pro účely ČSÚ</vt:lpstr>
      <vt:lpstr>Výkaz osevu pěstovaných plodin pro účely ČSÚ</vt:lpstr>
      <vt:lpstr>Výkaz osevu pěstovaných plodin pro účely ČSÚ - formulář</vt:lpstr>
      <vt:lpstr>Prezentace aplikace PowerPoint</vt:lpstr>
    </vt:vector>
  </TitlesOfParts>
  <Company>SZIF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Pálka Václav Ing. Ph.D.</dc:creator>
  <cp:lastModifiedBy>Rebcová Kateřina Ing.</cp:lastModifiedBy>
  <cp:revision>917</cp:revision>
  <cp:lastPrinted>2021-03-29T06:38:18Z</cp:lastPrinted>
  <dcterms:created xsi:type="dcterms:W3CDTF">2019-10-07T09:30:52Z</dcterms:created>
  <dcterms:modified xsi:type="dcterms:W3CDTF">2022-04-05T12:36:22Z</dcterms:modified>
</cp:coreProperties>
</file>