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6"/>
  </p:sldMasterIdLst>
  <p:notesMasterIdLst>
    <p:notesMasterId r:id="rId39"/>
  </p:notesMasterIdLst>
  <p:sldIdLst>
    <p:sldId id="256" r:id="rId7"/>
    <p:sldId id="281" r:id="rId8"/>
    <p:sldId id="279" r:id="rId9"/>
    <p:sldId id="257" r:id="rId10"/>
    <p:sldId id="258" r:id="rId11"/>
    <p:sldId id="259" r:id="rId12"/>
    <p:sldId id="282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4" r:id="rId22"/>
    <p:sldId id="283" r:id="rId23"/>
    <p:sldId id="285" r:id="rId24"/>
    <p:sldId id="284" r:id="rId25"/>
    <p:sldId id="268" r:id="rId26"/>
    <p:sldId id="280" r:id="rId27"/>
    <p:sldId id="270" r:id="rId28"/>
    <p:sldId id="272" r:id="rId29"/>
    <p:sldId id="273" r:id="rId30"/>
    <p:sldId id="275" r:id="rId31"/>
    <p:sldId id="276" r:id="rId32"/>
    <p:sldId id="290" r:id="rId33"/>
    <p:sldId id="286" r:id="rId34"/>
    <p:sldId id="288" r:id="rId35"/>
    <p:sldId id="287" r:id="rId36"/>
    <p:sldId id="289" r:id="rId37"/>
    <p:sldId id="277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073B038-BEE4-42B2-B49E-07E03B379245}" type="datetimeFigureOut">
              <a:rPr lang="cs-CZ"/>
              <a:pPr>
                <a:defRPr/>
              </a:pPr>
              <a:t>05.11.2018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E8839F-1131-4646-9FDC-300072D3E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29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0573FD-06B8-4DEA-A491-EA8778C89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8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494A-67A9-4A22-A2E4-2D01B9DC17CE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8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92F8-FBCA-4425-B810-901E8E5F7FA2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FC5F-75BE-4BA9-B685-253AAB3937A6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7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C4C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8B55-3069-428B-8933-E9C1F8396B6A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1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2ABE-113C-4AF1-A980-0801DC672CB1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223C-376F-45D5-A909-983556118D7D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0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7743-B060-418E-B38E-CBAC14948119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D543-2D50-4985-A996-81073DB119C1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2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A518-3AC2-47E6-98AC-20B26492F0A7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5F86-306A-49CC-8835-3E20D9508EC2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0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166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3B3B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B3B3B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B7DEF-D40C-4FCD-B806-7BA9EACAB892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vodozna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18161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Logo_uzei_cmy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0938"/>
            <a:ext cx="22621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68" r:id="rId2"/>
    <p:sldLayoutId id="2147493469" r:id="rId3"/>
    <p:sldLayoutId id="2147493470" r:id="rId4"/>
    <p:sldLayoutId id="2147493471" r:id="rId5"/>
    <p:sldLayoutId id="2147493472" r:id="rId6"/>
    <p:sldLayoutId id="2147493473" r:id="rId7"/>
    <p:sldLayoutId id="2147493474" r:id="rId8"/>
    <p:sldLayoutId id="2147493475" r:id="rId9"/>
    <p:sldLayoutId id="2147493476" r:id="rId10"/>
    <p:sldLayoutId id="2147493477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C4C4C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imatickazmena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074263"/>
            <a:ext cx="7772400" cy="1470025"/>
          </a:xfrm>
        </p:spPr>
        <p:txBody>
          <a:bodyPr/>
          <a:lstStyle/>
          <a:p>
            <a:r>
              <a:rPr lang="cs-CZ" sz="3200" b="1" dirty="0">
                <a:solidFill>
                  <a:srgbClr val="00B050"/>
                </a:solidFill>
              </a:rPr>
              <a:t>Analýza dat se zaměřením na budoucí SZP 2020+ (2021+) v oblastech sucha, organické hmoty a eroze</a:t>
            </a:r>
            <a:br>
              <a:rPr lang="cs-CZ" b="1" dirty="0">
                <a:solidFill>
                  <a:srgbClr val="00B050"/>
                </a:solidFill>
              </a:rPr>
            </a:br>
            <a:br>
              <a:rPr lang="cs-CZ" sz="2400" dirty="0"/>
            </a:br>
            <a:endParaRPr lang="cs-CZ" altLang="cs-CZ" sz="2400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717589"/>
            <a:ext cx="6400800" cy="899361"/>
          </a:xfrm>
        </p:spPr>
        <p:txBody>
          <a:bodyPr/>
          <a:lstStyle/>
          <a:p>
            <a:r>
              <a:rPr lang="cs-CZ" sz="2800" dirty="0"/>
              <a:t>„</a:t>
            </a:r>
            <a:r>
              <a:rPr lang="cs-CZ" sz="2000" dirty="0"/>
              <a:t>Budoucnost zemědělství po roce 2020“</a:t>
            </a:r>
          </a:p>
          <a:p>
            <a:r>
              <a:rPr lang="cs-CZ" sz="2000" dirty="0"/>
              <a:t>5. 11. 2018</a:t>
            </a:r>
          </a:p>
          <a:p>
            <a:endParaRPr lang="cs-CZ" sz="28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Hana Šejnohová</a:t>
            </a:r>
            <a:br>
              <a:rPr lang="cs-CZ" sz="2000" dirty="0"/>
            </a:br>
            <a:r>
              <a:rPr lang="cs-CZ" sz="2000" dirty="0"/>
              <a:t>Oddělení Agroenvironmentální politika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B5F16-2FE9-4A7C-89C2-929310E1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Závažnost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47C835-0F91-4E31-9E63-FA7A79A1B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cs-CZ" sz="2400" dirty="0"/>
              <a:t>úbytkem POH ohroženy všechny orné půdy</a:t>
            </a:r>
          </a:p>
          <a:p>
            <a:r>
              <a:rPr lang="cs-CZ" sz="2400" dirty="0"/>
              <a:t>velmi nízké vstupy statkových hnojiv (hnůj, kejda apod.)</a:t>
            </a:r>
          </a:p>
          <a:p>
            <a:r>
              <a:rPr lang="cs-CZ" sz="2400" dirty="0"/>
              <a:t>velmi nízké vstupy živin ze statkových hnojiv (průměrný přívod živin /N; P; K/ ve statkových hnojivech živočišného původu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[index 1990/2015: 50; 50; 50 %]; nízké vstupy minerálních živin P a K [index 1990/2015: 17; 15 %]; rostoucí vstupy dusíku z minerálních živin [index 1990/2015: 101 %] (ČSÚ 2017).</a:t>
            </a: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 – 50 % půd náchylných ke ztrátě OH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683250-2AA8-4F93-A48E-9882AE00C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C48334-95F1-4BC3-B22A-0D67ECA524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Zástupný symbol pro obsah 4" descr="080912_OPOM2_index30">
            <a:extLst>
              <a:ext uri="{FF2B5EF4-FFF2-40B4-BE49-F238E27FC236}">
                <a16:creationId xmlns:a16="http://schemas.microsoft.com/office/drawing/2014/main" id="{719F1E90-EE1A-4B57-B1AB-DF3F3751B1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9" y="0"/>
            <a:ext cx="8710204" cy="5204553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softEdge rad="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87B8B43-F5D6-44C3-BB83-40D1B215978A}"/>
              </a:ext>
            </a:extLst>
          </p:cNvPr>
          <p:cNvSpPr/>
          <p:nvPr/>
        </p:nvSpPr>
        <p:spPr>
          <a:xfrm>
            <a:off x="281197" y="5158860"/>
            <a:ext cx="7812979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spcAft>
                <a:spcPts val="1000"/>
              </a:spcAft>
            </a:pP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Stanovení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odolnostního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potenciálu půdy proti ztrátám organické hmoty (OPOM2), kombinací OPOM1 a svažitosti </a:t>
            </a:r>
            <a:endParaRPr lang="cs-CZ" sz="12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Sáňka et al. 2009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1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32DB16-9DB4-4CCD-8C4E-DEC06918B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628"/>
            <a:ext cx="8229600" cy="4525963"/>
          </a:xfrm>
        </p:spPr>
        <p:txBody>
          <a:bodyPr/>
          <a:lstStyle/>
          <a:p>
            <a:r>
              <a:rPr lang="cs-CZ" sz="2400" dirty="0"/>
              <a:t>vlivem nastavení podmínek DZES (GAEC) došlo v posledních 10-15 letech k výraznému navýšení zdrojů strukturálního C v půdě (zaorání posklizňových zbytků)</a:t>
            </a:r>
          </a:p>
          <a:p>
            <a:endParaRPr lang="cs-CZ" sz="2400" dirty="0"/>
          </a:p>
          <a:p>
            <a:r>
              <a:rPr lang="cs-CZ" sz="2400" dirty="0"/>
              <a:t>vlivem klimatu nebo nedostatečnou péčí o půdu spojenou s nevhodnou skladbou organické hmoty (široký poměr C/N apod.) došlo k výrazné mineralizaci a k zuhelnatění významné části zdrojů strukturálního C</a:t>
            </a:r>
          </a:p>
          <a:p>
            <a:endParaRPr lang="cs-CZ" sz="2400" dirty="0"/>
          </a:p>
          <a:p>
            <a:r>
              <a:rPr lang="cs-CZ" sz="2400" dirty="0"/>
              <a:t>jen velmi malá část zdrojů organického C se v procesu biotransformace změnila na sekundární složku (humus), který je tolik potřeba k utváření stabilního půdního prostředí</a:t>
            </a:r>
            <a:r>
              <a:rPr lang="cs-CZ" sz="1800" dirty="0"/>
              <a:t>.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B69C81-ED3F-4117-B5D9-024B29FE8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B85D63-5A5E-40F3-9B0B-99FAB8E40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21" y="276225"/>
            <a:ext cx="8229600" cy="4525963"/>
          </a:xfrm>
        </p:spPr>
        <p:txBody>
          <a:bodyPr/>
          <a:lstStyle/>
          <a:p>
            <a:r>
              <a:rPr lang="cs-CZ" sz="2400" dirty="0"/>
              <a:t>roční spotřeba </a:t>
            </a:r>
            <a:r>
              <a:rPr lang="cs-CZ" sz="2400" dirty="0" err="1"/>
              <a:t>nehumifikovaných</a:t>
            </a:r>
            <a:r>
              <a:rPr lang="cs-CZ" sz="2400" dirty="0"/>
              <a:t> OL 4 až 4,5 t. ha-</a:t>
            </a:r>
            <a:r>
              <a:rPr lang="cs-CZ" sz="2400" baseline="30000" dirty="0"/>
              <a:t>1</a:t>
            </a:r>
            <a:r>
              <a:rPr lang="cs-CZ" sz="2400" dirty="0"/>
              <a:t> </a:t>
            </a:r>
            <a:r>
              <a:rPr lang="cs-CZ" sz="1800" dirty="0"/>
              <a:t>(Křen 2012; Škarpa 2013)</a:t>
            </a:r>
          </a:p>
          <a:p>
            <a:r>
              <a:rPr lang="cs-CZ" sz="2400" dirty="0"/>
              <a:t>z 50 až 60 % je tato hodnota uhrazena posklizňovými zbytky</a:t>
            </a:r>
          </a:p>
          <a:p>
            <a:r>
              <a:rPr lang="cs-CZ" sz="2400" dirty="0"/>
              <a:t>zbývajících 40 až 50 % je třeba doplňovat organickými hnojivy</a:t>
            </a:r>
          </a:p>
          <a:p>
            <a:r>
              <a:rPr lang="cs-CZ" sz="2400" dirty="0"/>
              <a:t>ročně aplikace ve stájových hnojivech (po odpočtu ztrát při skladování) cca pouze 0,6 až 0,7 t OL na ha orné půdy </a:t>
            </a:r>
            <a:r>
              <a:rPr lang="cs-CZ" sz="1800" dirty="0"/>
              <a:t>(</a:t>
            </a:r>
            <a:r>
              <a:rPr lang="cs-CZ" sz="1800" dirty="0" err="1"/>
              <a:t>Klír</a:t>
            </a:r>
            <a:r>
              <a:rPr lang="cs-CZ" sz="1800" dirty="0"/>
              <a:t> 2017) </a:t>
            </a:r>
            <a:r>
              <a:rPr lang="cs-CZ" sz="2400" dirty="0"/>
              <a:t>– tj. o 1–1,5 t/ha méně proti skutečné potřebě</a:t>
            </a:r>
          </a:p>
          <a:p>
            <a:r>
              <a:rPr lang="cs-CZ" sz="2400" dirty="0"/>
              <a:t>pro pokrytí roční průměrné potřeby organických látek pro orné půdy nedosahuje podíl stájových hnojiv ani 50 %.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792502-308B-4CAC-AD1D-939C9DCFF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F552AC-37D1-493E-96EB-49ECC06D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65" y="559965"/>
            <a:ext cx="8229600" cy="4525963"/>
          </a:xfrm>
        </p:spPr>
        <p:txBody>
          <a:bodyPr/>
          <a:lstStyle/>
          <a:p>
            <a:r>
              <a:rPr lang="cs-CZ" sz="2400" dirty="0"/>
              <a:t>ke snížení obsahu humusu došlo na půdách po jejich odvodnění, a to o 5–15 % v závislosti na půdním typu</a:t>
            </a:r>
          </a:p>
          <a:p>
            <a:endParaRPr lang="cs-CZ" sz="2400" dirty="0"/>
          </a:p>
          <a:p>
            <a:r>
              <a:rPr lang="cs-CZ" sz="2400" dirty="0"/>
              <a:t>úbytek humusu byl zaznamenán také na půdách intenzivně zavlažovaných i intenzivně hnojených pouze minerálními hnojivy bez přidání OL</a:t>
            </a:r>
          </a:p>
          <a:p>
            <a:endParaRPr lang="cs-CZ" sz="2400" dirty="0"/>
          </a:p>
          <a:p>
            <a:r>
              <a:rPr lang="cs-CZ" sz="2400" dirty="0"/>
              <a:t>dalšími půdami náchylnými k úbytku humusu jsou půdy vyvinuté na píscích a štěrkopíscích, tedy zrnitostně lehkých substrátech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12779E-7633-405C-8D13-CFDB7536A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3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5584A-1D9C-4104-96A7-5DDE5281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Očekávaný vývoj do budoucna</a:t>
            </a:r>
            <a:br>
              <a:rPr lang="cs-CZ" sz="3200" dirty="0">
                <a:solidFill>
                  <a:srgbClr val="00B050"/>
                </a:solidFill>
              </a:rPr>
            </a:br>
            <a:r>
              <a:rPr lang="cs-CZ" sz="1800" dirty="0">
                <a:solidFill>
                  <a:srgbClr val="00B050"/>
                </a:solidFill>
              </a:rPr>
              <a:t>(v případě nezavedení intervencí)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26F183-B238-4869-A529-EAE177020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9A5F441-8AB6-4BFD-BFD0-8EA70A0F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53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snížení obsahu POH bude mít přímé dopady na veškeré funkce půd</a:t>
            </a:r>
          </a:p>
          <a:p>
            <a:endParaRPr lang="cs-CZ" sz="2400" dirty="0"/>
          </a:p>
          <a:p>
            <a:r>
              <a:rPr lang="cs-CZ" sz="2400" dirty="0"/>
              <a:t>nižší úrodnost a schopnost půdy odolávat v dobách sucha</a:t>
            </a:r>
          </a:p>
          <a:p>
            <a:endParaRPr lang="cs-CZ" sz="2400" dirty="0"/>
          </a:p>
          <a:p>
            <a:r>
              <a:rPr lang="cs-CZ" sz="2400" dirty="0"/>
              <a:t>vyšší zranitelnost půdy vůči dalším jevům degradace (umocněno  klimatickým faktorem)</a:t>
            </a:r>
          </a:p>
          <a:p>
            <a:endParaRPr lang="cs-CZ" sz="2400" dirty="0"/>
          </a:p>
          <a:p>
            <a:r>
              <a:rPr lang="cs-CZ" sz="2400" dirty="0"/>
              <a:t>zvyšování koncentrace oxidu uhličitého v atmosféře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437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AA29E-8391-409A-86E1-B1231E7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Další informace k půdě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54134F-8DB7-4770-808A-49B86FE1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768279"/>
            <a:ext cx="8229600" cy="4525963"/>
          </a:xfrm>
        </p:spPr>
        <p:txBody>
          <a:bodyPr/>
          <a:lstStyle/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zhutnění - o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hroženo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33 %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z.p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cca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70 %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těchto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půd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ohroženo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tzv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technologickým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utužením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pojezdy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těžké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techniky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 90 %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zemědělských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půd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utuženo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 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podornič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í</a:t>
            </a: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obsah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rizikových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prvků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půdě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kadmi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9,7 %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nadlimitních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vzorků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(9 %),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chrom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(6 %)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zin</a:t>
            </a: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(5,7 %) 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beryli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(5,5 %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cidifikac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-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vysoce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ohroženo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43 %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půd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nížen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í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mikrobiální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aktivit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4A7D66-FFF3-46DE-A938-ACF563ABD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4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95167-AA7F-4BF2-B92F-87049C35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Půda – 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D0DFA-5E3F-4124-A96C-AFD10C75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357"/>
            <a:ext cx="8229600" cy="4525963"/>
          </a:xfrm>
        </p:spPr>
        <p:txBody>
          <a:bodyPr/>
          <a:lstStyle/>
          <a:p>
            <a:pPr lvl="0"/>
            <a:r>
              <a:rPr lang="cs-CZ" sz="2400" dirty="0"/>
              <a:t>Dostatek informací o stavu půd a výzkumu</a:t>
            </a:r>
          </a:p>
          <a:p>
            <a:pPr lvl="0"/>
            <a:endParaRPr lang="cs-CZ" sz="2400" dirty="0"/>
          </a:p>
          <a:p>
            <a:pPr lvl="0">
              <a:buFontTx/>
              <a:buChar char="-"/>
            </a:pPr>
            <a:r>
              <a:rPr lang="cs-CZ" sz="2400" dirty="0"/>
              <a:t>detailní znalost geografického rozložení rizik, příčinných vazeb a technologických řešení</a:t>
            </a:r>
          </a:p>
          <a:p>
            <a:pPr lvl="0">
              <a:buFontTx/>
              <a:buChar char="-"/>
            </a:pPr>
            <a:r>
              <a:rPr lang="cs-CZ" sz="2400" dirty="0"/>
              <a:t>podrobné mapové podklady</a:t>
            </a:r>
          </a:p>
          <a:p>
            <a:pPr lvl="0">
              <a:buFontTx/>
              <a:buChar char="-"/>
            </a:pPr>
            <a:r>
              <a:rPr lang="cs-CZ" sz="2400" dirty="0"/>
              <a:t>kvalitní informační systémy týkající se ochrany půdy (SOWAC GIS)</a:t>
            </a:r>
          </a:p>
          <a:p>
            <a:pPr lvl="0">
              <a:buFontTx/>
              <a:buChar char="-"/>
            </a:pPr>
            <a:r>
              <a:rPr lang="cs-CZ" sz="2400" dirty="0"/>
              <a:t>registr uživatelských vztahů LPIS</a:t>
            </a:r>
          </a:p>
          <a:p>
            <a:pPr lvl="0">
              <a:buFontTx/>
              <a:buChar char="-"/>
            </a:pPr>
            <a:r>
              <a:rPr lang="cs-CZ" sz="2400" dirty="0"/>
              <a:t>databáze Bonitovaných půdně ekologických jednotek (BPEJ) a Komplexního průzkumu půd (KPP)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E9ED6B-945D-41F9-B72A-74FC23C15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9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63E7E-120A-4F72-8A83-315CE729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Půda – silné stránky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66F153-76AC-447D-A6EC-308FDBDB9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cs-CZ" sz="2400" dirty="0"/>
              <a:t>systém monitoringu eroze</a:t>
            </a:r>
          </a:p>
          <a:p>
            <a:pPr lvl="0">
              <a:buFontTx/>
              <a:buChar char="-"/>
            </a:pPr>
            <a:r>
              <a:rPr lang="cs-CZ" sz="2400" dirty="0"/>
              <a:t>dlouhodobý monitoring fyzikálních a chemických vlastností zemědělských půd</a:t>
            </a:r>
          </a:p>
          <a:p>
            <a:pPr lvl="0">
              <a:buFontTx/>
              <a:buChar char="-"/>
            </a:pPr>
            <a:r>
              <a:rPr lang="cs-CZ" sz="2400" dirty="0"/>
              <a:t>agrochemické zkoušení ornic zemědělských půd atd.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Existence nástrojů politiky (např. systém kontrol podmíněnosti, AEKO, poradenský systém, KPÚ)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Možnost kvalitního vzdělání v oboru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ECE506-C5D1-4F98-A6CD-5355E2B2D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6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013B9-858B-4BF8-ADBD-84670464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8575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Půda - příležitosti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9C7FA1-BA93-45B2-96EE-CEB87004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1112"/>
            <a:ext cx="8229600" cy="4525963"/>
          </a:xfrm>
        </p:spPr>
        <p:txBody>
          <a:bodyPr/>
          <a:lstStyle/>
          <a:p>
            <a:pPr lvl="0"/>
            <a:r>
              <a:rPr lang="cs-CZ" sz="2400" dirty="0"/>
              <a:t>Společná zemědělská politika EU – důraz kladen i na ochranu půdy</a:t>
            </a:r>
          </a:p>
          <a:p>
            <a:pPr lvl="0"/>
            <a:r>
              <a:rPr lang="cs-CZ" sz="2400" dirty="0"/>
              <a:t>Poptávka veřejnosti po komplexním řešení ochrany půdy a vody v rámci KPÚ i mimo ně</a:t>
            </a:r>
          </a:p>
          <a:p>
            <a:pPr lvl="0"/>
            <a:r>
              <a:rPr lang="cs-CZ" sz="2400" dirty="0"/>
              <a:t>Zlepšování povědomí mezi veřejností o ochraně půdy a zájem sdělovacích prostředků a médií</a:t>
            </a:r>
          </a:p>
          <a:p>
            <a:pPr lvl="0"/>
            <a:r>
              <a:rPr lang="cs-CZ" sz="2400" dirty="0"/>
              <a:t>Příprava vyhlášky MŽP na ochranu půdy před erozí (Protierozní vyhláška) a úprava DZES</a:t>
            </a:r>
          </a:p>
          <a:p>
            <a:pPr lvl="0"/>
            <a:r>
              <a:rPr lang="cs-CZ" sz="2400" dirty="0"/>
              <a:t>Zavedení mobilních protierozních opatření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47B4E9-DE29-4B96-9283-E085F84B5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1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28ECF-EE37-429B-8A84-8F6A7C56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Problém (degradační proces)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BCA75A-7861-44B8-A426-8441C3C0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cs-CZ" sz="2400" dirty="0"/>
              <a:t>Vodní eroze </a:t>
            </a:r>
          </a:p>
          <a:p>
            <a:r>
              <a:rPr lang="cs-CZ" sz="2400" dirty="0"/>
              <a:t>Větrná eroze</a:t>
            </a:r>
          </a:p>
          <a:p>
            <a:r>
              <a:rPr lang="cs-CZ" sz="2400" dirty="0"/>
              <a:t>Úbytek organické hmoty</a:t>
            </a:r>
          </a:p>
          <a:p>
            <a:pPr lvl="0"/>
            <a:r>
              <a:rPr lang="cs-CZ" sz="2400" dirty="0"/>
              <a:t>Utužení půd (zhutnění, </a:t>
            </a:r>
            <a:r>
              <a:rPr lang="cs-CZ" sz="2400" dirty="0" err="1"/>
              <a:t>pedokompakce</a:t>
            </a:r>
            <a:r>
              <a:rPr lang="cs-CZ" sz="2400" dirty="0"/>
              <a:t>) </a:t>
            </a:r>
          </a:p>
          <a:p>
            <a:r>
              <a:rPr lang="cs-CZ" sz="2400" dirty="0"/>
              <a:t>Kontaminace půd </a:t>
            </a:r>
          </a:p>
          <a:p>
            <a:r>
              <a:rPr lang="cs-CZ" sz="2400" dirty="0"/>
              <a:t>Podmáčené půdy, odvodnění půd</a:t>
            </a:r>
          </a:p>
          <a:p>
            <a:r>
              <a:rPr lang="cs-CZ" sz="2400" dirty="0"/>
              <a:t>Okyselování půd (acidifikace)</a:t>
            </a:r>
          </a:p>
          <a:p>
            <a:r>
              <a:rPr lang="cs-CZ" sz="2400" dirty="0"/>
              <a:t>Omezení mikrobiální aktivity v půdách</a:t>
            </a:r>
          </a:p>
          <a:p>
            <a:r>
              <a:rPr lang="cs-CZ" sz="2400" dirty="0"/>
              <a:t>Zábor zemědělské půdy</a:t>
            </a:r>
          </a:p>
          <a:p>
            <a:endParaRPr lang="cs-CZ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4ACD0C-CF9D-4EEA-B825-347124F699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8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FD5C4-AA82-42E3-B5D4-908B1C43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95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Sucho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B6685E-428C-434B-9B14-BAE7A2CD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5541"/>
            <a:ext cx="8229600" cy="4525963"/>
          </a:xfrm>
        </p:spPr>
        <p:txBody>
          <a:bodyPr/>
          <a:lstStyle/>
          <a:p>
            <a:r>
              <a:rPr lang="cs-CZ" sz="2400" dirty="0"/>
              <a:t>dopady sucha na krajinu - výslednice průběhu meteorologických jevů, ale z velké části i způsobu hospodaření v krajině a negativních důsledků degradace a trvalého záboru půd</a:t>
            </a:r>
          </a:p>
          <a:p>
            <a:endParaRPr lang="cs-CZ" sz="2400" dirty="0"/>
          </a:p>
          <a:p>
            <a:r>
              <a:rPr lang="cs-CZ" sz="2400" dirty="0"/>
              <a:t>snížení infiltračních schopností krajiny (významně snížena její retenční kapacita) - stávajícím způsobem hospodaření na zemědělských půdách či v zastavěném území s významným podílem zpevněných ploch s rychlým odvodem vody 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1790B6-742F-4536-B6A1-87E00CAF1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1E0742-D225-47A2-8836-1E6FC8DC9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1242"/>
            <a:ext cx="8229600" cy="4525963"/>
          </a:xfrm>
        </p:spPr>
        <p:txBody>
          <a:bodyPr/>
          <a:lstStyle/>
          <a:p>
            <a:r>
              <a:rPr lang="cs-CZ" sz="2400" dirty="0"/>
              <a:t>snížení retenční kapacity krajiny vede nejen k výskytům sucha, ale i k povodním a narušení tepelného režimu krajiny</a:t>
            </a:r>
          </a:p>
          <a:p>
            <a:endParaRPr lang="cs-CZ" sz="2400" dirty="0"/>
          </a:p>
          <a:p>
            <a:r>
              <a:rPr lang="cs-CZ" sz="2400" dirty="0"/>
              <a:t>v důsledku se jedná o narušení celkového mikroklimatu v postižených oblastech</a:t>
            </a:r>
          </a:p>
          <a:p>
            <a:endParaRPr lang="cs-CZ" sz="2400" dirty="0"/>
          </a:p>
          <a:p>
            <a:r>
              <a:rPr lang="cs-CZ" sz="2400" dirty="0"/>
              <a:t>rychlý odtok vody z krajiny vede ke snížení obsahu vody v půdě a v určitých časových obdobích může vyvolat i snížení hladiny podzemní vody proti normálnímu stavu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F7419D-2AA4-44EF-9853-B3197575F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6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C24AA-C2DB-4BCE-BACE-94C1C7D3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12" y="467585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Nepříznivé trendy změny klimatu a vodní bilance půd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B924BE-EF27-4F09-9476-CE63CCC5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12" y="1166018"/>
            <a:ext cx="8229600" cy="4525963"/>
          </a:xfrm>
        </p:spPr>
        <p:txBody>
          <a:bodyPr/>
          <a:lstStyle/>
          <a:p>
            <a:r>
              <a:rPr lang="cs-CZ" sz="2400" dirty="0"/>
              <a:t>nárůst teploty vzduchu</a:t>
            </a:r>
          </a:p>
          <a:p>
            <a:r>
              <a:rPr lang="cs-CZ" sz="2400" dirty="0"/>
              <a:t>nárůst výskytu hydrometeorologických extrémů (četnější a intenzivnější epizody sucha, přívalové deště, povodně, mrazová poškození)</a:t>
            </a:r>
          </a:p>
          <a:p>
            <a:r>
              <a:rPr lang="cs-CZ" sz="2400" dirty="0"/>
              <a:t>lze očekávat nárůst průměrné roční teploty o 1 a více °C proti přelomu století</a:t>
            </a:r>
          </a:p>
          <a:p>
            <a:r>
              <a:rPr lang="cs-CZ" sz="2400" dirty="0"/>
              <a:t>přehled scénářů budoucího vývoje indikátorů pro ČR ve vysoké prostorovém rozlišní - webový portál </a:t>
            </a:r>
            <a:r>
              <a:rPr lang="cs-CZ" sz="2400" u="sng" dirty="0">
                <a:hlinkClick r:id="rId2"/>
              </a:rPr>
              <a:t>www.klimatickazmena.cz</a:t>
            </a:r>
            <a:r>
              <a:rPr lang="cs-CZ" sz="2400" dirty="0"/>
              <a:t> </a:t>
            </a:r>
          </a:p>
          <a:p>
            <a:r>
              <a:rPr lang="cs-CZ" sz="2400" dirty="0"/>
              <a:t>v rámci změny klimatu zle očekávat zhoršování podmínek díky vyšším teplotám vzduchu a pravděpodobné narůstající variabilitě srážkových úhrnů v prostoru a čase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B1A6E6-BD11-4F8D-BC09-05BE18145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11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B6015B-9FEA-4866-957E-24B85803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21" y="182461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dirty="0">
                <a:solidFill>
                  <a:srgbClr val="00B050"/>
                </a:solidFill>
              </a:rPr>
              <a:t>                Negativní dopady zemědělského sucha</a:t>
            </a:r>
          </a:p>
          <a:p>
            <a:r>
              <a:rPr lang="cs-CZ" sz="2400" dirty="0"/>
              <a:t>v chladných a srážkově bohatších vyšších polohách lze předpokládat menší negativní dopady (dokonce pozitivní)</a:t>
            </a:r>
          </a:p>
          <a:p>
            <a:r>
              <a:rPr lang="cs-CZ" sz="2400" dirty="0"/>
              <a:t>ve středních a nižších polohách - spíše negativní dopady na výnosy polních plodin</a:t>
            </a:r>
          </a:p>
          <a:p>
            <a:r>
              <a:rPr lang="cs-CZ" sz="2400" b="1" dirty="0"/>
              <a:t>produkce ohrožena agrometeorologicky podmíněnými riziky: </a:t>
            </a:r>
          </a:p>
          <a:p>
            <a:r>
              <a:rPr lang="cs-CZ" sz="2400" dirty="0"/>
              <a:t>teplé průběhy zim beze sněhu, ale s občasnými holomrazy</a:t>
            </a:r>
          </a:p>
          <a:p>
            <a:r>
              <a:rPr lang="cs-CZ" sz="2400" dirty="0"/>
              <a:t>vpády studeného vzduchu do stále dříve nastupující vegetace (jarní mrazíky)</a:t>
            </a:r>
          </a:p>
          <a:p>
            <a:r>
              <a:rPr lang="cs-CZ" sz="2400" dirty="0"/>
              <a:t>stres plodin vysokými teplotami</a:t>
            </a:r>
          </a:p>
          <a:p>
            <a:r>
              <a:rPr lang="cs-CZ" sz="2400" dirty="0"/>
              <a:t>snížená dostupnost vody v půdě pro vegetaci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A79B0C-CEAD-4F99-A289-83F555C58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31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AD60A-416D-4A97-B17F-2DDAA65A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3521"/>
            <a:ext cx="8229600" cy="4525963"/>
          </a:xfrm>
        </p:spPr>
        <p:txBody>
          <a:bodyPr/>
          <a:lstStyle/>
          <a:p>
            <a:r>
              <a:rPr lang="cs-CZ" sz="2400" dirty="0"/>
              <a:t>produkce bude ohrožována i vhodnějšími podmínkami pro teplomilné druhy škodlivých organismů</a:t>
            </a:r>
          </a:p>
          <a:p>
            <a:r>
              <a:rPr lang="cs-CZ" sz="2400" dirty="0"/>
              <a:t>rizika spojená s přívalovými dešti a krupobitím</a:t>
            </a:r>
          </a:p>
          <a:p>
            <a:r>
              <a:rPr lang="cs-CZ" sz="2400" dirty="0"/>
              <a:t>narůstající potřeba závlahové vody a současně její menší dostupnost v obdobích sucha</a:t>
            </a:r>
          </a:p>
          <a:p>
            <a:r>
              <a:rPr lang="cs-CZ" sz="2400" dirty="0"/>
              <a:t>vyšší rizika požárů</a:t>
            </a:r>
          </a:p>
          <a:p>
            <a:r>
              <a:rPr lang="cs-CZ" sz="2400" dirty="0"/>
              <a:t>při pokračující změně klimatu pro nadcházející desetiletí se předpokládá tzv. asymetrie dopadů, tj. zhoršení podmínek pro klasickou rostlinnou produkci v nejteplejších oblastech (nížiny) a zlepšení podmínek pro výše položená území</a:t>
            </a:r>
          </a:p>
          <a:p>
            <a:r>
              <a:rPr lang="cs-CZ" sz="2400" dirty="0"/>
              <a:t>pozitivní vliv lze předpokládat např. na teplomilné druhy a rozšíření jejich pěstování (kukuřice, réva vinná apod.) do vyšších oblastí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6292B5-D592-455D-AF19-CCDA85305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64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13A75-0F0B-4C88-B892-99D25AA2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Biodiverzita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5A2C8-AB6F-4DEC-8762-CBEE4B3CA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024"/>
            <a:ext cx="8229600" cy="4525963"/>
          </a:xfrm>
        </p:spPr>
        <p:txBody>
          <a:bodyPr/>
          <a:lstStyle/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motýli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1 %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vyhynulých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druhů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místo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Evropě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relativním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počtu ztrát)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sníž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zastoupení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lučních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motýlů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30 %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1990 a 2013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lanokřídlý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hmyz -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ohroženo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50 %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druhové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diverzity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zlatěnek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kutilek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vos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brouci -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65 %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druhů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listorohých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brouků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45 %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počtu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druhů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mandelinek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40 %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počtu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druhů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nosatců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8A84D8-712D-4E74-B018-CB4E6F1BB0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D77821-7B86-4B77-AEDC-43A46008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95429"/>
            <a:ext cx="2165488" cy="162122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0D2CCD-4112-4A0B-BA08-85F3B0318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59" y="4595429"/>
            <a:ext cx="2059886" cy="13732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A762C3C-DC8C-45DA-A30E-F757A05F8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02" y="5300555"/>
            <a:ext cx="1903656" cy="142596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0D31BBB-1B41-4088-ACDE-EEF9CC6B6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730" y="4871347"/>
            <a:ext cx="1963757" cy="13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21BBDC-5DFD-476F-BAA8-5C77E802A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3522"/>
            <a:ext cx="8408504" cy="4525963"/>
          </a:xfrm>
        </p:spPr>
        <p:txBody>
          <a:bodyPr/>
          <a:lstStyle/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ptá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zemědělské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krajiny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pokles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téměř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polovinu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(např.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koroptev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více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82 %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čejka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80 %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skřivan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0 %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just" defTabSz="914400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zajíci - pokles početnosti 1970 - 2016 cca o 75 %</a:t>
            </a:r>
          </a:p>
          <a:p>
            <a:pPr algn="just" defTabSz="914400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úbytek dalších menších savců závislých na zem. hospodaření (křeček, sysel)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AC2A56-E262-4C59-A9EE-7705D81AE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B38A49-10B2-4CEE-A966-8AE042470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08"/>
          <a:stretch/>
        </p:blipFill>
        <p:spPr>
          <a:xfrm>
            <a:off x="168083" y="3019370"/>
            <a:ext cx="2014272" cy="1682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9D94E60-7807-40FC-AEC5-F94863EF4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43" r="26272"/>
          <a:stretch/>
        </p:blipFill>
        <p:spPr>
          <a:xfrm>
            <a:off x="3987546" y="5090559"/>
            <a:ext cx="1681749" cy="14912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832F7DF-D5D9-47EA-9C53-733DD57CE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75" t="9643" r="5942"/>
          <a:stretch/>
        </p:blipFill>
        <p:spPr>
          <a:xfrm>
            <a:off x="2612216" y="3123935"/>
            <a:ext cx="1720606" cy="13859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C57129B-F9A9-4C84-A754-62A0C453B9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65" t="20174" r="28296" b="7730"/>
          <a:stretch/>
        </p:blipFill>
        <p:spPr>
          <a:xfrm>
            <a:off x="1991091" y="4797023"/>
            <a:ext cx="1720606" cy="160218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F664583-970B-499C-A8C2-C543AAF0A1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58" t="9379" r="14974" b="16584"/>
          <a:stretch/>
        </p:blipFill>
        <p:spPr>
          <a:xfrm>
            <a:off x="4946844" y="2689398"/>
            <a:ext cx="1606356" cy="197457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1998164-D16B-4353-8AD0-937722FCED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467" r="33086"/>
          <a:stretch/>
        </p:blipFill>
        <p:spPr>
          <a:xfrm>
            <a:off x="7565966" y="2689398"/>
            <a:ext cx="1235148" cy="217965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87A17C9-3E4E-4F91-9C54-E4C0DEC4FA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31" t="13354" r="28285" b="9472"/>
          <a:stretch/>
        </p:blipFill>
        <p:spPr>
          <a:xfrm>
            <a:off x="5958412" y="4935985"/>
            <a:ext cx="2056083" cy="18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EEE36-E52B-4703-BDAD-F8B10C7D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Očekávaný vývoj do budoucna</a:t>
            </a:r>
            <a:br>
              <a:rPr lang="cs-CZ" sz="3200" dirty="0">
                <a:solidFill>
                  <a:srgbClr val="00B050"/>
                </a:solidFill>
              </a:rPr>
            </a:br>
            <a:r>
              <a:rPr lang="cs-CZ" sz="2000" dirty="0">
                <a:solidFill>
                  <a:srgbClr val="00B050"/>
                </a:solidFill>
              </a:rPr>
              <a:t>(v případě nezavedení intervencí)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4D7A53-1410-4948-BE86-F23B5B4A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652"/>
            <a:ext cx="8229600" cy="4525963"/>
          </a:xfrm>
        </p:spPr>
        <p:txBody>
          <a:bodyPr/>
          <a:lstStyle/>
          <a:p>
            <a:r>
              <a:rPr lang="cs-CZ" sz="2400" dirty="0"/>
              <a:t>stanoviště - větší část ohrožena opuštěním péče a následnou sukcesí, část stanovišť by byla ohrožena likvidací nebo příliš intenzivním zemědělským hospodařením (rozoráním, zalesněním, odvodněním)</a:t>
            </a:r>
          </a:p>
          <a:p>
            <a:endParaRPr lang="cs-CZ" sz="2400" dirty="0"/>
          </a:p>
          <a:p>
            <a:r>
              <a:rPr lang="cs-CZ" sz="2400" dirty="0"/>
              <a:t>hmyz - lze očekávat úbytek druhů se specifickými nároky na prostředí </a:t>
            </a:r>
          </a:p>
          <a:p>
            <a:endParaRPr lang="cs-CZ" sz="2400" dirty="0"/>
          </a:p>
          <a:p>
            <a:r>
              <a:rPr lang="cs-CZ" sz="2400" dirty="0"/>
              <a:t>ptáci - u řady dříve běžných druhů úbytek početnosti a  ohrožení vymizením (např. chřástal polní, čejka chocholatá, linduška luční, sýček obecný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55CA03-5A2E-4977-A030-558F0E9BA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84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06920-C57E-4268-AFCF-8768A6CA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323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Biodiverzita a krajina – silné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8A92F0-DC8E-47BB-B952-9E279EE1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8" y="1419121"/>
            <a:ext cx="8229600" cy="4525963"/>
          </a:xfrm>
        </p:spPr>
        <p:txBody>
          <a:bodyPr/>
          <a:lstStyle/>
          <a:p>
            <a:pPr lvl="0"/>
            <a:r>
              <a:rPr lang="cs-CZ" sz="2400" dirty="0"/>
              <a:t>nízká intenzita hospodaření na TTP a nárůst plochy TTP</a:t>
            </a:r>
          </a:p>
          <a:p>
            <a:pPr lvl="0"/>
            <a:r>
              <a:rPr lang="cs-CZ" sz="2400" dirty="0"/>
              <a:t>existence již stávající podpory vybraných druhů a společenstev (např. prostřednictvím AEKO) </a:t>
            </a:r>
          </a:p>
          <a:p>
            <a:pPr lvl="0"/>
            <a:r>
              <a:rPr lang="cs-CZ" sz="2400" dirty="0"/>
              <a:t>existence rozmanitých přírodních stanovišť a primárně velká stanovištní a druhová diverzita krajiny a genových zdrojů</a:t>
            </a:r>
          </a:p>
          <a:p>
            <a:pPr lvl="0"/>
            <a:r>
              <a:rPr lang="cs-CZ" sz="2400" dirty="0"/>
              <a:t>atraktivita některých modelových, chráněných nebo „deštníkových“ druhů </a:t>
            </a:r>
          </a:p>
          <a:p>
            <a:pPr lvl="0"/>
            <a:r>
              <a:rPr lang="cs-CZ" sz="2400" dirty="0"/>
              <a:t>část hospodařících subjektů má zájem na zachování druhové diverzity a ochraně životního prostředí 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F688BE-2ADA-48CA-B399-98B7638752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9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9CF59-B031-4B26-B887-48A07597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1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Biodiverzita a krajina – silné stránky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B0F6DB-DAA8-4252-B795-B89FBEF66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1" y="1412495"/>
            <a:ext cx="8229600" cy="4525963"/>
          </a:xfrm>
        </p:spPr>
        <p:txBody>
          <a:bodyPr/>
          <a:lstStyle/>
          <a:p>
            <a:pPr lvl="0"/>
            <a:r>
              <a:rPr lang="cs-CZ" sz="2400" dirty="0"/>
              <a:t>odolnost některých druhů a jejich schopnost vyrovnávat se s nepříznivými podmínkami v současné zemědělské krajině</a:t>
            </a:r>
          </a:p>
          <a:p>
            <a:pPr lvl="0"/>
            <a:r>
              <a:rPr lang="cs-CZ" sz="2400" dirty="0"/>
              <a:t>dostatek znalostí o způsobech podpory druhů (inspirace ze zahraničí) a o životních potřebách druhů</a:t>
            </a:r>
          </a:p>
          <a:p>
            <a:pPr lvl="0"/>
            <a:r>
              <a:rPr lang="cs-CZ" sz="2400" dirty="0"/>
              <a:t>potenciál ve zkušenostech a znalostech (nadprůměrná vzdělanost agronomů v ČR, zkušenost s AEKO)</a:t>
            </a:r>
          </a:p>
          <a:p>
            <a:pPr lvl="0"/>
            <a:r>
              <a:rPr lang="cs-CZ" sz="2400" dirty="0"/>
              <a:t>existence systémů hospodaření šetrnějšího k životnímu prostředí (ekologické zemědělství, integrovaný systém produkce)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F3BFA0-1088-4D7B-94E3-CC11E4B4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9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156D5-8828-4907-9C90-920D66DC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3145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Eroze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877F96-C60D-4152-9752-4CD7F459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7513"/>
            <a:ext cx="8229600" cy="4525963"/>
          </a:xfrm>
        </p:spPr>
        <p:txBody>
          <a:bodyPr/>
          <a:lstStyle/>
          <a:p>
            <a:r>
              <a:rPr lang="cs-CZ" sz="2400" dirty="0"/>
              <a:t>v ČR nejvýznamnější typ degradace půdy</a:t>
            </a:r>
          </a:p>
          <a:p>
            <a:endParaRPr lang="cs-CZ" sz="2400" dirty="0"/>
          </a:p>
          <a:p>
            <a:r>
              <a:rPr lang="cs-CZ" sz="2400" dirty="0"/>
              <a:t>finanční ztráty a zvýšení nákladů na pěstování plodin (snížení výnosů, čištění toků a nádrží, pokles jednotkové ceny půdy, kompenzace za poškození majetku apod.)</a:t>
            </a:r>
          </a:p>
          <a:p>
            <a:endParaRPr lang="cs-CZ" sz="2400" dirty="0"/>
          </a:p>
          <a:p>
            <a:r>
              <a:rPr lang="cs-CZ" sz="2400" dirty="0"/>
              <a:t>ztráta půdy = ekologická újma (půdotvorný proces je ve srovnání se ztrátami půdy vodní erozí relativně pomalý) </a:t>
            </a:r>
          </a:p>
          <a:p>
            <a:endParaRPr lang="cs-CZ" sz="2400" dirty="0"/>
          </a:p>
          <a:p>
            <a:r>
              <a:rPr lang="cs-CZ" sz="2400" dirty="0"/>
              <a:t>ztráta půdy je v měřítku délky lidského života neobnovitelná a obtížně vyčíslitelná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EBA186-6FC9-40A8-ADB8-6EDF5AC9B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6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9C80E-B905-4E9F-BA29-E4DECCF4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1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Biodiverzita a krajina – příležitosti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ADF390-2FDC-449E-84F2-5E6D75CC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lvl="0"/>
            <a:r>
              <a:rPr lang="cs-CZ" sz="2400" dirty="0"/>
              <a:t>směřování nové SZP – důraz kladen na intervence více provázané na identifikované potřeby, zaměřené na výsledek a na efektivnější vynakládání prostředků</a:t>
            </a:r>
          </a:p>
          <a:p>
            <a:pPr lvl="0"/>
            <a:r>
              <a:rPr lang="cs-CZ" sz="2400" dirty="0"/>
              <a:t>zájem některých zájmových organizací a části veřejnosti a obcí o opatření ve prospěch ŽP</a:t>
            </a:r>
          </a:p>
          <a:p>
            <a:pPr lvl="0"/>
            <a:r>
              <a:rPr lang="cs-CZ" sz="2400" dirty="0"/>
              <a:t>silné institucionální prostředí ochrany přírody (organizovaná státní správa, existence kvalifikovaných odborníků a zákona na ochranu přírody a krajiny - zejména v ZCHÚ)</a:t>
            </a:r>
          </a:p>
          <a:p>
            <a:pPr lvl="0"/>
            <a:r>
              <a:rPr lang="cs-CZ" sz="2400" dirty="0"/>
              <a:t>fungující neziskové organizace se zkušenostmi s péčí o přírodní stanoviště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4A61ED-0E8A-4438-B39C-F48E43EBF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0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F9535-DCE4-4AE7-B334-8CD7552A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" y="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Biodiverzita a krajina – příležitosti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549124-CBB9-4A94-9967-B33B52AF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453286"/>
            <a:ext cx="8229600" cy="4525963"/>
          </a:xfrm>
        </p:spPr>
        <p:txBody>
          <a:bodyPr/>
          <a:lstStyle/>
          <a:p>
            <a:pPr lvl="0"/>
            <a:r>
              <a:rPr lang="cs-CZ" sz="2400" dirty="0"/>
              <a:t>dobrá komunikace a spolupráce mezi místními orgány ochrany přírody a zemědělci</a:t>
            </a:r>
          </a:p>
          <a:p>
            <a:pPr lvl="0"/>
            <a:r>
              <a:rPr lang="cs-CZ" sz="2400" dirty="0"/>
              <a:t>vysoká úroveň monitoringu přírody a zveřejňování výsledků</a:t>
            </a:r>
          </a:p>
          <a:p>
            <a:pPr lvl="0"/>
            <a:r>
              <a:rPr lang="cs-CZ" sz="2400" dirty="0"/>
              <a:t>zvyšování kapacity odborné veřejnosti (zájem akademické sféry o praktickou ochranu přírody včetně zemědělských dotací)</a:t>
            </a:r>
          </a:p>
          <a:p>
            <a:pPr lvl="0"/>
            <a:r>
              <a:rPr lang="cs-CZ" sz="2400" dirty="0"/>
              <a:t>výborné odborné botanické a fytocenologické zázemí včetně historických podrobných studií a databází</a:t>
            </a:r>
          </a:p>
          <a:p>
            <a:pPr lvl="0"/>
            <a:r>
              <a:rPr lang="cs-CZ" sz="2400" dirty="0"/>
              <a:t>zvyšování tlaku odběratelů na udržitelné pěstování zemědělských produktů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81369D-F8B1-4AB0-A477-0EE59CEB8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8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A809B4E-78EF-4343-8C1B-8F62EEAD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4FE4B1-3C37-401E-A553-07CF728DC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E10A64-9AD6-480D-BA9E-AA37930E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4595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28000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C9F551-8B9D-4C9B-8F51-BDE945B1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79" y="29943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Na vznik vodní eroze má největší vliv:</a:t>
            </a:r>
          </a:p>
          <a:p>
            <a:r>
              <a:rPr lang="cs-CZ" sz="2400" dirty="0"/>
              <a:t>ztráta infiltrační a retenční kapacity půdy</a:t>
            </a:r>
          </a:p>
          <a:p>
            <a:r>
              <a:rPr lang="cs-CZ" sz="2400" dirty="0"/>
              <a:t>sklonitost a délka pozemku po spádnici</a:t>
            </a:r>
          </a:p>
          <a:p>
            <a:r>
              <a:rPr lang="cs-CZ" sz="2400" dirty="0"/>
              <a:t>vegetační pokryv (nevhodný nebo nedostatečný)</a:t>
            </a:r>
          </a:p>
          <a:p>
            <a:r>
              <a:rPr lang="cs-CZ" sz="2400" dirty="0"/>
              <a:t>vlastnosti půdy a její náchylnost k erozi</a:t>
            </a:r>
          </a:p>
          <a:p>
            <a:r>
              <a:rPr lang="cs-CZ" sz="2400" dirty="0"/>
              <a:t>nepřítomnost nebo nedostatečné využívání protierozních opatření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AF2B68-C377-4FBE-B752-02E235C75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AC7092B-5A27-41C1-BDFB-D4D7EB156CE1}"/>
              </a:ext>
            </a:extLst>
          </p:cNvPr>
          <p:cNvSpPr txBox="1"/>
          <p:nvPr/>
        </p:nvSpPr>
        <p:spPr>
          <a:xfrm>
            <a:off x="360421" y="92658"/>
            <a:ext cx="7944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nelze zcela eliminovat (lze ji však výrazně omezit a umožnit tak trvalé využívání půd k pěstování zemědělských plodin)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protierozní ochrana zvláště nutná na svazích s mělce uloženým skalním podložím a s vysokým obsahem štěrku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8096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359B5-6B9C-4AC2-8FB2-4E0C3FA4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68" y="619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Závažnost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659F8B-79B3-47B6-BD86-56ABD4EF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cs-CZ" sz="2400" dirty="0"/>
              <a:t>na silně erodovaných půdách - snížení hektarových výnosů až o 75 %</a:t>
            </a:r>
          </a:p>
          <a:p>
            <a:r>
              <a:rPr lang="cs-CZ" sz="2400" dirty="0"/>
              <a:t>cena půdy postižené erozí se výrazně snižuje - na některých pozemcích až o 10 Kč/m</a:t>
            </a:r>
            <a:r>
              <a:rPr lang="cs-CZ" sz="2400" baseline="30000" dirty="0"/>
              <a:t>2</a:t>
            </a:r>
            <a:r>
              <a:rPr lang="cs-CZ" sz="2400" dirty="0"/>
              <a:t> </a:t>
            </a:r>
          </a:p>
          <a:p>
            <a:r>
              <a:rPr lang="cs-CZ" sz="2400" dirty="0"/>
              <a:t>v ČR velká výměra již degradovaných půd, které jsou ohroženy vodní erozí - cca 60 % ZPF </a:t>
            </a:r>
            <a:r>
              <a:rPr lang="cs-CZ" sz="1800" dirty="0"/>
              <a:t>(VÚMOP, </a:t>
            </a:r>
            <a:r>
              <a:rPr lang="cs-CZ" sz="1800" dirty="0" err="1"/>
              <a:t>v.v.i</a:t>
            </a:r>
            <a:r>
              <a:rPr lang="cs-CZ" sz="1800" dirty="0"/>
              <a:t>.)</a:t>
            </a:r>
          </a:p>
          <a:p>
            <a:r>
              <a:rPr lang="cs-CZ" sz="2400" dirty="0"/>
              <a:t>24 % ZPF ohroženo větrnou erozí </a:t>
            </a:r>
            <a:r>
              <a:rPr lang="cs-CZ" sz="1800" dirty="0"/>
              <a:t>(VÚMOP, </a:t>
            </a:r>
            <a:r>
              <a:rPr lang="cs-CZ" sz="1800" dirty="0" err="1"/>
              <a:t>v.v.i</a:t>
            </a:r>
            <a:r>
              <a:rPr lang="cs-CZ" sz="1800" dirty="0"/>
              <a:t>.)</a:t>
            </a:r>
          </a:p>
          <a:p>
            <a:endParaRPr lang="cs-CZ" sz="2400" dirty="0"/>
          </a:p>
          <a:p>
            <a:r>
              <a:rPr lang="cs-CZ" sz="2400" dirty="0"/>
              <a:t>silně poškozeno je přes 500 tisíc ha půdy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8BB853-F5D8-4430-BB56-F4968A4DA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2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F13E1F-41A6-4510-9F4B-564758CCE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33BAC9A-F5D9-4695-8D12-2279970ABE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4" y="119270"/>
            <a:ext cx="7508912" cy="5311185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0474A1-CBFA-447E-B14A-5BA994B2801D}"/>
              </a:ext>
            </a:extLst>
          </p:cNvPr>
          <p:cNvSpPr txBox="1"/>
          <p:nvPr/>
        </p:nvSpPr>
        <p:spPr>
          <a:xfrm>
            <a:off x="287144" y="5430455"/>
            <a:ext cx="733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Ohroženost půd ČR vodní erozí vyjádřená pomocí maximální přípustné hodnoty faktoru ochranného vlivu vegetace a protierozních opatření </a:t>
            </a:r>
            <a:r>
              <a:rPr lang="cs-CZ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Cp.Pp</a:t>
            </a:r>
            <a:endParaRPr lang="cs-CZ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 VÚMOP, </a:t>
            </a:r>
            <a:r>
              <a:rPr lang="cs-CZ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v.v.i</a:t>
            </a:r>
            <a:r>
              <a: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6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8F59EC6-4136-4C5C-ADE4-0DC9BD812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918645"/>
              </p:ext>
            </p:extLst>
          </p:nvPr>
        </p:nvGraphicFramePr>
        <p:xfrm>
          <a:off x="457199" y="818395"/>
          <a:ext cx="8229601" cy="4201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0770">
                  <a:extLst>
                    <a:ext uri="{9D8B030D-6E8A-4147-A177-3AD203B41FA5}">
                      <a16:colId xmlns:a16="http://schemas.microsoft.com/office/drawing/2014/main" val="3673391982"/>
                    </a:ext>
                  </a:extLst>
                </a:gridCol>
                <a:gridCol w="2417631">
                  <a:extLst>
                    <a:ext uri="{9D8B030D-6E8A-4147-A177-3AD203B41FA5}">
                      <a16:colId xmlns:a16="http://schemas.microsoft.com/office/drawing/2014/main" val="301503242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91843004"/>
                    </a:ext>
                  </a:extLst>
                </a:gridCol>
              </a:tblGrid>
              <a:tr h="68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Název indikátoru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Hodnota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Poznámka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extLst>
                  <a:ext uri="{0D108BD9-81ED-4DB2-BD59-A6C34878D82A}">
                    <a16:rowId xmlns:a16="http://schemas.microsoft.com/office/drawing/2014/main" val="3145597669"/>
                  </a:ext>
                </a:extLst>
              </a:tr>
              <a:tr h="78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Plochy ZPF ohrožené vodní erozí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60 %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VÚMOP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extLst>
                  <a:ext uri="{0D108BD9-81ED-4DB2-BD59-A6C34878D82A}">
                    <a16:rowId xmlns:a16="http://schemas.microsoft.com/office/drawing/2014/main" val="4175539658"/>
                  </a:ext>
                </a:extLst>
              </a:tr>
              <a:tr h="78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Počet monitorovaných erozních událostí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908 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VÚMOP, data ke konci roku 2017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extLst>
                  <a:ext uri="{0D108BD9-81ED-4DB2-BD59-A6C34878D82A}">
                    <a16:rowId xmlns:a16="http://schemas.microsoft.com/office/drawing/2014/main" val="2934596313"/>
                  </a:ext>
                </a:extLst>
              </a:tr>
              <a:tr h="78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Počet zasažených DPB erozní událostí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1 238 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VÚMOP, data ke konci roku 2017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extLst>
                  <a:ext uri="{0D108BD9-81ED-4DB2-BD59-A6C34878D82A}">
                    <a16:rowId xmlns:a16="http://schemas.microsoft.com/office/drawing/2014/main" val="2798128052"/>
                  </a:ext>
                </a:extLst>
              </a:tr>
              <a:tr h="78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Podíl erozních událostí se škodami na vodních útvarech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20 %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VÚMOP, data ke konci roku 2017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 anchor="ctr"/>
                </a:tc>
                <a:extLst>
                  <a:ext uri="{0D108BD9-81ED-4DB2-BD59-A6C34878D82A}">
                    <a16:rowId xmlns:a16="http://schemas.microsoft.com/office/drawing/2014/main" val="1620187027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CF2451-B8BC-43E3-B0EA-E12F169B7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6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B5FDA-21F8-4C3F-94D4-50D26112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Očekávaný vývoj do budoucna</a:t>
            </a:r>
            <a:br>
              <a:rPr lang="cs-CZ" sz="3200" dirty="0">
                <a:solidFill>
                  <a:srgbClr val="00B050"/>
                </a:solidFill>
              </a:rPr>
            </a:br>
            <a:r>
              <a:rPr lang="cs-CZ" sz="2000" dirty="0">
                <a:solidFill>
                  <a:srgbClr val="00B050"/>
                </a:solidFill>
              </a:rPr>
              <a:t>(v případě nezavedení intervencí)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FA5A65-34F4-418B-B167-6A7AB3E88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88" y="1690687"/>
            <a:ext cx="8229600" cy="4525963"/>
          </a:xfrm>
        </p:spPr>
        <p:txBody>
          <a:bodyPr/>
          <a:lstStyle/>
          <a:p>
            <a:r>
              <a:rPr lang="cs-CZ" sz="2400" dirty="0"/>
              <a:t>dopad klimatických změn se projeví na některých faktorech ovlivňujících erozní procesy</a:t>
            </a:r>
          </a:p>
          <a:p>
            <a:r>
              <a:rPr lang="cs-CZ" sz="2400" dirty="0"/>
              <a:t>erozní škody mohou být v r. 2030 až dvojnásobné ve srovnání se současným stavem</a:t>
            </a:r>
          </a:p>
          <a:p>
            <a:r>
              <a:rPr lang="cs-CZ" sz="2400" dirty="0"/>
              <a:t>rozšiřování poškozených půd a větším dopadům zemědělského sucha (větrná eroze)</a:t>
            </a:r>
          </a:p>
          <a:p>
            <a:r>
              <a:rPr lang="cs-CZ" sz="2400" dirty="0"/>
              <a:t>zvýšená prašnost s transportem až na velké vzdálenosti do lidských aglomerací (riziko pro lidské zdraví- ovzduší) - až dvojnásobné zvýšení rizika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3B4C03-693A-49FA-9729-362C3EECF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6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0FF57-09D5-4AE1-84BD-3F87AE67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200" dirty="0">
                <a:solidFill>
                  <a:srgbClr val="00B050"/>
                </a:solidFill>
              </a:rPr>
              <a:t>Úbytek půdní organické hmoty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00B88E-9A27-4A19-92EB-568114D2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68" y="1171419"/>
            <a:ext cx="8229600" cy="4525963"/>
          </a:xfrm>
        </p:spPr>
        <p:txBody>
          <a:bodyPr/>
          <a:lstStyle/>
          <a:p>
            <a:r>
              <a:rPr lang="cs-CZ" sz="2400" dirty="0"/>
              <a:t>vodní i větrná eroze</a:t>
            </a:r>
          </a:p>
          <a:p>
            <a:r>
              <a:rPr lang="cs-CZ" sz="2400" dirty="0"/>
              <a:t>zvýšená mineralizace po odvodnění</a:t>
            </a:r>
          </a:p>
          <a:p>
            <a:r>
              <a:rPr lang="cs-CZ" sz="2400" dirty="0"/>
              <a:t>zvýšená aerace po rozorání TTP nebo v důsledku jiné nevhodné kultivace (hlubší proorávání spodin)</a:t>
            </a:r>
          </a:p>
          <a:p>
            <a:r>
              <a:rPr lang="cs-CZ" sz="2400" dirty="0"/>
              <a:t>nedodávání organické hmoty do půdy při intenzivní produkci</a:t>
            </a:r>
          </a:p>
          <a:p>
            <a:r>
              <a:rPr lang="cs-CZ" sz="2400" dirty="0"/>
              <a:t>nevhodná struktura pěstovaných plodin v osevních postupech (výrazně snížený podíl víceletých pícnin ve prospěch tržních plodin)</a:t>
            </a:r>
          </a:p>
          <a:p>
            <a:r>
              <a:rPr lang="cs-CZ" sz="2400" dirty="0"/>
              <a:t>nadměrné používání minerálních hnojiv s dusíkem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05FEF6-444D-4E61-B73E-655BB0BA3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5231"/>
      </p:ext>
    </p:extLst>
  </p:cSld>
  <p:clrMapOvr>
    <a:masterClrMapping/>
  </p:clrMapOvr>
</p:sld>
</file>

<file path=ppt/theme/theme1.xml><?xml version="1.0" encoding="utf-8"?>
<a:theme xmlns:a="http://schemas.openxmlformats.org/drawingml/2006/main" name="PP_1402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9df69d9-d0a0-4134-84e9-236c68bd2eb2">3V37VHF7WDEH-722339725-8</_dlc_DocId>
    <_dlc_DocIdUrl xmlns="b9df69d9-d0a0-4134-84e9-236c68bd2eb2">
      <Url>http://newintranet/_layouts/15/DocIdRedir.aspx?ID=3V37VHF7WDEH-722339725-8</Url>
      <Description>3V37VHF7WDEH-722339725-8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2DCD5245AD334997602AE036563D2D" ma:contentTypeVersion="0" ma:contentTypeDescription="Vytvoří nový dokument" ma:contentTypeScope="" ma:versionID="e701d45720517fff556bc21c05409c47">
  <xsd:schema xmlns:xsd="http://www.w3.org/2001/XMLSchema" xmlns:xs="http://www.w3.org/2001/XMLSchema" xmlns:p="http://schemas.microsoft.com/office/2006/metadata/properties" xmlns:ns2="b9df69d9-d0a0-4134-84e9-236c68bd2eb2" targetNamespace="http://schemas.microsoft.com/office/2006/metadata/properties" ma:root="true" ma:fieldsID="1f1e7a0b7bbc3e482fc915baba13245e" ns2:_="">
    <xsd:import namespace="b9df69d9-d0a0-4134-84e9-236c68bd2e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f69d9-d0a0-4134-84e9-236c68bd2e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235B5A-06FB-48B2-9603-CFC6432E81F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F12D428-472A-4231-9003-3BDBA1BB35A9}">
  <ds:schemaRefs>
    <ds:schemaRef ds:uri="http://purl.org/dc/terms/"/>
    <ds:schemaRef ds:uri="b9df69d9-d0a0-4134-84e9-236c68bd2eb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0A99E7-3D41-4F8F-BE0D-C0F9AAECB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df69d9-d0a0-4134-84e9-236c68bd2e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FD9EE9F-BD00-4098-8B8E-E41CCF64083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9103181-D99E-4B7F-9163-959F76F0FCF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powerpoint-uzei</Template>
  <TotalTime>620</TotalTime>
  <Words>1346</Words>
  <Application>Microsoft Office PowerPoint</Application>
  <PresentationFormat>Předvádění na obrazovce (4:3)</PresentationFormat>
  <Paragraphs>231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PP_140228</vt:lpstr>
      <vt:lpstr>Analýza dat se zaměřením na budoucí SZP 2020+ (2021+) v oblastech sucha, organické hmoty a eroze  </vt:lpstr>
      <vt:lpstr>Problém (degradační proces)</vt:lpstr>
      <vt:lpstr>Eroze</vt:lpstr>
      <vt:lpstr>Prezentace aplikace PowerPoint</vt:lpstr>
      <vt:lpstr>Závažnost</vt:lpstr>
      <vt:lpstr>Prezentace aplikace PowerPoint</vt:lpstr>
      <vt:lpstr>Prezentace aplikace PowerPoint</vt:lpstr>
      <vt:lpstr>Očekávaný vývoj do budoucna (v případě nezavedení intervencí)</vt:lpstr>
      <vt:lpstr>Úbytek půdní organické hmoty</vt:lpstr>
      <vt:lpstr>Závažnost</vt:lpstr>
      <vt:lpstr>Prezentace aplikace PowerPoint</vt:lpstr>
      <vt:lpstr>Prezentace aplikace PowerPoint</vt:lpstr>
      <vt:lpstr>Prezentace aplikace PowerPoint</vt:lpstr>
      <vt:lpstr>Prezentace aplikace PowerPoint</vt:lpstr>
      <vt:lpstr>Očekávaný vývoj do budoucna (v případě nezavedení intervencí)</vt:lpstr>
      <vt:lpstr>Další informace k půdě</vt:lpstr>
      <vt:lpstr>Půda – silné stránky</vt:lpstr>
      <vt:lpstr>Půda – silné stránky</vt:lpstr>
      <vt:lpstr>Půda - příležitosti</vt:lpstr>
      <vt:lpstr>Sucho</vt:lpstr>
      <vt:lpstr>Prezentace aplikace PowerPoint</vt:lpstr>
      <vt:lpstr>Nepříznivé trendy změny klimatu a vodní bilance půd </vt:lpstr>
      <vt:lpstr>Prezentace aplikace PowerPoint</vt:lpstr>
      <vt:lpstr>Prezentace aplikace PowerPoint</vt:lpstr>
      <vt:lpstr>Biodiverzita</vt:lpstr>
      <vt:lpstr>Prezentace aplikace PowerPoint</vt:lpstr>
      <vt:lpstr>Očekávaný vývoj do budoucna (v případě nezavedení intervencí) </vt:lpstr>
      <vt:lpstr>Biodiverzita a krajina – silné stránky</vt:lpstr>
      <vt:lpstr>Biodiverzita a krajina – silné stránky</vt:lpstr>
      <vt:lpstr>Biodiverzita a krajina – příležitosti</vt:lpstr>
      <vt:lpstr>Biodiverzita a krajina – příležitosti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Doležal Stanislav</dc:creator>
  <dc:description>28. 2. 2014</dc:description>
  <cp:lastModifiedBy>Šejnohová Hana</cp:lastModifiedBy>
  <cp:revision>44</cp:revision>
  <dcterms:created xsi:type="dcterms:W3CDTF">2017-11-22T11:04:00Z</dcterms:created>
  <dcterms:modified xsi:type="dcterms:W3CDTF">2018-11-05T06:20:54Z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0x010100402DCD5245AD334997602AE036563D2D</vt:lpwstr>
  </property>
  <property fmtid="{D5CDD505-2E9C-101B-9397-08002B2CF9AE}" pid="3" name="_Version">
    <vt:lpwstr/>
  </property>
  <property fmtid="{D5CDD505-2E9C-101B-9397-08002B2CF9AE}" pid="4" name="_Status">
    <vt:lpwstr>Not Started</vt:lpwstr>
  </property>
  <property fmtid="{D5CDD505-2E9C-101B-9397-08002B2CF9AE}" pid="5" name="_dlc_DocId">
    <vt:lpwstr>YZ7NKYK2UV74-11-181</vt:lpwstr>
  </property>
  <property fmtid="{D5CDD505-2E9C-101B-9397-08002B2CF9AE}" pid="6" name="_dlc_DocIdItemGuid">
    <vt:lpwstr>d99be3e0-b496-4762-af01-3ee032661f80</vt:lpwstr>
  </property>
  <property fmtid="{D5CDD505-2E9C-101B-9397-08002B2CF9AE}" pid="7" name="_dlc_DocIdUrl">
    <vt:lpwstr>http://intranet/_layouts/15/DocIdRedir.aspx?ID=YZ7NKYK2UV74-11-181, YZ7NKYK2UV74-11-181</vt:lpwstr>
  </property>
</Properties>
</file>