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6"/>
  </p:sldMasterIdLst>
  <p:notesMasterIdLst>
    <p:notesMasterId r:id="rId31"/>
  </p:notesMasterIdLst>
  <p:handoutMasterIdLst>
    <p:handoutMasterId r:id="rId32"/>
  </p:handoutMasterIdLst>
  <p:sldIdLst>
    <p:sldId id="256" r:id="rId7"/>
    <p:sldId id="257" r:id="rId8"/>
    <p:sldId id="258" r:id="rId9"/>
    <p:sldId id="259" r:id="rId10"/>
    <p:sldId id="261" r:id="rId11"/>
    <p:sldId id="260" r:id="rId12"/>
    <p:sldId id="264" r:id="rId13"/>
    <p:sldId id="263" r:id="rId14"/>
    <p:sldId id="273" r:id="rId15"/>
    <p:sldId id="274" r:id="rId16"/>
    <p:sldId id="279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5" r:id="rId26"/>
    <p:sldId id="276" r:id="rId27"/>
    <p:sldId id="277" r:id="rId28"/>
    <p:sldId id="278" r:id="rId29"/>
    <p:sldId id="280" r:id="rId3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linekl\Documents\!PRV%202020+\PS1%20Prijmy\Analytick&#233;%20podklady\GVA%20a%20dotace_od%20Jardy%20Humpa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kumenty\42M%20TU%202018\2018%20MT&#218;%205%20P&#345;&#237;prava%20SZP%202020+\!%20PS%20B%20Konkurenceschopnost\Podklady\AZO\180713%20data%20AZO%20aktualizace%20o%202013-15%20&#8211;%20M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List1!$P$2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1-482B-A1E1-890D44A4D48C}"/>
              </c:ext>
            </c:extLst>
          </c:dPt>
          <c:cat>
            <c:strRef>
              <c:f>List1!$O$12:$O$20</c:f>
              <c:strCache>
                <c:ptCount val="9"/>
                <c:pt idx="0">
                  <c:v>Bulharsko</c:v>
                </c:pt>
                <c:pt idx="1">
                  <c:v>Česká republika</c:v>
                </c:pt>
                <c:pt idx="2">
                  <c:v>Německo</c:v>
                </c:pt>
                <c:pt idx="3">
                  <c:v>Francie</c:v>
                </c:pt>
                <c:pt idx="4">
                  <c:v>Maďarsko</c:v>
                </c:pt>
                <c:pt idx="5">
                  <c:v>Rakousko</c:v>
                </c:pt>
                <c:pt idx="6">
                  <c:v>Polsko</c:v>
                </c:pt>
                <c:pt idx="7">
                  <c:v>Rumunsko</c:v>
                </c:pt>
                <c:pt idx="8">
                  <c:v>Slovensko</c:v>
                </c:pt>
              </c:strCache>
            </c:strRef>
          </c:cat>
          <c:val>
            <c:numRef>
              <c:f>List1!$P$12:$P$20</c:f>
              <c:numCache>
                <c:formatCode>0.00%</c:formatCode>
                <c:ptCount val="9"/>
                <c:pt idx="0">
                  <c:v>0.44990253411306047</c:v>
                </c:pt>
                <c:pt idx="1">
                  <c:v>0.74526865346965421</c:v>
                </c:pt>
                <c:pt idx="2">
                  <c:v>0.38931524667843542</c:v>
                </c:pt>
                <c:pt idx="3">
                  <c:v>0.28731764678487853</c:v>
                </c:pt>
                <c:pt idx="4">
                  <c:v>0.42982279500604109</c:v>
                </c:pt>
                <c:pt idx="5">
                  <c:v>0.53292002479851208</c:v>
                </c:pt>
                <c:pt idx="6">
                  <c:v>0.48310082563956569</c:v>
                </c:pt>
                <c:pt idx="7">
                  <c:v>0.29992060341405324</c:v>
                </c:pt>
                <c:pt idx="8">
                  <c:v>0.84841363102232659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81-482B-A1E1-890D44A4D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089792"/>
        <c:axId val="472086184"/>
      </c:barChart>
      <c:catAx>
        <c:axId val="47208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086184"/>
        <c:crosses val="autoZero"/>
        <c:auto val="1"/>
        <c:lblAlgn val="ctr"/>
        <c:lblOffset val="100"/>
        <c:noMultiLvlLbl val="0"/>
      </c:catAx>
      <c:valAx>
        <c:axId val="47208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08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76508483042193E-2"/>
          <c:y val="8.8456998430751693E-2"/>
          <c:w val="0.88188148647960907"/>
          <c:h val="0.79678012470663384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'vyvoj AZO'!$D$2</c:f>
              <c:strCache>
                <c:ptCount val="1"/>
                <c:pt idx="0">
                  <c:v>Bilance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800000"/>
              </a:lightRig>
            </a:scene3d>
            <a:sp3d contourW="10160" prstMaterial="dkEdge">
              <a:bevelT w="20320" h="19050" prst="angle"/>
              <a:contourClr>
                <a:scrgbClr r="0" g="0" b="0">
                  <a:shade val="30000"/>
                  <a:satMod val="150000"/>
                </a:scrgbClr>
              </a:contourClr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'vyvoj AZO'!$A$3:$A$16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'vyvoj AZO'!$D$3:$D$16</c:f>
              <c:numCache>
                <c:formatCode>#,##0.0</c:formatCode>
                <c:ptCount val="14"/>
                <c:pt idx="0">
                  <c:v>-32.295452999999995</c:v>
                </c:pt>
                <c:pt idx="1">
                  <c:v>-25.002745000000004</c:v>
                </c:pt>
                <c:pt idx="2">
                  <c:v>-34.19462</c:v>
                </c:pt>
                <c:pt idx="3">
                  <c:v>-32.453106000000005</c:v>
                </c:pt>
                <c:pt idx="4">
                  <c:v>-24.117058</c:v>
                </c:pt>
                <c:pt idx="5">
                  <c:v>-32.027522999999988</c:v>
                </c:pt>
                <c:pt idx="6">
                  <c:v>-34.643584000000004</c:v>
                </c:pt>
                <c:pt idx="7">
                  <c:v>-36.292904000000007</c:v>
                </c:pt>
                <c:pt idx="8">
                  <c:v>-24.717195000000004</c:v>
                </c:pt>
                <c:pt idx="9">
                  <c:v>-24.079909999999984</c:v>
                </c:pt>
                <c:pt idx="10">
                  <c:v>-19.662349000000006</c:v>
                </c:pt>
                <c:pt idx="11">
                  <c:v>-19.303381999999999</c:v>
                </c:pt>
                <c:pt idx="12">
                  <c:v>-23.084285000000023</c:v>
                </c:pt>
                <c:pt idx="13">
                  <c:v>-31.238564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E-44F2-926C-32DA95D56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26976"/>
        <c:axId val="160677888"/>
      </c:barChart>
      <c:lineChart>
        <c:grouping val="standard"/>
        <c:varyColors val="0"/>
        <c:ser>
          <c:idx val="0"/>
          <c:order val="0"/>
          <c:tx>
            <c:v>Dovoz</c:v>
          </c:tx>
          <c:spPr>
            <a:ln w="34925" cap="rnd">
              <a:solidFill>
                <a:schemeClr val="accent1"/>
              </a:solidFill>
              <a:round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1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1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1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1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1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1">
                      <a:tint val="990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contourW="10160"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marker>
          <c:dLbls>
            <c:dLbl>
              <c:idx val="0"/>
              <c:layout>
                <c:manualLayout>
                  <c:x val="-4.6806443072738547E-2"/>
                  <c:y val="-5.291005291005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370483439303041E-2"/>
                      <c:h val="5.44268077601410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BE-44F2-926C-32DA95D56E83}"/>
                </c:ext>
              </c:extLst>
            </c:dLbl>
            <c:dLbl>
              <c:idx val="1"/>
              <c:layout>
                <c:manualLayout>
                  <c:x val="-4.6806443072738582E-2"/>
                  <c:y val="-3.880070546737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BE-44F2-926C-32DA95D56E83}"/>
                </c:ext>
              </c:extLst>
            </c:dLbl>
            <c:dLbl>
              <c:idx val="2"/>
              <c:layout>
                <c:manualLayout>
                  <c:x val="-4.2905906150010352E-2"/>
                  <c:y val="-4.232804232804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BE-44F2-926C-32DA95D56E83}"/>
                </c:ext>
              </c:extLst>
            </c:dLbl>
            <c:dLbl>
              <c:idx val="3"/>
              <c:layout>
                <c:manualLayout>
                  <c:x val="-3.3154563843189849E-2"/>
                  <c:y val="-3.880070546737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BE-44F2-926C-32DA95D56E83}"/>
                </c:ext>
              </c:extLst>
            </c:dLbl>
            <c:dLbl>
              <c:idx val="4"/>
              <c:layout>
                <c:manualLayout>
                  <c:x val="-3.3154563843189815E-2"/>
                  <c:y val="-4.232804232804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BE-44F2-926C-32DA95D56E83}"/>
                </c:ext>
              </c:extLst>
            </c:dLbl>
            <c:dLbl>
              <c:idx val="5"/>
              <c:layout>
                <c:manualLayout>
                  <c:x val="0"/>
                  <c:y val="-4.232804232804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BE-44F2-926C-32DA95D56E83}"/>
                </c:ext>
              </c:extLst>
            </c:dLbl>
            <c:dLbl>
              <c:idx val="7"/>
              <c:layout>
                <c:manualLayout>
                  <c:x val="-4.6806443072738638E-2"/>
                  <c:y val="-2.4691358024691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BE-44F2-926C-32DA95D56E83}"/>
                </c:ext>
              </c:extLst>
            </c:dLbl>
            <c:dLbl>
              <c:idx val="8"/>
              <c:layout>
                <c:manualLayout>
                  <c:x val="-4.0955637688646317E-2"/>
                  <c:y val="-2.82186948853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BE-44F2-926C-32DA95D56E83}"/>
                </c:ext>
              </c:extLst>
            </c:dLbl>
            <c:dLbl>
              <c:idx val="9"/>
              <c:layout>
                <c:manualLayout>
                  <c:x val="-3.7055100765918031E-2"/>
                  <c:y val="-4.23280423280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BE-44F2-926C-32DA95D56E83}"/>
                </c:ext>
              </c:extLst>
            </c:dLbl>
            <c:dLbl>
              <c:idx val="10"/>
              <c:layout>
                <c:manualLayout>
                  <c:x val="-4.2905906150010491E-2"/>
                  <c:y val="-5.291005291005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BE-44F2-926C-32DA95D56E83}"/>
                </c:ext>
              </c:extLst>
            </c:dLbl>
            <c:dLbl>
              <c:idx val="11"/>
              <c:layout>
                <c:manualLayout>
                  <c:x val="-4.095563768864624E-2"/>
                  <c:y val="-4.232804232804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BE-44F2-926C-32DA95D56E83}"/>
                </c:ext>
              </c:extLst>
            </c:dLbl>
            <c:dLbl>
              <c:idx val="12"/>
              <c:layout>
                <c:manualLayout>
                  <c:x val="-3.7055100765918031E-2"/>
                  <c:y val="-4.58553791887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BE-44F2-926C-32DA95D56E83}"/>
                </c:ext>
              </c:extLst>
            </c:dLbl>
            <c:dLbl>
              <c:idx val="13"/>
              <c:layout>
                <c:manualLayout>
                  <c:x val="0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BE-44F2-926C-32DA95D56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'vyvoj AZO'!$A$3:$A$16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'vyvoj AZO'!$B$3:$B$16</c:f>
              <c:numCache>
                <c:formatCode>#,##0.0</c:formatCode>
                <c:ptCount val="14"/>
                <c:pt idx="0">
                  <c:v>93.821590999999998</c:v>
                </c:pt>
                <c:pt idx="1">
                  <c:v>103.522391</c:v>
                </c:pt>
                <c:pt idx="2">
                  <c:v>112.736695</c:v>
                </c:pt>
                <c:pt idx="3">
                  <c:v>129.333032</c:v>
                </c:pt>
                <c:pt idx="4">
                  <c:v>131.04803200000001</c:v>
                </c:pt>
                <c:pt idx="5">
                  <c:v>133.73522299999999</c:v>
                </c:pt>
                <c:pt idx="6">
                  <c:v>140.007823</c:v>
                </c:pt>
                <c:pt idx="7">
                  <c:v>156.673574</c:v>
                </c:pt>
                <c:pt idx="8">
                  <c:v>173.02570399999999</c:v>
                </c:pt>
                <c:pt idx="9">
                  <c:v>184.673982</c:v>
                </c:pt>
                <c:pt idx="10">
                  <c:v>199.90938</c:v>
                </c:pt>
                <c:pt idx="11">
                  <c:v>220.686542</c:v>
                </c:pt>
                <c:pt idx="12">
                  <c:v>224.67665500000001</c:v>
                </c:pt>
                <c:pt idx="13">
                  <c:v>228.396007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2BE-44F2-926C-32DA95D56E83}"/>
            </c:ext>
          </c:extLst>
        </c:ser>
        <c:ser>
          <c:idx val="1"/>
          <c:order val="1"/>
          <c:tx>
            <c:v>Vývoz</c:v>
          </c:tx>
          <c:spPr>
            <a:ln w="34925" cap="rnd">
              <a:solidFill>
                <a:schemeClr val="accent2"/>
              </a:solidFill>
              <a:round/>
            </a:ln>
            <a:effectLst>
              <a:glow rad="50800">
                <a:scrgbClr r="0" g="0" b="0">
                  <a:tint val="68000"/>
                  <a:shade val="93000"/>
                  <a:alpha val="37000"/>
                  <a:satMod val="250000"/>
                </a:scrgbClr>
              </a:glo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73000"/>
                      <a:shade val="100000"/>
                      <a:satMod val="150000"/>
                    </a:schemeClr>
                  </a:gs>
                  <a:gs pos="25000">
                    <a:schemeClr val="accent2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2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2">
                      <a:tint val="100000"/>
                      <a:shade val="57000"/>
                      <a:satMod val="120000"/>
                    </a:schemeClr>
                  </a:gs>
                  <a:gs pos="80000">
                    <a:schemeClr val="accent2">
                      <a:tint val="100000"/>
                      <a:shade val="56000"/>
                      <a:satMod val="145000"/>
                    </a:schemeClr>
                  </a:gs>
                  <a:gs pos="88000">
                    <a:schemeClr val="accent2">
                      <a:tint val="100000"/>
                      <a:shade val="63000"/>
                      <a:satMod val="160000"/>
                    </a:schemeClr>
                  </a:gs>
                  <a:gs pos="100000">
                    <a:schemeClr val="accent2">
                      <a:tint val="990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glow rad="50800">
                  <a:scrgbClr r="0" g="0" b="0">
                    <a:tint val="68000"/>
                    <a:shade val="93000"/>
                    <a:alpha val="37000"/>
                    <a:satMod val="250000"/>
                  </a:scrgbClr>
                </a:glo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800000"/>
                </a:lightRig>
              </a:scene3d>
              <a:sp3d contourW="10160" prstMaterial="dkEdge">
                <a:bevelT w="20320" h="19050" prst="angle"/>
                <a:contourClr>
                  <a:scrgbClr r="0" g="0" b="0">
                    <a:shade val="30000"/>
                    <a:satMod val="150000"/>
                  </a:scrgbClr>
                </a:contourClr>
              </a:sp3d>
            </c:spPr>
          </c:marker>
          <c:dLbls>
            <c:dLbl>
              <c:idx val="1"/>
              <c:layout>
                <c:manualLayout>
                  <c:x val="-9.7513423068205703E-3"/>
                  <c:y val="3.880070546737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BE-44F2-926C-32DA95D56E83}"/>
                </c:ext>
              </c:extLst>
            </c:dLbl>
            <c:dLbl>
              <c:idx val="2"/>
              <c:layout>
                <c:manualLayout>
                  <c:x val="-3.9005369227281777E-3"/>
                  <c:y val="2.8218694885361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BE-44F2-926C-32DA95D56E83}"/>
                </c:ext>
              </c:extLst>
            </c:dLbl>
            <c:dLbl>
              <c:idx val="3"/>
              <c:layout>
                <c:manualLayout>
                  <c:x val="-5.8508053840923922E-3"/>
                  <c:y val="4.232818119957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1967805521072E-2"/>
                      <c:h val="6.1481481481481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2BE-44F2-926C-32DA95D56E83}"/>
                </c:ext>
              </c:extLst>
            </c:dLbl>
            <c:dLbl>
              <c:idx val="4"/>
              <c:layout>
                <c:manualLayout>
                  <c:x val="-1.9502684613641068E-2"/>
                  <c:y val="4.585537918871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BE-44F2-926C-32DA95D56E83}"/>
                </c:ext>
              </c:extLst>
            </c:dLbl>
            <c:dLbl>
              <c:idx val="5"/>
              <c:layout>
                <c:manualLayout>
                  <c:x val="-9.7513423068205339E-3"/>
                  <c:y val="3.880070546737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BE-44F2-926C-32DA95D56E83}"/>
                </c:ext>
              </c:extLst>
            </c:dLbl>
            <c:dLbl>
              <c:idx val="6"/>
              <c:layout>
                <c:manualLayout>
                  <c:x val="-5.8508053840923922E-3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BE-44F2-926C-32DA95D56E83}"/>
                </c:ext>
              </c:extLst>
            </c:dLbl>
            <c:dLbl>
              <c:idx val="7"/>
              <c:layout>
                <c:manualLayout>
                  <c:x val="-1.9502684613641784E-3"/>
                  <c:y val="2.11640211640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BE-44F2-926C-32DA95D56E83}"/>
                </c:ext>
              </c:extLst>
            </c:dLbl>
            <c:dLbl>
              <c:idx val="8"/>
              <c:layout>
                <c:manualLayout>
                  <c:x val="-7.8010738454565706E-3"/>
                  <c:y val="3.880070546737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BE-44F2-926C-32DA95D56E83}"/>
                </c:ext>
              </c:extLst>
            </c:dLbl>
            <c:dLbl>
              <c:idx val="9"/>
              <c:layout>
                <c:manualLayout>
                  <c:x val="-3.9005369227283569E-3"/>
                  <c:y val="2.821869488536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BE-44F2-926C-32DA95D56E83}"/>
                </c:ext>
              </c:extLst>
            </c:dLbl>
            <c:dLbl>
              <c:idx val="10"/>
              <c:layout>
                <c:manualLayout>
                  <c:x val="-5.8508053840923202E-3"/>
                  <c:y val="3.880070546737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BE-44F2-926C-32DA95D56E83}"/>
                </c:ext>
              </c:extLst>
            </c:dLbl>
            <c:dLbl>
              <c:idx val="11"/>
              <c:layout>
                <c:manualLayout>
                  <c:x val="-2.1452953075005318E-2"/>
                  <c:y val="5.291005291005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2BE-44F2-926C-32DA95D56E83}"/>
                </c:ext>
              </c:extLst>
            </c:dLbl>
            <c:dLbl>
              <c:idx val="12"/>
              <c:layout>
                <c:manualLayout>
                  <c:x val="-2.3403221536369281E-2"/>
                  <c:y val="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2BE-44F2-926C-32DA95D56E83}"/>
                </c:ext>
              </c:extLst>
            </c:dLbl>
            <c:dLbl>
              <c:idx val="13"/>
              <c:layout>
                <c:manualLayout>
                  <c:x val="-5.8508053840923202E-3"/>
                  <c:y val="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2BE-44F2-926C-32DA95D56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'vyvoj AZO'!$A$3:$A$16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'vyvoj AZO'!$C$3:$C$16</c:f>
              <c:numCache>
                <c:formatCode>#,##0.0</c:formatCode>
                <c:ptCount val="14"/>
                <c:pt idx="0">
                  <c:v>61.526138000000003</c:v>
                </c:pt>
                <c:pt idx="1">
                  <c:v>78.519645999999995</c:v>
                </c:pt>
                <c:pt idx="2">
                  <c:v>78.542074999999997</c:v>
                </c:pt>
                <c:pt idx="3">
                  <c:v>96.879925999999998</c:v>
                </c:pt>
                <c:pt idx="4">
                  <c:v>106.93097400000001</c:v>
                </c:pt>
                <c:pt idx="5">
                  <c:v>101.7077</c:v>
                </c:pt>
                <c:pt idx="6">
                  <c:v>105.364239</c:v>
                </c:pt>
                <c:pt idx="7">
                  <c:v>120.38066999999999</c:v>
                </c:pt>
                <c:pt idx="8">
                  <c:v>148.30850899999999</c:v>
                </c:pt>
                <c:pt idx="9">
                  <c:v>160.59407200000001</c:v>
                </c:pt>
                <c:pt idx="10">
                  <c:v>180.24703099999999</c:v>
                </c:pt>
                <c:pt idx="11">
                  <c:v>201.38316</c:v>
                </c:pt>
                <c:pt idx="12">
                  <c:v>201.59236999999999</c:v>
                </c:pt>
                <c:pt idx="13">
                  <c:v>197.157443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02BE-44F2-926C-32DA95D56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26976"/>
        <c:axId val="160677888"/>
      </c:lineChart>
      <c:catAx>
        <c:axId val="164926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77888"/>
        <c:crosses val="autoZero"/>
        <c:auto val="1"/>
        <c:lblAlgn val="ctr"/>
        <c:lblOffset val="100"/>
        <c:noMultiLvlLbl val="0"/>
      </c:catAx>
      <c:valAx>
        <c:axId val="1606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mld. Kč</a:t>
                </a:r>
              </a:p>
            </c:rich>
          </c:tx>
          <c:layout>
            <c:manualLayout>
              <c:xMode val="edge"/>
              <c:yMode val="edge"/>
              <c:x val="4.2803645522452201E-3"/>
              <c:y val="0.4135841353164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269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18911451857993"/>
          <c:y val="0.65155448754694834"/>
          <c:w val="0.37030960435041932"/>
          <c:h val="6.8062325542640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0.57602</cdr:x>
      <cdr:y>0.57717</cdr:y>
    </cdr:from>
    <cdr:to>
      <cdr:x>0.85827</cdr:x>
      <cdr:y>0.68908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B0F21EC7-6A03-4E47-B9D9-984F58E8B7C0}"/>
            </a:ext>
          </a:extLst>
        </cdr:cNvPr>
        <cdr:cNvSpPr txBox="1"/>
      </cdr:nvSpPr>
      <cdr:spPr>
        <a:xfrm xmlns:a="http://schemas.openxmlformats.org/drawingml/2006/main">
          <a:off x="5003800" y="3146425"/>
          <a:ext cx="2451851" cy="6100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2">
              <a:lumMod val="5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600" b="1" dirty="0"/>
            <a:t>Období hospod. krize</a:t>
          </a:r>
        </a:p>
        <a:p xmlns:a="http://schemas.openxmlformats.org/drawingml/2006/main">
          <a:r>
            <a:rPr lang="cs-CZ" sz="1600" b="1" dirty="0"/>
            <a:t>stagnace </a:t>
          </a:r>
        </a:p>
      </cdr:txBody>
    </cdr:sp>
  </cdr:relSizeAnchor>
  <cdr:relSizeAnchor xmlns:cdr="http://schemas.openxmlformats.org/drawingml/2006/chartDrawing">
    <cdr:from>
      <cdr:x>0.34905</cdr:x>
      <cdr:y>0.32382</cdr:y>
    </cdr:from>
    <cdr:to>
      <cdr:x>0.55702</cdr:x>
      <cdr:y>0.53021</cdr:y>
    </cdr:to>
    <cdr:sp macro="" textlink="">
      <cdr:nvSpPr>
        <cdr:cNvPr id="3" name="Ovál 2">
          <a:extLst xmlns:a="http://schemas.openxmlformats.org/drawingml/2006/main">
            <a:ext uri="{FF2B5EF4-FFF2-40B4-BE49-F238E27FC236}">
              <a16:creationId xmlns:a16="http://schemas.microsoft.com/office/drawing/2014/main" id="{874955FE-D221-46E5-8806-997F7D18134A}"/>
            </a:ext>
          </a:extLst>
        </cdr:cNvPr>
        <cdr:cNvSpPr/>
      </cdr:nvSpPr>
      <cdr:spPr>
        <a:xfrm xmlns:a="http://schemas.openxmlformats.org/drawingml/2006/main">
          <a:off x="3032124" y="1765300"/>
          <a:ext cx="1806575" cy="112513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0.49598</cdr:x>
      <cdr:y>0.55096</cdr:y>
    </cdr:from>
    <cdr:to>
      <cdr:x>0.56389</cdr:x>
      <cdr:y>0.63938</cdr:y>
    </cdr:to>
    <cdr:sp macro="" textlink="">
      <cdr:nvSpPr>
        <cdr:cNvPr id="4" name="Šipka dolů 3">
          <a:extLst xmlns:a="http://schemas.openxmlformats.org/drawingml/2006/main">
            <a:ext uri="{FF2B5EF4-FFF2-40B4-BE49-F238E27FC236}">
              <a16:creationId xmlns:a16="http://schemas.microsoft.com/office/drawing/2014/main" id="{4177F96B-6A52-4A10-A824-172F8F1A0FA4}"/>
            </a:ext>
          </a:extLst>
        </cdr:cNvPr>
        <cdr:cNvSpPr/>
      </cdr:nvSpPr>
      <cdr:spPr>
        <a:xfrm xmlns:a="http://schemas.openxmlformats.org/drawingml/2006/main" rot="18759993" flipV="1">
          <a:off x="4362420" y="2949606"/>
          <a:ext cx="482004" cy="5898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0.09466</cdr:x>
      <cdr:y>0.04601</cdr:y>
    </cdr:from>
    <cdr:to>
      <cdr:x>0.60872</cdr:x>
      <cdr:y>0.16657</cdr:y>
    </cdr:to>
    <cdr:sp macro="" textlink="">
      <cdr:nvSpPr>
        <cdr:cNvPr id="5" name="TextovéPole 1">
          <a:extLst xmlns:a="http://schemas.openxmlformats.org/drawingml/2006/main">
            <a:ext uri="{FF2B5EF4-FFF2-40B4-BE49-F238E27FC236}">
              <a16:creationId xmlns:a16="http://schemas.microsoft.com/office/drawing/2014/main" id="{4EA1EEA2-129B-4E5D-AAD8-FD3148DB57E1}"/>
            </a:ext>
          </a:extLst>
        </cdr:cNvPr>
        <cdr:cNvSpPr txBox="1"/>
      </cdr:nvSpPr>
      <cdr:spPr>
        <a:xfrm xmlns:a="http://schemas.openxmlformats.org/drawingml/2006/main">
          <a:off x="822325" y="250826"/>
          <a:ext cx="4465535" cy="65722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400" b="1" dirty="0"/>
            <a:t>Od krize r. 2009 dynamika vývozu výraznější než dovozu</a:t>
          </a:r>
        </a:p>
        <a:p xmlns:a="http://schemas.openxmlformats.org/drawingml/2006/main">
          <a:r>
            <a:rPr lang="cs-CZ" sz="1400" b="1" dirty="0"/>
            <a:t>Vývoz růst o 194 %, dovoz růst o 171 %</a:t>
          </a:r>
        </a:p>
      </cdr:txBody>
    </cdr:sp>
  </cdr:relSizeAnchor>
  <cdr:relSizeAnchor xmlns:cdr="http://schemas.openxmlformats.org/drawingml/2006/chartDrawing">
    <cdr:from>
      <cdr:x>0.06287</cdr:x>
      <cdr:y>0.94059</cdr:y>
    </cdr:from>
    <cdr:to>
      <cdr:x>0.99561</cdr:x>
      <cdr:y>0.99773</cdr:y>
    </cdr:to>
    <cdr:sp macro="" textlink="">
      <cdr:nvSpPr>
        <cdr:cNvPr id="6" name="TextovéPole 1">
          <a:extLst xmlns:a="http://schemas.openxmlformats.org/drawingml/2006/main">
            <a:ext uri="{FF2B5EF4-FFF2-40B4-BE49-F238E27FC236}">
              <a16:creationId xmlns:a16="http://schemas.microsoft.com/office/drawing/2014/main" id="{B38FCFEC-2B60-4D10-8C19-6A1115CFFBC2}"/>
            </a:ext>
          </a:extLst>
        </cdr:cNvPr>
        <cdr:cNvSpPr txBox="1"/>
      </cdr:nvSpPr>
      <cdr:spPr>
        <a:xfrm xmlns:a="http://schemas.openxmlformats.org/drawingml/2006/main" flipH="1">
          <a:off x="546099" y="5127625"/>
          <a:ext cx="8102600" cy="3114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400" i="1" dirty="0"/>
            <a:t>Pramen: ČSÚ – Statistika zahraničního obchodu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9184F-7DC6-4426-BED0-8B34E9DF878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3F538-9061-4F9D-BCD0-A7A1B50E5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8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073B038-BEE4-42B2-B49E-07E03B379245}" type="datetimeFigureOut">
              <a:rPr lang="cs-CZ"/>
              <a:pPr>
                <a:defRPr/>
              </a:pPr>
              <a:t>04.11.2018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1E8839F-1131-4646-9FDC-300072D3E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29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0573FD-06B8-4DEA-A491-EA8778C89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8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494A-67A9-4A22-A2E4-2D01B9DC17CE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8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92F8-FBCA-4425-B810-901E8E5F7FA2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3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FC5F-75BE-4BA9-B685-253AAB3937A6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7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C4C4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8B55-3069-428B-8933-E9C1F8396B6A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1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2ABE-113C-4AF1-A980-0801DC672CB1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2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C4C4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223C-376F-45D5-A909-983556118D7D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0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7743-B060-418E-B38E-CBAC14948119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D543-2D50-4985-A996-81073DB119C1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2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A518-3AC2-47E6-98AC-20B26492F0A7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9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5F86-306A-49CC-8835-3E20D9508EC2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0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166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3B3B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16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B3B3B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B7DEF-D40C-4FCD-B806-7BA9EACAB892}" type="slidenum">
              <a:rPr lang="cs-CZ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vodozna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18161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Logo_uzei_cmy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0938"/>
            <a:ext cx="22621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68" r:id="rId2"/>
    <p:sldLayoutId id="2147493469" r:id="rId3"/>
    <p:sldLayoutId id="2147493470" r:id="rId4"/>
    <p:sldLayoutId id="2147493471" r:id="rId5"/>
    <p:sldLayoutId id="2147493472" r:id="rId6"/>
    <p:sldLayoutId id="2147493473" r:id="rId7"/>
    <p:sldLayoutId id="2147493474" r:id="rId8"/>
    <p:sldLayoutId id="2147493475" r:id="rId9"/>
    <p:sldLayoutId id="2147493476" r:id="rId10"/>
    <p:sldLayoutId id="2147493477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C4C4C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4C4C4C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elinek.ladislav@uze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agriculture/sites/agriculture/files/consultations/cap-modernising/soc_background_final_en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agriculture/sites/agriculture/files/consultations/cap-modernising/soc_background_final_en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11727" y="1018020"/>
            <a:ext cx="8520545" cy="1470025"/>
          </a:xfrm>
        </p:spPr>
        <p:txBody>
          <a:bodyPr/>
          <a:lstStyle/>
          <a:p>
            <a:r>
              <a:rPr lang="cs-CZ" altLang="cs-CZ" dirty="0"/>
              <a:t>Příprava SZP na období 2021-27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598" y="2741180"/>
            <a:ext cx="6400800" cy="1752600"/>
          </a:xfrm>
        </p:spPr>
        <p:txBody>
          <a:bodyPr/>
          <a:lstStyle/>
          <a:p>
            <a:r>
              <a:rPr lang="cs-CZ" altLang="cs-CZ" dirty="0"/>
              <a:t>Stabilita příjmů a životaschopnost farem – výtah z analytických dokumentů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1390" y="2281959"/>
            <a:ext cx="8361217" cy="20608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1468582" y="4493780"/>
            <a:ext cx="6483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Ladislav Jelínek, Tomáš Medonos</a:t>
            </a:r>
          </a:p>
          <a:p>
            <a:pPr algn="ctr"/>
            <a:r>
              <a:rPr lang="cs-CZ" dirty="0"/>
              <a:t>Ústav zemědělské ekonomiky a informací, Praha</a:t>
            </a:r>
          </a:p>
          <a:p>
            <a:pPr algn="ctr"/>
            <a:r>
              <a:rPr lang="cs-CZ" dirty="0"/>
              <a:t>Přednáška pro ČMSZP, Skalský dvůr, 5.11. 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příjmů (produkce) a nákladů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061"/>
            <a:ext cx="9144000" cy="400587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57200" y="5366305"/>
            <a:ext cx="163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Zdroj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cs-CZ" i="1" dirty="0">
                <a:solidFill>
                  <a:srgbClr val="000000"/>
                </a:solidFill>
                <a:latin typeface="Calibri" panose="020F0502020204030204" pitchFamily="34" charset="0"/>
              </a:rPr>
              <a:t>EC, FADN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1413164" y="2826327"/>
            <a:ext cx="374072" cy="2230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415" y="276199"/>
            <a:ext cx="7886700" cy="994172"/>
          </a:xfrm>
        </p:spPr>
        <p:txBody>
          <a:bodyPr/>
          <a:lstStyle/>
          <a:p>
            <a:r>
              <a:rPr lang="cs-CZ" dirty="0"/>
              <a:t>Podíl provozních podpor na HPH (%)</a:t>
            </a:r>
            <a:endParaRPr lang="en-US" dirty="0"/>
          </a:p>
        </p:txBody>
      </p:sp>
      <p:graphicFrame>
        <p:nvGraphicFramePr>
          <p:cNvPr id="4" name="Graf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208669"/>
              </p:ext>
            </p:extLst>
          </p:nvPr>
        </p:nvGraphicFramePr>
        <p:xfrm>
          <a:off x="459685" y="1767457"/>
          <a:ext cx="7215733" cy="393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616493" y="5562830"/>
            <a:ext cx="215135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350"/>
              </a:lnSpc>
              <a:spcBef>
                <a:spcPts val="225"/>
              </a:spcBef>
              <a:spcAft>
                <a:spcPts val="0"/>
              </a:spcAft>
            </a:pP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Zdroj: </a:t>
            </a:r>
            <a:r>
              <a:rPr lang="cs-CZ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Eurostat</a:t>
            </a:r>
            <a:r>
              <a:rPr lang="cs-CZ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vlastní dopočty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767851" y="5839245"/>
            <a:ext cx="6015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cs-CZ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extenzivní chov přežvýkavců v horských oblastech ANC: 168 % do 100 ha, 130 % nad 1000 ha.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9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Příležitost, jak využít dobrou příjmovou situaci…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964" y="1873250"/>
            <a:ext cx="8645236" cy="3627006"/>
          </a:xfrm>
        </p:spPr>
        <p:txBody>
          <a:bodyPr/>
          <a:lstStyle/>
          <a:p>
            <a:pPr lvl="1"/>
            <a:r>
              <a:rPr lang="cs-CZ" dirty="0"/>
              <a:t>Stimulovat zemědělce, aby pečovali o společenské náklady plynoucí z hospodaření (internalizace)</a:t>
            </a:r>
          </a:p>
          <a:p>
            <a:pPr lvl="1"/>
            <a:r>
              <a:rPr lang="cs-CZ" dirty="0"/>
              <a:t>Investovat do diversifikace příjmů</a:t>
            </a:r>
          </a:p>
          <a:p>
            <a:pPr lvl="1"/>
            <a:r>
              <a:rPr lang="cs-CZ" dirty="0"/>
              <a:t>Zlepšit pozici vůči odběratelům</a:t>
            </a:r>
          </a:p>
          <a:p>
            <a:pPr lvl="1"/>
            <a:r>
              <a:rPr lang="cs-CZ" dirty="0"/>
              <a:t>Investovat do inovací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5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464361"/>
            <a:ext cx="6172200" cy="607937"/>
          </a:xfrm>
        </p:spPr>
        <p:txBody>
          <a:bodyPr/>
          <a:lstStyle/>
          <a:p>
            <a:r>
              <a:rPr lang="cs-CZ" sz="2700" b="1" dirty="0"/>
              <a:t>Konkurenceschopnost agrárního sektoru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2919" y="1737145"/>
            <a:ext cx="8329613" cy="41577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900"/>
              </a:spcBef>
            </a:pPr>
            <a:r>
              <a:rPr lang="cs-CZ" dirty="0"/>
              <a:t>odvíjí se od KSCH samotného odvětví zemědělství a zpracovatelského (potravinářského) průmyslu prostřednictvím efektivnosti potravinářské logistiky a chování obchodu - vyúsťuje do reálné situace českého AZO</a:t>
            </a:r>
          </a:p>
          <a:p>
            <a:pPr>
              <a:spcBef>
                <a:spcPts val="900"/>
              </a:spcBef>
            </a:pPr>
            <a:endParaRPr lang="cs-CZ" sz="2400" dirty="0"/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cs-CZ" sz="2400" b="1" dirty="0">
                <a:solidFill>
                  <a:srgbClr val="00B050"/>
                </a:solidFill>
              </a:rPr>
              <a:t>Bilance AZO </a:t>
            </a:r>
            <a:r>
              <a:rPr lang="cs-CZ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cs-CZ" sz="2400" b="1" dirty="0">
                <a:solidFill>
                  <a:srgbClr val="00B050"/>
                </a:solidFill>
              </a:rPr>
              <a:t> 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odráží konkurenceschopnost prvovýroby i zpracovatelského průmyslu.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cs-CZ" sz="2400" b="1" dirty="0">
                <a:solidFill>
                  <a:srgbClr val="00B050"/>
                </a:solidFill>
              </a:rPr>
              <a:t>Míra soběstačnosti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souvisí s produkcí i celkovou spotřebou, doplňuje bilance AZO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cs-CZ" sz="2400" b="1" dirty="0">
                <a:solidFill>
                  <a:srgbClr val="00B050"/>
                </a:solidFill>
              </a:rPr>
              <a:t>Rentabilita – nákladová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(bez podpor) </a:t>
            </a:r>
            <a:r>
              <a:rPr lang="cs-CZ" sz="2400" b="1" dirty="0"/>
              <a:t>a </a:t>
            </a:r>
            <a:r>
              <a:rPr lang="cs-CZ" sz="2400" b="1" dirty="0">
                <a:solidFill>
                  <a:srgbClr val="00B050"/>
                </a:solidFill>
              </a:rPr>
              <a:t>souhrnná </a:t>
            </a:r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(tj. včetně podpor) –  ukazuje na efektivitu prvovýroby</a:t>
            </a:r>
          </a:p>
        </p:txBody>
      </p:sp>
    </p:spTree>
    <p:extLst>
      <p:ext uri="{BB962C8B-B14F-4D97-AF65-F5344CB8AC3E}">
        <p14:creationId xmlns:p14="http://schemas.microsoft.com/office/powerpoint/2010/main" val="237109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A1377-1345-4356-B2A4-4F63B84A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875"/>
            <a:ext cx="7886700" cy="696628"/>
          </a:xfrm>
        </p:spPr>
        <p:txBody>
          <a:bodyPr>
            <a:normAutofit fontScale="90000"/>
          </a:bodyPr>
          <a:lstStyle/>
          <a:p>
            <a:r>
              <a:rPr lang="cs-CZ" dirty="0"/>
              <a:t>1) Problémy na které má SZP reagovat - odvětví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047DC7-C47F-457C-AA76-B821FE498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276" y="2151975"/>
            <a:ext cx="8876581" cy="4068455"/>
          </a:xfrm>
        </p:spPr>
        <p:txBody>
          <a:bodyPr>
            <a:normAutofit/>
          </a:bodyPr>
          <a:lstStyle/>
          <a:p>
            <a:r>
              <a:rPr lang="cs-CZ" b="1" dirty="0"/>
              <a:t>Přetrvávající relativně vysoká záporná bilance AZO</a:t>
            </a:r>
            <a:r>
              <a:rPr lang="cs-CZ" dirty="0"/>
              <a:t>, která neodpovídá potenciálu českého agrárního sektoru. </a:t>
            </a:r>
          </a:p>
          <a:p>
            <a:endParaRPr lang="cs-CZ" dirty="0"/>
          </a:p>
        </p:txBody>
      </p:sp>
      <p:sp>
        <p:nvSpPr>
          <p:cNvPr id="5" name="Šipka: doprava 4">
            <a:hlinkClick r:id="rId2" action="ppaction://hlinksldjump"/>
            <a:extLst>
              <a:ext uri="{FF2B5EF4-FFF2-40B4-BE49-F238E27FC236}">
                <a16:creationId xmlns:a16="http://schemas.microsoft.com/office/drawing/2014/main" id="{85AC589A-DDD4-40EE-ADB0-C2FC1E6162CE}"/>
              </a:ext>
            </a:extLst>
          </p:cNvPr>
          <p:cNvSpPr/>
          <p:nvPr/>
        </p:nvSpPr>
        <p:spPr>
          <a:xfrm>
            <a:off x="7605262" y="1905360"/>
            <a:ext cx="731089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3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36EECB2-97FE-4CC9-98D4-7F615F9415D6}"/>
              </a:ext>
            </a:extLst>
          </p:cNvPr>
          <p:cNvSpPr/>
          <p:nvPr/>
        </p:nvSpPr>
        <p:spPr>
          <a:xfrm>
            <a:off x="1536686" y="1000548"/>
            <a:ext cx="55771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Vývoj AZO za období 2004 - 2017</a:t>
            </a:r>
            <a:endParaRPr lang="cs-CZ" sz="2700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9C5BA7B9-FE2A-4E03-8294-CA6924046B4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2900" y="1563291"/>
          <a:ext cx="8143875" cy="42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65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A1377-1345-4356-B2A4-4F63B84A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875"/>
            <a:ext cx="7886700" cy="696628"/>
          </a:xfrm>
        </p:spPr>
        <p:txBody>
          <a:bodyPr>
            <a:normAutofit fontScale="90000"/>
          </a:bodyPr>
          <a:lstStyle/>
          <a:p>
            <a:r>
              <a:rPr lang="cs-CZ" dirty="0"/>
              <a:t>1) Problémy na které má SZP reagovat - odvětví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047DC7-C47F-457C-AA76-B821FE498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276" y="1673503"/>
            <a:ext cx="8876581" cy="406845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>
                    <a:lumMod val="75000"/>
                  </a:schemeClr>
                </a:solidFill>
              </a:rPr>
              <a:t>Přetrvávající relativně vysoká záporná bilance AZO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, která neodpovídá potenciálu českého agrárního sektoru. </a:t>
            </a:r>
          </a:p>
          <a:p>
            <a:r>
              <a:rPr lang="cs-CZ" dirty="0"/>
              <a:t>Stále </a:t>
            </a:r>
            <a:r>
              <a:rPr lang="cs-CZ" b="1" dirty="0"/>
              <a:t>rostoucí podíl zemědělské suroviny na vývozu</a:t>
            </a:r>
            <a:r>
              <a:rPr lang="cs-CZ" dirty="0"/>
              <a:t>, který v rámci jednotného trhu EU a nedostatečného využívání komparativních výhod ČR snižuje podíl zaměstnanosti a PH agrárního sektoru na celkových výsledcích NH.</a:t>
            </a:r>
          </a:p>
          <a:p>
            <a:endParaRPr lang="cs-CZ" dirty="0"/>
          </a:p>
        </p:txBody>
      </p:sp>
      <p:sp>
        <p:nvSpPr>
          <p:cNvPr id="5" name="Šipka: doprava 4">
            <a:hlinkClick r:id="rId2" action="ppaction://hlinksldjump"/>
            <a:extLst>
              <a:ext uri="{FF2B5EF4-FFF2-40B4-BE49-F238E27FC236}">
                <a16:creationId xmlns:a16="http://schemas.microsoft.com/office/drawing/2014/main" id="{85AC589A-DDD4-40EE-ADB0-C2FC1E6162CE}"/>
              </a:ext>
            </a:extLst>
          </p:cNvPr>
          <p:cNvSpPr/>
          <p:nvPr/>
        </p:nvSpPr>
        <p:spPr>
          <a:xfrm>
            <a:off x="7605262" y="1905360"/>
            <a:ext cx="731089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hlinkClick r:id="rId3" action="ppaction://hlinksldjump"/>
            <a:extLst>
              <a:ext uri="{FF2B5EF4-FFF2-40B4-BE49-F238E27FC236}">
                <a16:creationId xmlns:a16="http://schemas.microsoft.com/office/drawing/2014/main" id="{1FCF4C89-C72E-41D3-BB02-5CC38CBC1E06}"/>
              </a:ext>
            </a:extLst>
          </p:cNvPr>
          <p:cNvSpPr/>
          <p:nvPr/>
        </p:nvSpPr>
        <p:spPr>
          <a:xfrm>
            <a:off x="7605262" y="3009518"/>
            <a:ext cx="731089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32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64407" y="868803"/>
            <a:ext cx="7879556" cy="7026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Bilance AZO nezpracovaných zemědělských komodit (mil. Kč)</a:t>
            </a:r>
          </a:p>
        </p:txBody>
      </p:sp>
      <p:sp>
        <p:nvSpPr>
          <p:cNvPr id="8197" name="TextovéPole 3"/>
          <p:cNvSpPr txBox="1">
            <a:spLocks noChangeArrowheads="1"/>
          </p:cNvSpPr>
          <p:nvPr/>
        </p:nvSpPr>
        <p:spPr bwMode="auto">
          <a:xfrm>
            <a:off x="3833447" y="5750415"/>
            <a:ext cx="40330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050" i="1" dirty="0"/>
              <a:t>Pramen: ČSÚ – Statistika zahraničního obchodu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84E3E0-F607-491F-B7E1-AA6076FE14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3" y="1577809"/>
            <a:ext cx="8568842" cy="40800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82C662F-02A4-4183-8BAE-961B273CD032}"/>
              </a:ext>
            </a:extLst>
          </p:cNvPr>
          <p:cNvCxnSpPr>
            <a:cxnSpLocks/>
          </p:cNvCxnSpPr>
          <p:nvPr/>
        </p:nvCxnSpPr>
        <p:spPr>
          <a:xfrm>
            <a:off x="3833447" y="1678132"/>
            <a:ext cx="0" cy="2504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41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ovéPole 3"/>
          <p:cNvSpPr txBox="1">
            <a:spLocks noChangeArrowheads="1"/>
          </p:cNvSpPr>
          <p:nvPr/>
        </p:nvSpPr>
        <p:spPr bwMode="auto">
          <a:xfrm>
            <a:off x="4202723" y="5771265"/>
            <a:ext cx="3807540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825" i="1" dirty="0"/>
              <a:t>Pramen:  ČSÚ – Statistika zahraničního obchodu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069" y="874823"/>
            <a:ext cx="8188363" cy="675764"/>
          </a:xfrm>
        </p:spPr>
        <p:txBody>
          <a:bodyPr>
            <a:normAutofit fontScale="90000"/>
          </a:bodyPr>
          <a:lstStyle/>
          <a:p>
            <a:r>
              <a:rPr lang="cs-C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Bilance AZO ČR u vybraných zpracovaných agrárních výrobků  (mil. Kč)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831EED-6BDB-41B3-9459-4721615CAA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9" y="1550587"/>
            <a:ext cx="8530613" cy="41280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2A7A96A-382D-4CD5-8F1C-35DFEAED11CB}"/>
              </a:ext>
            </a:extLst>
          </p:cNvPr>
          <p:cNvCxnSpPr>
            <a:cxnSpLocks/>
          </p:cNvCxnSpPr>
          <p:nvPr/>
        </p:nvCxnSpPr>
        <p:spPr>
          <a:xfrm>
            <a:off x="4010093" y="1698914"/>
            <a:ext cx="0" cy="2504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01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A1377-1345-4356-B2A4-4F63B84A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875"/>
            <a:ext cx="7886700" cy="696628"/>
          </a:xfrm>
        </p:spPr>
        <p:txBody>
          <a:bodyPr>
            <a:normAutofit fontScale="90000"/>
          </a:bodyPr>
          <a:lstStyle/>
          <a:p>
            <a:r>
              <a:rPr lang="cs-CZ" dirty="0"/>
              <a:t>1) Problémy na které má SZP reagovat - odvětví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047DC7-C47F-457C-AA76-B821FE498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419" y="2099454"/>
            <a:ext cx="8876581" cy="406845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chemeClr val="bg1">
                    <a:lumMod val="75000"/>
                  </a:schemeClr>
                </a:solidFill>
              </a:rPr>
              <a:t>Přetrvávající relativně vysoká záporná bilance AZO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, která neodpovídá potenciálu českého agrárního sektoru. </a:t>
            </a:r>
          </a:p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Stále </a:t>
            </a:r>
            <a:r>
              <a:rPr lang="cs-CZ" b="1" dirty="0">
                <a:solidFill>
                  <a:schemeClr val="bg1">
                    <a:lumMod val="75000"/>
                  </a:schemeClr>
                </a:solidFill>
              </a:rPr>
              <a:t>rostoucí podíl zemědělské suroviny na vývozu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, který v rámci jednotného trhu EU a nedostatečného využívání komparativních výhod ČR snižuje podíl zaměstnanosti a PH agrárního sektoru na celkových výsledcích NH.</a:t>
            </a:r>
          </a:p>
          <a:p>
            <a:r>
              <a:rPr lang="cs-CZ" dirty="0"/>
              <a:t>Rezervy v ekonomické úrovni českého zemědělství - </a:t>
            </a:r>
            <a:r>
              <a:rPr lang="cs-CZ" b="1" dirty="0"/>
              <a:t>nižší úroveň produktivity práce </a:t>
            </a:r>
            <a:r>
              <a:rPr lang="cs-CZ" sz="1800" dirty="0"/>
              <a:t>(81 % EU 28, 50 % EU 15)</a:t>
            </a:r>
            <a:r>
              <a:rPr lang="cs-CZ" sz="1800" b="1" dirty="0"/>
              <a:t> </a:t>
            </a:r>
            <a:r>
              <a:rPr lang="cs-CZ" b="1" dirty="0"/>
              <a:t>a pomalé tempo růstu TFP v sektoru zemědělství</a:t>
            </a:r>
            <a:r>
              <a:rPr lang="cs-CZ" dirty="0"/>
              <a:t> - převažuje nákladově náročná extenzivní výroba </a:t>
            </a:r>
            <a:r>
              <a:rPr lang="cs-CZ" sz="1800" dirty="0"/>
              <a:t>(hustota zvířat 68 %; celková produkce 50 %)</a:t>
            </a:r>
            <a:r>
              <a:rPr lang="cs-CZ" dirty="0"/>
              <a:t>,</a:t>
            </a:r>
            <a:r>
              <a:rPr lang="cs-CZ" sz="1800" dirty="0"/>
              <a:t> </a:t>
            </a:r>
            <a:r>
              <a:rPr lang="cs-CZ" dirty="0"/>
              <a:t>s nižší úrovní využití stále výrazně levnějších faktorů produkce </a:t>
            </a:r>
            <a:r>
              <a:rPr lang="cs-CZ" sz="1800" dirty="0"/>
              <a:t>(práce 62 %, půdy 63 %)</a:t>
            </a:r>
            <a:r>
              <a:rPr lang="cs-CZ" dirty="0"/>
              <a:t>. </a:t>
            </a:r>
          </a:p>
          <a:p>
            <a:r>
              <a:rPr lang="cs-CZ" dirty="0"/>
              <a:t>úroveň KSCH daná </a:t>
            </a:r>
            <a:r>
              <a:rPr lang="cs-CZ" b="1" dirty="0"/>
              <a:t>převažující výrobní orientací na polní „</a:t>
            </a:r>
            <a:r>
              <a:rPr lang="cs-CZ" b="1" dirty="0" err="1"/>
              <a:t>bi</a:t>
            </a:r>
            <a:r>
              <a:rPr lang="cs-CZ" b="1" dirty="0"/>
              <a:t>-komoditní“ produkci (obiloviny + řepka)</a:t>
            </a:r>
            <a:r>
              <a:rPr lang="cs-CZ" dirty="0"/>
              <a:t> </a:t>
            </a:r>
            <a:r>
              <a:rPr lang="cs-CZ" b="1" dirty="0"/>
              <a:t>a v ŽV na vysoce extenzivní chov přežvýkavců –  </a:t>
            </a:r>
            <a:r>
              <a:rPr lang="cs-CZ" dirty="0"/>
              <a:t>„vykoupena“ značnými negativními dopady do kvality půdy, vodního režimu, biodiverzity, charakteru krajiny a sociální oblasti. </a:t>
            </a:r>
          </a:p>
          <a:p>
            <a:endParaRPr lang="cs-CZ" dirty="0"/>
          </a:p>
        </p:txBody>
      </p:sp>
      <p:sp>
        <p:nvSpPr>
          <p:cNvPr id="5" name="Šipka: doprava 4">
            <a:hlinkClick r:id="rId2" action="ppaction://hlinksldjump"/>
            <a:extLst>
              <a:ext uri="{FF2B5EF4-FFF2-40B4-BE49-F238E27FC236}">
                <a16:creationId xmlns:a16="http://schemas.microsoft.com/office/drawing/2014/main" id="{85AC589A-DDD4-40EE-ADB0-C2FC1E6162CE}"/>
              </a:ext>
            </a:extLst>
          </p:cNvPr>
          <p:cNvSpPr/>
          <p:nvPr/>
        </p:nvSpPr>
        <p:spPr>
          <a:xfrm>
            <a:off x="7605262" y="1905360"/>
            <a:ext cx="731089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hlinkClick r:id="rId3" action="ppaction://hlinksldjump"/>
            <a:extLst>
              <a:ext uri="{FF2B5EF4-FFF2-40B4-BE49-F238E27FC236}">
                <a16:creationId xmlns:a16="http://schemas.microsoft.com/office/drawing/2014/main" id="{1FCF4C89-C72E-41D3-BB02-5CC38CBC1E06}"/>
              </a:ext>
            </a:extLst>
          </p:cNvPr>
          <p:cNvSpPr/>
          <p:nvPr/>
        </p:nvSpPr>
        <p:spPr>
          <a:xfrm>
            <a:off x="7784261" y="2981775"/>
            <a:ext cx="731089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hlinkClick r:id="rId4" action="ppaction://hlinksldjump"/>
            <a:extLst>
              <a:ext uri="{FF2B5EF4-FFF2-40B4-BE49-F238E27FC236}">
                <a16:creationId xmlns:a16="http://schemas.microsoft.com/office/drawing/2014/main" id="{65CB0B39-D71D-4192-BD32-D533FE9486E4}"/>
              </a:ext>
            </a:extLst>
          </p:cNvPr>
          <p:cNvSpPr/>
          <p:nvPr/>
        </p:nvSpPr>
        <p:spPr>
          <a:xfrm>
            <a:off x="7605261" y="5420612"/>
            <a:ext cx="731089" cy="38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48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přípravy SZP 2021+</a:t>
            </a:r>
          </a:p>
          <a:p>
            <a:pPr lvl="1"/>
            <a:r>
              <a:rPr lang="cs-CZ" dirty="0"/>
              <a:t>Připravit </a:t>
            </a:r>
            <a:r>
              <a:rPr lang="cs-CZ" b="1" dirty="0"/>
              <a:t>Strategický plán</a:t>
            </a:r>
          </a:p>
          <a:p>
            <a:pPr lvl="1"/>
            <a:r>
              <a:rPr lang="cs-CZ" dirty="0"/>
              <a:t>Pracovní skupiny podle stanovených cílů: </a:t>
            </a:r>
            <a:r>
              <a:rPr lang="cs-CZ" b="1" dirty="0"/>
              <a:t>9+“Lesy“</a:t>
            </a:r>
            <a:r>
              <a:rPr lang="cs-CZ" dirty="0"/>
              <a:t> (sdílení rolí ve skupinách)</a:t>
            </a:r>
            <a:endParaRPr lang="cs-CZ" b="1" dirty="0"/>
          </a:p>
          <a:p>
            <a:pPr lvl="1"/>
            <a:r>
              <a:rPr lang="cs-CZ" dirty="0"/>
              <a:t>Definovat </a:t>
            </a:r>
            <a:r>
              <a:rPr lang="cs-CZ" b="1" dirty="0"/>
              <a:t>oblasti/potřeby/priority</a:t>
            </a:r>
            <a:r>
              <a:rPr lang="cs-CZ" dirty="0"/>
              <a:t>, kde má politika zasáhnout</a:t>
            </a:r>
          </a:p>
          <a:p>
            <a:pPr lvl="1"/>
            <a:r>
              <a:rPr lang="cs-CZ" dirty="0"/>
              <a:t>Společný postup pro 28 ČS</a:t>
            </a:r>
          </a:p>
          <a:p>
            <a:pPr lvl="1"/>
            <a:r>
              <a:rPr lang="cs-CZ" dirty="0"/>
              <a:t> Analytické podklady: </a:t>
            </a:r>
            <a:r>
              <a:rPr lang="cs-CZ" sz="2400" b="1" cap="small" dirty="0"/>
              <a:t>Problémy-Příčiny-Rozsah-Efekt politiky-Možná řešení</a:t>
            </a:r>
            <a:endParaRPr lang="en-US" b="1" cap="small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56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slov ke stropům PP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r>
              <a:rPr lang="cs-CZ" dirty="0"/>
              <a:t>Návrh nařízení:</a:t>
            </a:r>
          </a:p>
          <a:p>
            <a:pPr lvl="1"/>
            <a:r>
              <a:rPr lang="cs-CZ" dirty="0"/>
              <a:t>4 kategorie PP – rozdělení mezi aktivní zemědělce</a:t>
            </a:r>
          </a:p>
          <a:p>
            <a:pPr lvl="1"/>
            <a:r>
              <a:rPr lang="cs-CZ" dirty="0"/>
              <a:t>Podnik s PP nad 60 tis. € → redukce (po odečtu osobních nákladů zemědělských pracovníků)</a:t>
            </a:r>
          </a:p>
          <a:p>
            <a:pPr lvl="1"/>
            <a:r>
              <a:rPr lang="cs-CZ" dirty="0"/>
              <a:t>Přesun získaných prostředků do </a:t>
            </a:r>
            <a:r>
              <a:rPr lang="cs-CZ" dirty="0" err="1"/>
              <a:t>redistributivní</a:t>
            </a:r>
            <a:r>
              <a:rPr lang="cs-CZ" dirty="0"/>
              <a:t> platby (případně do II. pilíře)</a:t>
            </a:r>
          </a:p>
          <a:p>
            <a:pPr lvl="1"/>
            <a:r>
              <a:rPr lang="cs-CZ" dirty="0"/>
              <a:t>Propočty dopadu nařízení do CZ farem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272ABE-113C-4AF1-A980-0801DC672CB1}" type="slidenum">
              <a:rPr lang="cs-CZ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6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67293"/>
            <a:ext cx="7886700" cy="994172"/>
          </a:xfrm>
        </p:spPr>
        <p:txBody>
          <a:bodyPr>
            <a:noAutofit/>
          </a:bodyPr>
          <a:lstStyle/>
          <a:p>
            <a:r>
              <a:rPr lang="en-US" sz="1800" b="1" dirty="0" err="1"/>
              <a:t>Osobní</a:t>
            </a:r>
            <a:r>
              <a:rPr lang="en-US" sz="1800" b="1" dirty="0"/>
              <a:t> </a:t>
            </a:r>
            <a:r>
              <a:rPr lang="en-US" sz="1800" b="1" dirty="0" err="1"/>
              <a:t>náklady</a:t>
            </a:r>
            <a:r>
              <a:rPr lang="en-US" sz="1800" b="1" dirty="0"/>
              <a:t> </a:t>
            </a:r>
            <a:r>
              <a:rPr lang="en-US" sz="1800" b="1" dirty="0" err="1"/>
              <a:t>vyjádřené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hektar</a:t>
            </a:r>
            <a:r>
              <a:rPr lang="en-US" sz="1800" b="1" dirty="0"/>
              <a:t> </a:t>
            </a:r>
            <a:r>
              <a:rPr lang="en-US" sz="1800" b="1" dirty="0" err="1"/>
              <a:t>zemědělské</a:t>
            </a:r>
            <a:r>
              <a:rPr lang="en-US" sz="1800" b="1" dirty="0"/>
              <a:t> </a:t>
            </a:r>
            <a:r>
              <a:rPr lang="en-US" sz="1800" b="1" dirty="0" err="1"/>
              <a:t>půdy</a:t>
            </a:r>
            <a:r>
              <a:rPr lang="en-US" sz="1800" b="1" dirty="0"/>
              <a:t> a </a:t>
            </a:r>
            <a:r>
              <a:rPr lang="en-US" sz="1800" b="1" dirty="0" err="1"/>
              <a:t>absolutní</a:t>
            </a:r>
            <a:r>
              <a:rPr lang="en-US" sz="1800" b="1" dirty="0"/>
              <a:t> </a:t>
            </a:r>
            <a:r>
              <a:rPr lang="en-US" sz="1800" b="1" dirty="0" err="1"/>
              <a:t>část</a:t>
            </a:r>
            <a:r>
              <a:rPr lang="en-US" sz="1800" b="1" dirty="0"/>
              <a:t> </a:t>
            </a:r>
            <a:r>
              <a:rPr lang="en-US" sz="1800" b="1" dirty="0" err="1"/>
              <a:t>krácení</a:t>
            </a:r>
            <a:r>
              <a:rPr lang="en-US" sz="1800" b="1" dirty="0"/>
              <a:t> SAPS </a:t>
            </a:r>
            <a:r>
              <a:rPr lang="en-US" sz="1800" b="1" dirty="0" err="1"/>
              <a:t>platby</a:t>
            </a:r>
            <a:r>
              <a:rPr lang="en-US" sz="1800" b="1" dirty="0"/>
              <a:t> (</a:t>
            </a:r>
            <a:r>
              <a:rPr lang="en-US" sz="1800" b="1" dirty="0" err="1"/>
              <a:t>Kč</a:t>
            </a:r>
            <a:r>
              <a:rPr lang="en-US" sz="1800" b="1" dirty="0"/>
              <a:t>(/ha)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62" y="1261465"/>
            <a:ext cx="7493381" cy="447417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28650" y="5735637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Zdroj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: FADN-CZ,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vlastní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výpočty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768" y="339187"/>
            <a:ext cx="8390450" cy="994172"/>
          </a:xfrm>
        </p:spPr>
        <p:txBody>
          <a:bodyPr>
            <a:noAutofit/>
          </a:bodyPr>
          <a:lstStyle/>
          <a:p>
            <a:r>
              <a:rPr lang="cs-CZ" sz="2800" dirty="0"/>
              <a:t>Podíl PP k zastropování vůči mzdovým nákladů podle velikostních skupin (celý soubor)</a:t>
            </a:r>
            <a:endParaRPr lang="en-US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17043"/>
              </p:ext>
            </p:extLst>
          </p:nvPr>
        </p:nvGraphicFramePr>
        <p:xfrm>
          <a:off x="451012" y="1653314"/>
          <a:ext cx="8291206" cy="2339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9833">
                  <a:extLst>
                    <a:ext uri="{9D8B030D-6E8A-4147-A177-3AD203B41FA5}">
                      <a16:colId xmlns:a16="http://schemas.microsoft.com/office/drawing/2014/main" val="3538807019"/>
                    </a:ext>
                  </a:extLst>
                </a:gridCol>
                <a:gridCol w="611686">
                  <a:extLst>
                    <a:ext uri="{9D8B030D-6E8A-4147-A177-3AD203B41FA5}">
                      <a16:colId xmlns:a16="http://schemas.microsoft.com/office/drawing/2014/main" val="1940699677"/>
                    </a:ext>
                  </a:extLst>
                </a:gridCol>
                <a:gridCol w="707261">
                  <a:extLst>
                    <a:ext uri="{9D8B030D-6E8A-4147-A177-3AD203B41FA5}">
                      <a16:colId xmlns:a16="http://schemas.microsoft.com/office/drawing/2014/main" val="3234099649"/>
                    </a:ext>
                  </a:extLst>
                </a:gridCol>
                <a:gridCol w="726377">
                  <a:extLst>
                    <a:ext uri="{9D8B030D-6E8A-4147-A177-3AD203B41FA5}">
                      <a16:colId xmlns:a16="http://schemas.microsoft.com/office/drawing/2014/main" val="3462362056"/>
                    </a:ext>
                  </a:extLst>
                </a:gridCol>
                <a:gridCol w="738324">
                  <a:extLst>
                    <a:ext uri="{9D8B030D-6E8A-4147-A177-3AD203B41FA5}">
                      <a16:colId xmlns:a16="http://schemas.microsoft.com/office/drawing/2014/main" val="2280800676"/>
                    </a:ext>
                  </a:extLst>
                </a:gridCol>
                <a:gridCol w="649915">
                  <a:extLst>
                    <a:ext uri="{9D8B030D-6E8A-4147-A177-3AD203B41FA5}">
                      <a16:colId xmlns:a16="http://schemas.microsoft.com/office/drawing/2014/main" val="256042342"/>
                    </a:ext>
                  </a:extLst>
                </a:gridCol>
                <a:gridCol w="669031">
                  <a:extLst>
                    <a:ext uri="{9D8B030D-6E8A-4147-A177-3AD203B41FA5}">
                      <a16:colId xmlns:a16="http://schemas.microsoft.com/office/drawing/2014/main" val="1863116124"/>
                    </a:ext>
                  </a:extLst>
                </a:gridCol>
                <a:gridCol w="611686">
                  <a:extLst>
                    <a:ext uri="{9D8B030D-6E8A-4147-A177-3AD203B41FA5}">
                      <a16:colId xmlns:a16="http://schemas.microsoft.com/office/drawing/2014/main" val="3139562012"/>
                    </a:ext>
                  </a:extLst>
                </a:gridCol>
                <a:gridCol w="716819">
                  <a:extLst>
                    <a:ext uri="{9D8B030D-6E8A-4147-A177-3AD203B41FA5}">
                      <a16:colId xmlns:a16="http://schemas.microsoft.com/office/drawing/2014/main" val="1462331974"/>
                    </a:ext>
                  </a:extLst>
                </a:gridCol>
                <a:gridCol w="678588">
                  <a:extLst>
                    <a:ext uri="{9D8B030D-6E8A-4147-A177-3AD203B41FA5}">
                      <a16:colId xmlns:a16="http://schemas.microsoft.com/office/drawing/2014/main" val="694605634"/>
                    </a:ext>
                  </a:extLst>
                </a:gridCol>
                <a:gridCol w="611686">
                  <a:extLst>
                    <a:ext uri="{9D8B030D-6E8A-4147-A177-3AD203B41FA5}">
                      <a16:colId xmlns:a16="http://schemas.microsoft.com/office/drawing/2014/main" val="42623004"/>
                    </a:ext>
                  </a:extLst>
                </a:gridCol>
              </a:tblGrid>
              <a:tr h="700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Velikostní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kategorie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1-5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5-10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10-50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50-100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100-500 ha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500-800 ha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800-1000 ha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1000-1500 ha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1500-2000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nad</a:t>
                      </a:r>
                      <a:r>
                        <a:rPr lang="en-US" sz="1400" b="1" u="none" strike="noStrike" dirty="0">
                          <a:effectLst/>
                        </a:rPr>
                        <a:t> 2000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extLst>
                  <a:ext uri="{0D108BD9-81ED-4DB2-BD59-A6C34878D82A}">
                    <a16:rowId xmlns:a16="http://schemas.microsoft.com/office/drawing/2014/main" val="1736893204"/>
                  </a:ext>
                </a:extLst>
              </a:tr>
              <a:tr h="46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Mzdové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náklady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Kč</a:t>
                      </a:r>
                      <a:r>
                        <a:rPr lang="en-US" sz="1400" u="none" strike="noStrike" dirty="0">
                          <a:effectLst/>
                        </a:rPr>
                        <a:t>/ha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155 406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55 040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3 516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1 418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3 807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8 091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7 413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9 878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11 331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10 562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extLst>
                  <a:ext uri="{0D108BD9-81ED-4DB2-BD59-A6C34878D82A}">
                    <a16:rowId xmlns:a16="http://schemas.microsoft.com/office/drawing/2014/main" val="1351768887"/>
                  </a:ext>
                </a:extLst>
              </a:tr>
              <a:tr h="4693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PP po uplatnění stropu (Kč/ha)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extLst>
                  <a:ext uri="{0D108BD9-81ED-4DB2-BD59-A6C34878D82A}">
                    <a16:rowId xmlns:a16="http://schemas.microsoft.com/office/drawing/2014/main" val="3294986530"/>
                  </a:ext>
                </a:extLst>
              </a:tr>
              <a:tr h="700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% PP k zastropování </a:t>
                      </a:r>
                      <a:r>
                        <a:rPr lang="en-US" sz="1400" u="none" strike="noStrike" dirty="0" err="1">
                          <a:effectLst/>
                        </a:rPr>
                        <a:t>vůči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mzdovým</a:t>
                      </a:r>
                      <a:r>
                        <a:rPr lang="en-US" sz="1400" u="none" strike="noStrike" dirty="0">
                          <a:effectLst/>
                        </a:rPr>
                        <a:t> N.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3" marR="6823" marT="6823" marB="0" anchor="b"/>
                </a:tc>
                <a:extLst>
                  <a:ext uri="{0D108BD9-81ED-4DB2-BD59-A6C34878D82A}">
                    <a16:rowId xmlns:a16="http://schemas.microsoft.com/office/drawing/2014/main" val="1582899111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51768" y="5491337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Zdroj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: FADN-CZ,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vlastní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výpočty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23213"/>
              </p:ext>
            </p:extLst>
          </p:nvPr>
        </p:nvGraphicFramePr>
        <p:xfrm>
          <a:off x="427382" y="4344429"/>
          <a:ext cx="8291205" cy="1720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4452">
                  <a:extLst>
                    <a:ext uri="{9D8B030D-6E8A-4147-A177-3AD203B41FA5}">
                      <a16:colId xmlns:a16="http://schemas.microsoft.com/office/drawing/2014/main" val="3105738895"/>
                    </a:ext>
                  </a:extLst>
                </a:gridCol>
                <a:gridCol w="888947">
                  <a:extLst>
                    <a:ext uri="{9D8B030D-6E8A-4147-A177-3AD203B41FA5}">
                      <a16:colId xmlns:a16="http://schemas.microsoft.com/office/drawing/2014/main" val="4061655267"/>
                    </a:ext>
                  </a:extLst>
                </a:gridCol>
                <a:gridCol w="1011562">
                  <a:extLst>
                    <a:ext uri="{9D8B030D-6E8A-4147-A177-3AD203B41FA5}">
                      <a16:colId xmlns:a16="http://schemas.microsoft.com/office/drawing/2014/main" val="3399888731"/>
                    </a:ext>
                  </a:extLst>
                </a:gridCol>
                <a:gridCol w="980907">
                  <a:extLst>
                    <a:ext uri="{9D8B030D-6E8A-4147-A177-3AD203B41FA5}">
                      <a16:colId xmlns:a16="http://schemas.microsoft.com/office/drawing/2014/main" val="1861384856"/>
                    </a:ext>
                  </a:extLst>
                </a:gridCol>
                <a:gridCol w="1021780">
                  <a:extLst>
                    <a:ext uri="{9D8B030D-6E8A-4147-A177-3AD203B41FA5}">
                      <a16:colId xmlns:a16="http://schemas.microsoft.com/office/drawing/2014/main" val="2699951093"/>
                    </a:ext>
                  </a:extLst>
                </a:gridCol>
                <a:gridCol w="1099646">
                  <a:extLst>
                    <a:ext uri="{9D8B030D-6E8A-4147-A177-3AD203B41FA5}">
                      <a16:colId xmlns:a16="http://schemas.microsoft.com/office/drawing/2014/main" val="2708857669"/>
                    </a:ext>
                  </a:extLst>
                </a:gridCol>
                <a:gridCol w="943911">
                  <a:extLst>
                    <a:ext uri="{9D8B030D-6E8A-4147-A177-3AD203B41FA5}">
                      <a16:colId xmlns:a16="http://schemas.microsoft.com/office/drawing/2014/main" val="3872243932"/>
                    </a:ext>
                  </a:extLst>
                </a:gridCol>
              </a:tblGrid>
              <a:tr h="50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Velikostní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kategorie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100-500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500-800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800-1000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1000-1500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1500-2000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nad</a:t>
                      </a:r>
                      <a:r>
                        <a:rPr lang="en-US" sz="1400" b="1" u="none" strike="noStrike" dirty="0">
                          <a:effectLst/>
                        </a:rPr>
                        <a:t> 2000 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81907079"/>
                  </a:ext>
                </a:extLst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Mzdové náklady Kč/ha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3 314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7 123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4 541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7 581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9 736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6 712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7117933"/>
                  </a:ext>
                </a:extLst>
              </a:tr>
              <a:tr h="50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PP </a:t>
                      </a:r>
                      <a:r>
                        <a:rPr lang="en-US" sz="1400" u="none" strike="noStrike" dirty="0" err="1">
                          <a:effectLst/>
                        </a:rPr>
                        <a:t>po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uplatnění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stropu</a:t>
                      </a:r>
                      <a:r>
                        <a:rPr lang="en-US" sz="1400" u="none" strike="noStrike" dirty="0">
                          <a:effectLst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</a:rPr>
                        <a:t>Kč</a:t>
                      </a:r>
                      <a:r>
                        <a:rPr lang="en-US" sz="1400" u="none" strike="noStrike" dirty="0">
                          <a:effectLst/>
                        </a:rPr>
                        <a:t>/ha)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08776324"/>
                  </a:ext>
                </a:extLst>
              </a:tr>
              <a:tr h="50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% PP k zastropování </a:t>
                      </a:r>
                      <a:r>
                        <a:rPr lang="en-US" sz="1400" u="none" strike="noStrike" dirty="0" err="1">
                          <a:effectLst/>
                        </a:rPr>
                        <a:t>vůči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mzdovým</a:t>
                      </a:r>
                      <a:r>
                        <a:rPr lang="en-US" sz="1400" u="none" strike="noStrike" dirty="0">
                          <a:effectLst/>
                        </a:rPr>
                        <a:t> N.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25837559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27383" y="1306920"/>
            <a:ext cx="537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Zemědělství celkem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1768" y="4044747"/>
            <a:ext cx="537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Specializace polní výroba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351768" y="5992169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Zdroj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: FADN-CZ,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vlastní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výpočty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7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Podniky s intensitou práce do 1AWU/100 ha</a:t>
            </a: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35861"/>
              </p:ext>
            </p:extLst>
          </p:nvPr>
        </p:nvGraphicFramePr>
        <p:xfrm>
          <a:off x="705057" y="2050473"/>
          <a:ext cx="7760070" cy="37822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3216">
                  <a:extLst>
                    <a:ext uri="{9D8B030D-6E8A-4147-A177-3AD203B41FA5}">
                      <a16:colId xmlns:a16="http://schemas.microsoft.com/office/drawing/2014/main" val="2459129440"/>
                    </a:ext>
                  </a:extLst>
                </a:gridCol>
                <a:gridCol w="1009579">
                  <a:extLst>
                    <a:ext uri="{9D8B030D-6E8A-4147-A177-3AD203B41FA5}">
                      <a16:colId xmlns:a16="http://schemas.microsoft.com/office/drawing/2014/main" val="1406113966"/>
                    </a:ext>
                  </a:extLst>
                </a:gridCol>
                <a:gridCol w="1095137">
                  <a:extLst>
                    <a:ext uri="{9D8B030D-6E8A-4147-A177-3AD203B41FA5}">
                      <a16:colId xmlns:a16="http://schemas.microsoft.com/office/drawing/2014/main" val="1366492913"/>
                    </a:ext>
                  </a:extLst>
                </a:gridCol>
                <a:gridCol w="1197806">
                  <a:extLst>
                    <a:ext uri="{9D8B030D-6E8A-4147-A177-3AD203B41FA5}">
                      <a16:colId xmlns:a16="http://schemas.microsoft.com/office/drawing/2014/main" val="1510664927"/>
                    </a:ext>
                  </a:extLst>
                </a:gridCol>
                <a:gridCol w="1197806">
                  <a:extLst>
                    <a:ext uri="{9D8B030D-6E8A-4147-A177-3AD203B41FA5}">
                      <a16:colId xmlns:a16="http://schemas.microsoft.com/office/drawing/2014/main" val="3186740241"/>
                    </a:ext>
                  </a:extLst>
                </a:gridCol>
                <a:gridCol w="1116526">
                  <a:extLst>
                    <a:ext uri="{9D8B030D-6E8A-4147-A177-3AD203B41FA5}">
                      <a16:colId xmlns:a16="http://schemas.microsoft.com/office/drawing/2014/main" val="919349619"/>
                    </a:ext>
                  </a:extLst>
                </a:gridCol>
              </a:tblGrid>
              <a:tr h="537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effectLst/>
                        </a:rPr>
                        <a:t>Reprezentované</a:t>
                      </a:r>
                      <a:r>
                        <a:rPr lang="en-US" sz="1500" u="none" strike="noStrike" dirty="0">
                          <a:effectLst/>
                        </a:rPr>
                        <a:t> </a:t>
                      </a:r>
                      <a:r>
                        <a:rPr lang="en-US" sz="1500" u="none" strike="noStrike" dirty="0" err="1">
                          <a:effectLst/>
                        </a:rPr>
                        <a:t>podniky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74299608"/>
                  </a:ext>
                </a:extLst>
              </a:tr>
              <a:tr h="5186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500_800_ha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800_1000_ha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1000_1500_ha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1500_2000_ha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nad_2000_ha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11324142"/>
                  </a:ext>
                </a:extLst>
              </a:tr>
              <a:tr h="1029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Počet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reprezentovaných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podniků</a:t>
                      </a:r>
                      <a:r>
                        <a:rPr lang="en-US" sz="1400" b="1" u="none" strike="noStrike" dirty="0">
                          <a:effectLst/>
                        </a:rPr>
                        <a:t> s </a:t>
                      </a:r>
                      <a:r>
                        <a:rPr lang="en-US" sz="1400" b="1" u="none" strike="noStrike" dirty="0" err="1">
                          <a:effectLst/>
                        </a:rPr>
                        <a:t>intenzitou</a:t>
                      </a:r>
                      <a:r>
                        <a:rPr lang="en-US" sz="1400" b="1" u="none" strike="noStrike" dirty="0">
                          <a:effectLst/>
                        </a:rPr>
                        <a:t> do 1 AWU/100ha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29057790"/>
                  </a:ext>
                </a:extLst>
              </a:tr>
              <a:tr h="773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Počet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reprezentovaných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podniků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celkem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567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837974929"/>
                  </a:ext>
                </a:extLst>
              </a:tr>
              <a:tr h="92271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u="none" strike="noStrike" dirty="0">
                          <a:effectLst/>
                        </a:rPr>
                        <a:t>% reprezentovaných podniků s intenzitou do 1 AWU/100ha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18,41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19,63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8,16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6,31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5,56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5385203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28650" y="5832764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Zdroj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: FADN-CZ,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vlastní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výpočty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1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b="1" dirty="0"/>
              <a:t>Děkuji za pozornost.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Jelinek.ladislav@uzei.cz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6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Příjmy zemědělců (1)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EK k příjmům: Vyvážený vůči zbytku NH a přiměřeně stabilní:</a:t>
            </a:r>
          </a:p>
          <a:p>
            <a:pPr lvl="1"/>
            <a:r>
              <a:rPr lang="cs-CZ" sz="2000" dirty="0"/>
              <a:t>Zemědělské příjmy vs. ostatní sektory (2015)</a:t>
            </a:r>
          </a:p>
          <a:p>
            <a:pPr lvl="2"/>
            <a:r>
              <a:rPr lang="cs-CZ" sz="1600" dirty="0"/>
              <a:t>V EU 2</a:t>
            </a:r>
            <a:r>
              <a:rPr lang="en-US" sz="1600" dirty="0"/>
              <a:t>8 </a:t>
            </a:r>
            <a:r>
              <a:rPr lang="cs-CZ" sz="1600" dirty="0"/>
              <a:t>průměrný zem. příjem tvoří okolo </a:t>
            </a:r>
            <a:r>
              <a:rPr lang="cs-CZ" sz="1600" b="1" dirty="0"/>
              <a:t>40% průměrného NH příjmu</a:t>
            </a:r>
            <a:r>
              <a:rPr lang="en-US" sz="1600" dirty="0"/>
              <a:t>. </a:t>
            </a:r>
            <a:r>
              <a:rPr lang="cs-CZ" sz="1600" dirty="0"/>
              <a:t>Poměr vůči průměrné mzdě v ekonomice: okolo </a:t>
            </a:r>
            <a:r>
              <a:rPr lang="cs-CZ" sz="1600" b="1" dirty="0"/>
              <a:t>38%.</a:t>
            </a:r>
          </a:p>
          <a:p>
            <a:pPr lvl="1"/>
            <a:r>
              <a:rPr lang="cs-CZ" sz="2000" dirty="0"/>
              <a:t>Fluktuace příjmů  farmářů</a:t>
            </a:r>
          </a:p>
          <a:p>
            <a:pPr lvl="2"/>
            <a:r>
              <a:rPr lang="cs-CZ" sz="1600" dirty="0"/>
              <a:t>V období ekonomické krize  roce 2009 zemědělských příjem vůči NH spadl na úroveň </a:t>
            </a:r>
            <a:r>
              <a:rPr lang="cs-CZ" sz="1600" b="1" dirty="0"/>
              <a:t>27%. </a:t>
            </a:r>
          </a:p>
          <a:p>
            <a:r>
              <a:rPr lang="cs-CZ" sz="2400" i="1" dirty="0"/>
              <a:t>EK: </a:t>
            </a:r>
            <a:r>
              <a:rPr lang="cs-CZ" sz="2400" i="1" dirty="0" err="1"/>
              <a:t>Socio-economic</a:t>
            </a:r>
            <a:r>
              <a:rPr lang="cs-CZ" sz="2400" i="1" dirty="0"/>
              <a:t> </a:t>
            </a:r>
            <a:r>
              <a:rPr lang="en-US" sz="2400" i="1" dirty="0"/>
              <a:t>challenges facing agriculture and rural areas</a:t>
            </a:r>
            <a:r>
              <a:rPr lang="cs-CZ" sz="2400" i="1" dirty="0"/>
              <a:t> </a:t>
            </a:r>
            <a:r>
              <a:rPr lang="cs-CZ" sz="1400" dirty="0"/>
              <a:t>(</a:t>
            </a:r>
            <a:r>
              <a:rPr lang="cs-CZ" sz="1400" dirty="0">
                <a:hlinkClick r:id="rId2"/>
              </a:rPr>
              <a:t>https://ec.europa.eu/</a:t>
            </a:r>
            <a:r>
              <a:rPr lang="cs-CZ" sz="1400" dirty="0" err="1">
                <a:hlinkClick r:id="rId2"/>
              </a:rPr>
              <a:t>agriculture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sites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agriculture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files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consultations</a:t>
            </a:r>
            <a:r>
              <a:rPr lang="cs-CZ" sz="1400" dirty="0">
                <a:hlinkClick r:id="rId2"/>
              </a:rPr>
              <a:t>/cap-</a:t>
            </a:r>
            <a:r>
              <a:rPr lang="cs-CZ" sz="1400" dirty="0" err="1">
                <a:hlinkClick r:id="rId2"/>
              </a:rPr>
              <a:t>modernising</a:t>
            </a:r>
            <a:r>
              <a:rPr lang="cs-CZ" sz="1400" dirty="0">
                <a:hlinkClick r:id="rId2"/>
              </a:rPr>
              <a:t>/soc_background_final_en.pdf</a:t>
            </a:r>
            <a:r>
              <a:rPr lang="cs-CZ" sz="1400" dirty="0"/>
              <a:t>) </a:t>
            </a:r>
            <a:endParaRPr lang="en-US" sz="1400" dirty="0"/>
          </a:p>
          <a:p>
            <a:endParaRPr lang="cs-CZ" sz="2400" dirty="0"/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9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0836"/>
            <a:ext cx="8534400" cy="789709"/>
          </a:xfrm>
        </p:spPr>
        <p:txBody>
          <a:bodyPr/>
          <a:lstStyle/>
          <a:p>
            <a:r>
              <a:rPr lang="cs-CZ" sz="3600" dirty="0"/>
              <a:t>Příjmy zemědělců – vyhodnocení situace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545" y="907472"/>
            <a:ext cx="8853055" cy="5119255"/>
          </a:xfrm>
        </p:spPr>
        <p:txBody>
          <a:bodyPr/>
          <a:lstStyle/>
          <a:p>
            <a:r>
              <a:rPr lang="cs-CZ" sz="2800" dirty="0"/>
              <a:t>Předmět zájmu v analytickém dokumentu</a:t>
            </a:r>
          </a:p>
          <a:p>
            <a:pPr lvl="1"/>
            <a:r>
              <a:rPr lang="cs-CZ" sz="2400" dirty="0"/>
              <a:t>Vývoj příjmu v </a:t>
            </a:r>
            <a:r>
              <a:rPr lang="cs-CZ" sz="2400" b="1" dirty="0"/>
              <a:t>čase</a:t>
            </a:r>
            <a:r>
              <a:rPr lang="cs-CZ" sz="2400" dirty="0"/>
              <a:t> </a:t>
            </a:r>
          </a:p>
          <a:p>
            <a:pPr lvl="2"/>
            <a:r>
              <a:rPr lang="cs-CZ" sz="1800" dirty="0"/>
              <a:t>Výkyvy v důsledku rizik: cenových, manažerských, katastrofálních</a:t>
            </a:r>
          </a:p>
          <a:p>
            <a:pPr lvl="2"/>
            <a:r>
              <a:rPr lang="cs-CZ" sz="1800" dirty="0"/>
              <a:t>Škodní průběh pojištění hospodářských zvířat je ve sledovaném období trvale nízký (v průměru 42 %) s menšími výkyvy proti rostlinné výrobě (průměrně 81 %). </a:t>
            </a:r>
          </a:p>
          <a:p>
            <a:pPr lvl="1"/>
            <a:r>
              <a:rPr lang="cs-CZ" sz="2400" dirty="0"/>
              <a:t>Příjem v </a:t>
            </a:r>
            <a:r>
              <a:rPr lang="cs-CZ" sz="2400" b="1" dirty="0"/>
              <a:t>relaci k národnímu hospodářství</a:t>
            </a:r>
          </a:p>
          <a:p>
            <a:pPr lvl="2"/>
            <a:r>
              <a:rPr lang="cs-CZ" sz="2000" dirty="0"/>
              <a:t>Pozitivní vývoj</a:t>
            </a:r>
          </a:p>
          <a:p>
            <a:pPr lvl="1"/>
            <a:r>
              <a:rPr lang="cs-CZ" sz="2400" dirty="0"/>
              <a:t>Příjmy mezi </a:t>
            </a:r>
            <a:r>
              <a:rPr lang="cs-CZ" sz="2400" b="1" dirty="0"/>
              <a:t>sektory/specializacemi</a:t>
            </a:r>
          </a:p>
          <a:p>
            <a:pPr lvl="2"/>
            <a:r>
              <a:rPr lang="cs-CZ" sz="2000" dirty="0"/>
              <a:t>nižší příjem v podnicích s vyšším podílem ŽV (chovu přežvýkavců), vysoké příjmy v podnicích se zaměřením na polní výrobu</a:t>
            </a:r>
          </a:p>
          <a:p>
            <a:pPr lvl="1"/>
            <a:r>
              <a:rPr lang="cs-CZ" sz="2400" dirty="0"/>
              <a:t>Charakteristiky farem (</a:t>
            </a:r>
            <a:r>
              <a:rPr lang="cs-CZ" sz="2400" b="1" dirty="0"/>
              <a:t>velikost</a:t>
            </a:r>
            <a:r>
              <a:rPr lang="cs-CZ" sz="2400" dirty="0"/>
              <a:t>) a efekt na příjem</a:t>
            </a:r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3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6835" y="433811"/>
            <a:ext cx="8157542" cy="994172"/>
          </a:xfrm>
        </p:spPr>
        <p:txBody>
          <a:bodyPr>
            <a:normAutofit fontScale="90000"/>
          </a:bodyPr>
          <a:lstStyle/>
          <a:p>
            <a:r>
              <a:rPr lang="cs-CZ" sz="2800"/>
              <a:t>Srovnání příjmu ze zemědělství v ČR a EU v běžných cenách a v paritě kupní síly (PPS) na pracovníka</a:t>
            </a:r>
            <a:endParaRPr lang="cs-CZ" sz="280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2" y="1950399"/>
            <a:ext cx="7316079" cy="3223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/>
          <p:cNvSpPr/>
          <p:nvPr/>
        </p:nvSpPr>
        <p:spPr>
          <a:xfrm>
            <a:off x="4456458" y="3119466"/>
            <a:ext cx="278296" cy="1143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791340" y="4772644"/>
            <a:ext cx="221406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350"/>
              </a:lnSpc>
              <a:spcBef>
                <a:spcPts val="225"/>
              </a:spcBef>
              <a:spcAft>
                <a:spcPts val="0"/>
              </a:spcAft>
            </a:pPr>
            <a:r>
              <a:rPr lang="cs-CZ" sz="825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Zdroj: DG AGRI, podle údajů </a:t>
            </a:r>
            <a:r>
              <a:rPr lang="cs-CZ" sz="825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Eurostatu</a:t>
            </a:r>
            <a:r>
              <a:rPr lang="cs-CZ" sz="825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(2017)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029" y="5095174"/>
            <a:ext cx="7242605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ČR patří také spolu s Irskem, Maďarskem, Slovenskem a Bulharskem k pětici zemí EU s nejvyšším nárůstem Indikátoru A po roce 2010 (index 2017/2010 téměř 150).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Šipka: zahnutá doprava 2">
            <a:hlinkClick r:id="rId3" action="ppaction://hlinksldjump"/>
          </p:cNvPr>
          <p:cNvSpPr/>
          <p:nvPr/>
        </p:nvSpPr>
        <p:spPr>
          <a:xfrm>
            <a:off x="8060634" y="6040582"/>
            <a:ext cx="613743" cy="5818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9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0159" y="318661"/>
            <a:ext cx="7490114" cy="994172"/>
          </a:xfrm>
        </p:spPr>
        <p:txBody>
          <a:bodyPr>
            <a:normAutofit fontScale="90000"/>
          </a:bodyPr>
          <a:lstStyle/>
          <a:p>
            <a:pPr algn="l"/>
            <a:r>
              <a:rPr lang="cs-CZ" sz="3000" dirty="0"/>
              <a:t>Porovnání příjmů zemědělců vůči příjmu v ostatních sektorech NH</a:t>
            </a:r>
            <a:endParaRPr lang="en-US" sz="3000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1668" y="1464962"/>
            <a:ext cx="7587096" cy="3735207"/>
          </a:xfrm>
          <a:prstGeom prst="rect">
            <a:avLst/>
          </a:prstGeom>
        </p:spPr>
      </p:pic>
      <p:sp>
        <p:nvSpPr>
          <p:cNvPr id="5" name="Bublinový popisek: zahnutá čára 4"/>
          <p:cNvSpPr/>
          <p:nvPr/>
        </p:nvSpPr>
        <p:spPr>
          <a:xfrm>
            <a:off x="4874726" y="2701272"/>
            <a:ext cx="3147054" cy="631294"/>
          </a:xfrm>
          <a:prstGeom prst="borderCallout2">
            <a:avLst>
              <a:gd name="adj1" fmla="val 51669"/>
              <a:gd name="adj2" fmla="val -1729"/>
              <a:gd name="adj3" fmla="val 58253"/>
              <a:gd name="adj4" fmla="val -17547"/>
              <a:gd name="adj5" fmla="val 140124"/>
              <a:gd name="adj6" fmla="val -32985"/>
            </a:avLst>
          </a:prstGeom>
          <a:solidFill>
            <a:schemeClr val="bg1"/>
          </a:solidFill>
          <a:ln>
            <a:solidFill>
              <a:srgbClr val="4C4C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Průměrná mzda v NH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74726" y="2096325"/>
            <a:ext cx="3147055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Podpora ze SZP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Zemědělský příjem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1668" y="5195455"/>
            <a:ext cx="7850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Zdroj: </a:t>
            </a:r>
            <a:r>
              <a:rPr lang="cs-CZ" sz="1100" i="1" dirty="0"/>
              <a:t>EC: </a:t>
            </a:r>
            <a:r>
              <a:rPr lang="cs-CZ" sz="1100" i="1" dirty="0" err="1"/>
              <a:t>Socio-economic</a:t>
            </a:r>
            <a:r>
              <a:rPr lang="cs-CZ" sz="1100" i="1" dirty="0"/>
              <a:t> </a:t>
            </a:r>
            <a:r>
              <a:rPr lang="en-US" sz="1100" i="1" dirty="0"/>
              <a:t>challenges facing agriculture and rural areas</a:t>
            </a:r>
            <a:r>
              <a:rPr lang="cs-CZ" sz="1100" i="1" dirty="0"/>
              <a:t> </a:t>
            </a:r>
            <a:r>
              <a:rPr lang="cs-CZ" sz="1100" dirty="0"/>
              <a:t>(</a:t>
            </a:r>
            <a:r>
              <a:rPr lang="cs-CZ" sz="1100" dirty="0">
                <a:hlinkClick r:id="rId3"/>
              </a:rPr>
              <a:t>https://ec.europa.eu/</a:t>
            </a:r>
            <a:r>
              <a:rPr lang="cs-CZ" sz="1100" dirty="0" err="1">
                <a:hlinkClick r:id="rId3"/>
              </a:rPr>
              <a:t>agriculture</a:t>
            </a:r>
            <a:r>
              <a:rPr lang="cs-CZ" sz="1100" dirty="0">
                <a:hlinkClick r:id="rId3"/>
              </a:rPr>
              <a:t>/</a:t>
            </a:r>
            <a:r>
              <a:rPr lang="cs-CZ" sz="1100" dirty="0" err="1">
                <a:hlinkClick r:id="rId3"/>
              </a:rPr>
              <a:t>sites</a:t>
            </a:r>
            <a:r>
              <a:rPr lang="cs-CZ" sz="1100" dirty="0">
                <a:hlinkClick r:id="rId3"/>
              </a:rPr>
              <a:t>/</a:t>
            </a:r>
            <a:r>
              <a:rPr lang="cs-CZ" sz="1100" dirty="0" err="1">
                <a:hlinkClick r:id="rId3"/>
              </a:rPr>
              <a:t>agriculture</a:t>
            </a:r>
            <a:r>
              <a:rPr lang="cs-CZ" sz="1100" dirty="0">
                <a:hlinkClick r:id="rId3"/>
              </a:rPr>
              <a:t>/</a:t>
            </a:r>
            <a:r>
              <a:rPr lang="cs-CZ" sz="1100" dirty="0" err="1">
                <a:hlinkClick r:id="rId3"/>
              </a:rPr>
              <a:t>files</a:t>
            </a:r>
            <a:r>
              <a:rPr lang="cs-CZ" sz="1100" dirty="0">
                <a:hlinkClick r:id="rId3"/>
              </a:rPr>
              <a:t>/</a:t>
            </a:r>
            <a:r>
              <a:rPr lang="cs-CZ" sz="1100" dirty="0" err="1">
                <a:hlinkClick r:id="rId3"/>
              </a:rPr>
              <a:t>consultations</a:t>
            </a:r>
            <a:r>
              <a:rPr lang="cs-CZ" sz="1100" dirty="0">
                <a:hlinkClick r:id="rId3"/>
              </a:rPr>
              <a:t>/cap-</a:t>
            </a:r>
            <a:r>
              <a:rPr lang="cs-CZ" sz="1100" dirty="0" err="1">
                <a:hlinkClick r:id="rId3"/>
              </a:rPr>
              <a:t>modernising</a:t>
            </a:r>
            <a:r>
              <a:rPr lang="cs-CZ" sz="1100" dirty="0">
                <a:hlinkClick r:id="rId3"/>
              </a:rPr>
              <a:t>/soc_background_final_en.pdf</a:t>
            </a:r>
            <a:r>
              <a:rPr lang="cs-CZ" sz="1100" dirty="0"/>
              <a:t>) </a:t>
            </a:r>
            <a:endParaRPr lang="en-US" sz="1100" dirty="0"/>
          </a:p>
        </p:txBody>
      </p:sp>
      <p:sp>
        <p:nvSpPr>
          <p:cNvPr id="8" name="Obdélník 7"/>
          <p:cNvSpPr/>
          <p:nvPr/>
        </p:nvSpPr>
        <p:spPr>
          <a:xfrm>
            <a:off x="5652655" y="3934691"/>
            <a:ext cx="512618" cy="1260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80159" y="5599757"/>
            <a:ext cx="7242605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ČR patří v EU k zemím s „nejlepší“ relací zemědělského příjmu vůči NH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Šipka: zahnutá doprava 9">
            <a:hlinkClick r:id="rId4" action="ppaction://hlinksldjump"/>
          </p:cNvPr>
          <p:cNvSpPr/>
          <p:nvPr/>
        </p:nvSpPr>
        <p:spPr>
          <a:xfrm>
            <a:off x="8060634" y="6040582"/>
            <a:ext cx="613743" cy="5818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2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Zemědělský příjem </a:t>
            </a:r>
            <a:r>
              <a:rPr lang="cs-CZ" sz="3200" dirty="0"/>
              <a:t>(Kč/</a:t>
            </a:r>
            <a:r>
              <a:rPr lang="cs-CZ" sz="3200" dirty="0" err="1"/>
              <a:t>prac</a:t>
            </a:r>
            <a:r>
              <a:rPr lang="cs-CZ" sz="3200" dirty="0"/>
              <a:t>./měsíc)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7765"/>
            <a:ext cx="6913418" cy="419874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11406" y="5533396"/>
            <a:ext cx="3113994" cy="337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800"/>
              </a:lnSpc>
              <a:spcBef>
                <a:spcPts val="300"/>
              </a:spcBef>
              <a:spcAft>
                <a:spcPts val="0"/>
              </a:spcAft>
            </a:pP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Zdroj: výpočty ÚZEI podle FADN, ČSÚ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037327" y="1945825"/>
            <a:ext cx="6070055" cy="680352"/>
            <a:chOff x="5428615" y="3002177"/>
            <a:chExt cx="4524375" cy="573405"/>
          </a:xfrm>
        </p:grpSpPr>
        <p:cxnSp>
          <p:nvCxnSpPr>
            <p:cNvPr id="10" name="Přímá spojnice 9"/>
            <p:cNvCxnSpPr>
              <a:cxnSpLocks/>
            </p:cNvCxnSpPr>
            <p:nvPr/>
          </p:nvCxnSpPr>
          <p:spPr>
            <a:xfrm>
              <a:off x="5428615" y="3380423"/>
              <a:ext cx="4524375" cy="0"/>
            </a:xfrm>
            <a:prstGeom prst="line">
              <a:avLst/>
            </a:prstGeom>
            <a:ln w="381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TextovéPole 12"/>
            <p:cNvSpPr txBox="1"/>
            <p:nvPr/>
          </p:nvSpPr>
          <p:spPr>
            <a:xfrm>
              <a:off x="5486400" y="3002177"/>
              <a:ext cx="1219200" cy="573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cs-CZ" sz="1100" i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Průměrná mzda NH 2014-16: 26,6 tis. Kč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" name="Šipka: zahnutá doprava 11">
            <a:hlinkClick r:id="rId3" action="ppaction://hlinksldjump"/>
          </p:cNvPr>
          <p:cNvSpPr/>
          <p:nvPr/>
        </p:nvSpPr>
        <p:spPr>
          <a:xfrm>
            <a:off x="8367505" y="5815571"/>
            <a:ext cx="613743" cy="5818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6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Čistá přidaná hodnota/AWU v regionálním členění </a:t>
            </a:r>
            <a:r>
              <a:rPr lang="cs-CZ" sz="2700" dirty="0"/>
              <a:t>(v ANC a mimo)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25266"/>
            <a:ext cx="7441525" cy="373351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14297" y="5586916"/>
            <a:ext cx="915635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350"/>
              </a:lnSpc>
              <a:spcBef>
                <a:spcPts val="225"/>
              </a:spcBef>
              <a:spcAft>
                <a:spcPts val="0"/>
              </a:spcAft>
            </a:pPr>
            <a:r>
              <a:rPr lang="cs-CZ" sz="825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Zdroj: FADN CZ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Šipka: zahnutá doprava 4">
            <a:hlinkClick r:id="rId3" action="ppaction://hlinksldjump"/>
          </p:cNvPr>
          <p:cNvSpPr/>
          <p:nvPr/>
        </p:nvSpPr>
        <p:spPr>
          <a:xfrm>
            <a:off x="8367505" y="5971309"/>
            <a:ext cx="613743" cy="5818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28109" y="5737829"/>
            <a:ext cx="7242605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Farmy do 100 ha: vykazují relativně nízký příjem (specifická evidence), relativně vysoké vstupy AWU 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1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46929"/>
            <a:ext cx="8229600" cy="1143000"/>
          </a:xfrm>
        </p:spPr>
        <p:txBody>
          <a:bodyPr/>
          <a:lstStyle/>
          <a:p>
            <a:r>
              <a:rPr lang="cs-CZ" dirty="0"/>
              <a:t>Příjem na pracovníka podle velikosti podniku </a:t>
            </a:r>
            <a:r>
              <a:rPr lang="cs-CZ" sz="3600" dirty="0"/>
              <a:t>(ČPH/AWU)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FFC5F-75BE-4BA9-B685-253AAB3937A6}" type="slidenum">
              <a:rPr lang="cs-CZ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2143"/>
            <a:ext cx="8461664" cy="391060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766455" y="4114800"/>
            <a:ext cx="263236" cy="1149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444195" y="5737829"/>
            <a:ext cx="7242605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Farmy ČR mají srovnatelně nižší produktivitu práce, zejména farmy o velikosti nad 500 tis. € standardní produkce</a:t>
            </a:r>
            <a:endParaRPr lang="en-US" sz="15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22338"/>
      </p:ext>
    </p:extLst>
  </p:cSld>
  <p:clrMapOvr>
    <a:masterClrMapping/>
  </p:clrMapOvr>
</p:sld>
</file>

<file path=ppt/theme/theme1.xml><?xml version="1.0" encoding="utf-8"?>
<a:theme xmlns:a="http://schemas.openxmlformats.org/drawingml/2006/main" name="PP_1402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9df69d9-d0a0-4134-84e9-236c68bd2eb2">3V37VHF7WDEH-722339725-8</_dlc_DocId>
    <_dlc_DocIdUrl xmlns="b9df69d9-d0a0-4134-84e9-236c68bd2eb2">
      <Url>http://newintranet/_layouts/15/DocIdRedir.aspx?ID=3V37VHF7WDEH-722339725-8</Url>
      <Description>3V37VHF7WDEH-722339725-8</Description>
    </_dlc_DocIdUrl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2DCD5245AD334997602AE036563D2D" ma:contentTypeVersion="0" ma:contentTypeDescription="Vytvoří nový dokument" ma:contentTypeScope="" ma:versionID="e701d45720517fff556bc21c05409c47">
  <xsd:schema xmlns:xsd="http://www.w3.org/2001/XMLSchema" xmlns:xs="http://www.w3.org/2001/XMLSchema" xmlns:p="http://schemas.microsoft.com/office/2006/metadata/properties" xmlns:ns2="b9df69d9-d0a0-4134-84e9-236c68bd2eb2" targetNamespace="http://schemas.microsoft.com/office/2006/metadata/properties" ma:root="true" ma:fieldsID="1f1e7a0b7bbc3e482fc915baba13245e" ns2:_="">
    <xsd:import namespace="b9df69d9-d0a0-4134-84e9-236c68bd2e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f69d9-d0a0-4134-84e9-236c68bd2e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12D428-472A-4231-9003-3BDBA1BB35A9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b9df69d9-d0a0-4134-84e9-236c68bd2eb2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F235B5A-06FB-48B2-9603-CFC6432E81FD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9103181-D99E-4B7F-9163-959F76F0FCF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FD9EE9F-BD00-4098-8B8E-E41CCF64083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60A99E7-3D41-4F8F-BE0D-C0F9AAECB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df69d9-d0a0-4134-84e9-236c68bd2e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1023</Words>
  <Application>Microsoft Office PowerPoint</Application>
  <PresentationFormat>Předvádění na obrazovce (4:3)</PresentationFormat>
  <Paragraphs>232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Wingdings</vt:lpstr>
      <vt:lpstr>PP_140228</vt:lpstr>
      <vt:lpstr>Příprava SZP na období 2021-27</vt:lpstr>
      <vt:lpstr>Úvod</vt:lpstr>
      <vt:lpstr>Příjmy zemědělců (1)</vt:lpstr>
      <vt:lpstr>Příjmy zemědělců – vyhodnocení situace</vt:lpstr>
      <vt:lpstr>Srovnání příjmu ze zemědělství v ČR a EU v běžných cenách a v paritě kupní síly (PPS) na pracovníka</vt:lpstr>
      <vt:lpstr>Porovnání příjmů zemědělců vůči příjmu v ostatních sektorech NH</vt:lpstr>
      <vt:lpstr>Zemědělský příjem (Kč/prac./měsíc)</vt:lpstr>
      <vt:lpstr>Čistá přidaná hodnota/AWU v regionálním členění (v ANC a mimo)</vt:lpstr>
      <vt:lpstr>Příjem na pracovníka podle velikosti podniku (ČPH/AWU)</vt:lpstr>
      <vt:lpstr>Rozložení příjmů (produkce) a nákladů</vt:lpstr>
      <vt:lpstr>Podíl provozních podpor na HPH (%)</vt:lpstr>
      <vt:lpstr>Příležitost, jak využít dobrou příjmovou situaci…</vt:lpstr>
      <vt:lpstr>Konkurenceschopnost agrárního sektoru  </vt:lpstr>
      <vt:lpstr>1) Problémy na které má SZP reagovat - odvětví</vt:lpstr>
      <vt:lpstr>Prezentace aplikace PowerPoint</vt:lpstr>
      <vt:lpstr>1) Problémy na které má SZP reagovat - odvětví</vt:lpstr>
      <vt:lpstr>Bilance AZO nezpracovaných zemědělských komodit (mil. Kč)</vt:lpstr>
      <vt:lpstr>Bilance AZO ČR u vybraných zpracovaných agrárních výrobků  (mil. Kč) </vt:lpstr>
      <vt:lpstr>1) Problémy na které má SZP reagovat - odvětví</vt:lpstr>
      <vt:lpstr>Pár slov ke stropům PP</vt:lpstr>
      <vt:lpstr>Osobní náklady vyjádřené na hektar zemědělské půdy a absolutní část krácení SAPS platby (Kč(/ha) </vt:lpstr>
      <vt:lpstr>Podíl PP k zastropování vůči mzdovým nákladů podle velikostních skupin (celý soubor)</vt:lpstr>
      <vt:lpstr>Podniky s intensitou práce do 1AWU/100 ha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Doležal Stanislav</dc:creator>
  <dc:description>28. 2. 2014</dc:description>
  <cp:lastModifiedBy>Jelínek Ladislav</cp:lastModifiedBy>
  <cp:revision>43</cp:revision>
  <cp:lastPrinted>2018-11-05T05:45:27Z</cp:lastPrinted>
  <dcterms:created xsi:type="dcterms:W3CDTF">2017-11-22T11:04:00Z</dcterms:created>
  <dcterms:modified xsi:type="dcterms:W3CDTF">2018-11-05T12:00:32Z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0x010100402DCD5245AD334997602AE036563D2D</vt:lpwstr>
  </property>
  <property fmtid="{D5CDD505-2E9C-101B-9397-08002B2CF9AE}" pid="3" name="_Version">
    <vt:lpwstr/>
  </property>
  <property fmtid="{D5CDD505-2E9C-101B-9397-08002B2CF9AE}" pid="4" name="_Status">
    <vt:lpwstr>Not Started</vt:lpwstr>
  </property>
  <property fmtid="{D5CDD505-2E9C-101B-9397-08002B2CF9AE}" pid="5" name="_dlc_DocId">
    <vt:lpwstr>YZ7NKYK2UV74-11-181</vt:lpwstr>
  </property>
  <property fmtid="{D5CDD505-2E9C-101B-9397-08002B2CF9AE}" pid="6" name="_dlc_DocIdItemGuid">
    <vt:lpwstr>d99be3e0-b496-4762-af01-3ee032661f80</vt:lpwstr>
  </property>
  <property fmtid="{D5CDD505-2E9C-101B-9397-08002B2CF9AE}" pid="7" name="_dlc_DocIdUrl">
    <vt:lpwstr>http://intranet/_layouts/15/DocIdRedir.aspx?ID=YZ7NKYK2UV74-11-181, YZ7NKYK2UV74-11-181</vt:lpwstr>
  </property>
</Properties>
</file>