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70" r:id="rId11"/>
    <p:sldId id="271" r:id="rId12"/>
    <p:sldId id="265" r:id="rId13"/>
    <p:sldId id="266" r:id="rId14"/>
    <p:sldId id="272" r:id="rId15"/>
    <p:sldId id="267" r:id="rId16"/>
    <p:sldId id="268" r:id="rId17"/>
    <p:sldId id="273" r:id="rId18"/>
    <p:sldId id="269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3EC8E-877D-42B0-B864-CE42EFA25210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5C791-7CAD-4E69-BE81-43576C1D06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91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Články odpovídají Opatřením v celostátním PRV. MAS si z uvedených článků vybírají – dle potřeb v území - definuje strategie CLLD. Naše MAS konkrétně podporuje projekty v pěti článcích – </a:t>
            </a:r>
            <a:r>
              <a:rPr lang="cs-CZ" baseline="0" dirty="0" err="1" smtClean="0"/>
              <a:t>zemědělcce</a:t>
            </a:r>
            <a:r>
              <a:rPr lang="cs-CZ" baseline="0" dirty="0" smtClean="0"/>
              <a:t>, potravináře, nezemědělské podnikatele, lesníky a  neproduktivní investice v lese...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5C791-7CAD-4E69-BE81-43576C1D06B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05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Rozdíl celostátní</a:t>
            </a:r>
            <a:r>
              <a:rPr lang="cs-CZ" baseline="0" dirty="0" smtClean="0"/>
              <a:t> PRV – efektivita se počítá dle produkce (odchovaných zvířat, produkce na orné půdě)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2548-897E-4F4A-ACA5-CCF7264BAF4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06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 smtClean="0"/>
              <a:t>Opatření 4.1.1. Investice do zemědělských podniků - toto opatření bylo v 7.kole dle informací ze SZIF vyhlášeno naposledy</a:t>
            </a:r>
          </a:p>
          <a:p>
            <a:r>
              <a:rPr lang="cs-CZ" sz="1000" dirty="0" smtClean="0"/>
              <a:t>Výše dotace - % je vyšší než v celostátním PRV (40 – 50 - 60%) x přes MAS</a:t>
            </a:r>
            <a:r>
              <a:rPr lang="cs-CZ" sz="1000" baseline="0" dirty="0" smtClean="0"/>
              <a:t> (50 – 60 -70 %)</a:t>
            </a:r>
          </a:p>
          <a:p>
            <a:r>
              <a:rPr lang="cs-CZ" sz="1000" baseline="0" dirty="0" smtClean="0"/>
              <a:t>V celostátním PRV velké omezení, které stroje lze pořizovat (ještě i se zaměřením na konkrétní komoditu), není podmínka u podniků nad 150 ha, že stroje mohou činit pouze 49% celkových výdajů projektu</a:t>
            </a:r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5C791-7CAD-4E69-BE81-43576C1D06B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74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Minimum omezení –</a:t>
            </a:r>
            <a:r>
              <a:rPr lang="cs-CZ" baseline="0" dirty="0" smtClean="0"/>
              <a:t> limitů oproti celostátnímu PRV</a:t>
            </a:r>
          </a:p>
          <a:p>
            <a:r>
              <a:rPr lang="cs-CZ" baseline="0" dirty="0" smtClean="0"/>
              <a:t>Opět – neřeší se efektivita a oborová rentabilita (oproti celostátnímu PRV)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5C791-7CAD-4E69-BE81-43576C1D06B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73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Diverzifikace v celostátním PRV,</a:t>
            </a:r>
            <a:r>
              <a:rPr lang="cs-CZ" baseline="0" dirty="0" smtClean="0"/>
              <a:t> přes MAS mohou žádat i  nezemědělští podnikatelé</a:t>
            </a:r>
          </a:p>
          <a:p>
            <a:r>
              <a:rPr lang="cs-CZ" baseline="0" dirty="0" smtClean="0"/>
              <a:t>Nevypočítává se efektivita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5C791-7CAD-4E69-BE81-43576C1D06B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82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5C791-7CAD-4E69-BE81-43576C1D06B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646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EAFF85E-6084-45D7-8B38-0449B29A946E}" type="slidenum">
              <a:rPr lang="cs-CZ" altLang="cs-CZ" smtClean="0"/>
              <a:pPr>
                <a:spcBef>
                  <a:spcPct val="0"/>
                </a:spcBef>
              </a:pPr>
              <a:t>20</a:t>
            </a:fld>
            <a:endParaRPr lang="cs-CZ" altLang="cs-CZ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5061" name="Zástupný symbol pro zápatí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4C536F-9D54-453B-9C23-CD7389025302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848773-A13E-4DA0-8AC4-E61B845920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C536F-9D54-453B-9C23-CD7389025302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48773-A13E-4DA0-8AC4-E61B845920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C536F-9D54-453B-9C23-CD7389025302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48773-A13E-4DA0-8AC4-E61B845920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C536F-9D54-453B-9C23-CD7389025302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48773-A13E-4DA0-8AC4-E61B8459200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C536F-9D54-453B-9C23-CD7389025302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48773-A13E-4DA0-8AC4-E61B8459200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C536F-9D54-453B-9C23-CD7389025302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48773-A13E-4DA0-8AC4-E61B8459200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C536F-9D54-453B-9C23-CD7389025302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48773-A13E-4DA0-8AC4-E61B8459200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C536F-9D54-453B-9C23-CD7389025302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48773-A13E-4DA0-8AC4-E61B8459200F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C536F-9D54-453B-9C23-CD7389025302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48773-A13E-4DA0-8AC4-E61B845920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94C536F-9D54-453B-9C23-CD7389025302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48773-A13E-4DA0-8AC4-E61B8459200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4C536F-9D54-453B-9C23-CD7389025302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848773-A13E-4DA0-8AC4-E61B8459200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4C536F-9D54-453B-9C23-CD7389025302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848773-A13E-4DA0-8AC4-E61B8459200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z/url?sa=i&amp;rct=j&amp;q=&amp;esrc=s&amp;source=images&amp;cd=&amp;cad=rja&amp;uact=8&amp;ved=2ahUKEwjl0Mu5o7beAhXHwAIHHS3CD0UQjRx6BAgBEAU&amp;url=http%3A%2F%2Fwww.kovodel.cz%2Fprislusenstvi-k-destilaci%2Fodpeckovavaci-stroj%2F&amp;psig=AOvVaw1_Obz5OQvbYNvKD--Ri0qC&amp;ust=15412675469518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nipomoravi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mailto:info@hornipomoravi.e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352928" cy="247570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MÍSTNÍ AKČNÍ SKUPINY  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dotační příležitosti pro zemědělské podnikatele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rmAutofit/>
          </a:bodyPr>
          <a:lstStyle/>
          <a:p>
            <a:pPr algn="ctr"/>
            <a:r>
              <a:rPr lang="cs-CZ" sz="3500" dirty="0" smtClean="0">
                <a:solidFill>
                  <a:schemeClr val="tx1"/>
                </a:solidFill>
              </a:rPr>
              <a:t>Skalský dvůr 5.-6.11.2018</a:t>
            </a:r>
            <a:endParaRPr lang="cs-CZ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78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99516" y="1570038"/>
            <a:ext cx="3897627" cy="1570930"/>
          </a:xfrm>
        </p:spPr>
        <p:txBody>
          <a:bodyPr>
            <a:normAutofit/>
          </a:bodyPr>
          <a:lstStyle/>
          <a:p>
            <a:pPr algn="ctr"/>
            <a:r>
              <a:rPr lang="cs-CZ" sz="1800" dirty="0" smtClean="0">
                <a:solidFill>
                  <a:schemeClr val="tx1"/>
                </a:solidFill>
              </a:rPr>
              <a:t>Krmný vůz pro ŽV Chromeč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/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Stroje pro ekologickou farmu</a:t>
            </a:r>
          </a:p>
        </p:txBody>
      </p:sp>
      <p:pic>
        <p:nvPicPr>
          <p:cNvPr id="1026" name="Picture 2" descr="C:\Users\Renata\Documents\M A S H P\SCLLD\PRV\1.výzva\04. projekty 1.výzva\F1-02 Bludovská a.s 0256 - podána ŽoP\Podklady ŽoP\krmný vůz CERN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8244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enata\Documents\M A S H P\SCLLD\PRV\1.výzva\04. projekty 1.výzva\F1-11 Čech 0242 - podána ŽoP\Podklady ŽoP\26235619_1902239913149429_2007583234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6601" r="9394"/>
          <a:stretch/>
        </p:blipFill>
        <p:spPr bwMode="auto">
          <a:xfrm>
            <a:off x="3779912" y="3429000"/>
            <a:ext cx="4608512" cy="309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dirty="0" smtClean="0">
                <a:solidFill>
                  <a:schemeClr val="tx1"/>
                </a:solidFill>
              </a:rPr>
              <a:t>Příklad realizovaných projektů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Šipka doleva 3"/>
          <p:cNvSpPr/>
          <p:nvPr/>
        </p:nvSpPr>
        <p:spPr>
          <a:xfrm>
            <a:off x="5050726" y="2132856"/>
            <a:ext cx="100811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8532440" y="2708920"/>
            <a:ext cx="7200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0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Příklad realizovaných projektů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 descr="C:\Users\Renata\Documents\M A S H P\SCLLD\PRV\1.výzva\04. projekty 1.výzva\F1-12 Krobot Pavel 0249\Podklady ŽoP\Nová složka\Pronar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9" y="1196752"/>
            <a:ext cx="5040560" cy="28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2"/>
          <p:cNvSpPr txBox="1">
            <a:spLocks/>
          </p:cNvSpPr>
          <p:nvPr/>
        </p:nvSpPr>
        <p:spPr>
          <a:xfrm>
            <a:off x="5580112" y="1516966"/>
            <a:ext cx="3465579" cy="176801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1800" dirty="0" smtClean="0">
                <a:solidFill>
                  <a:schemeClr val="tx1"/>
                </a:solidFill>
              </a:rPr>
              <a:t>Modernizace farmy – přepravník balíků</a:t>
            </a:r>
          </a:p>
          <a:p>
            <a:pPr algn="ctr"/>
            <a:endParaRPr lang="cs-CZ" sz="1800" dirty="0">
              <a:solidFill>
                <a:schemeClr val="tx1"/>
              </a:solidFill>
            </a:endParaRPr>
          </a:p>
          <a:p>
            <a:pPr algn="ctr"/>
            <a:r>
              <a:rPr lang="cs-CZ" sz="1800" dirty="0">
                <a:solidFill>
                  <a:schemeClr val="tx1"/>
                </a:solidFill>
              </a:rPr>
              <a:t/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Přepravník zvířat, přístřešky pro zvířata, mobilní hrazení</a:t>
            </a:r>
          </a:p>
        </p:txBody>
      </p:sp>
      <p:pic>
        <p:nvPicPr>
          <p:cNvPr id="2050" name="Picture 2" descr="C:\Users\Renata\Documents\M A S H P\SCLLD\PRV\1.výzva\04. projekty 1.výzva\F1-04 Halenková 0275 - podána ŽoP\Podklady ŽoP\Fotky\28945387_1642347109176119_1947471084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2201" r="18182"/>
          <a:stretch/>
        </p:blipFill>
        <p:spPr bwMode="auto">
          <a:xfrm>
            <a:off x="3779912" y="3284984"/>
            <a:ext cx="4968552" cy="338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leva 1"/>
          <p:cNvSpPr/>
          <p:nvPr/>
        </p:nvSpPr>
        <p:spPr>
          <a:xfrm>
            <a:off x="5724128" y="2276872"/>
            <a:ext cx="864096" cy="1241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8892480" y="2996952"/>
            <a:ext cx="15321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98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0648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hmotné </a:t>
            </a:r>
            <a:r>
              <a:rPr lang="cs-CZ" dirty="0" smtClean="0"/>
              <a:t>a nehmotné investice do zpracování zemědělských produktů a jejich uvádění na </a:t>
            </a:r>
            <a:r>
              <a:rPr lang="cs-CZ" dirty="0" smtClean="0"/>
              <a:t>trh</a:t>
            </a:r>
          </a:p>
          <a:p>
            <a:pPr marL="109728" indent="0">
              <a:buNone/>
            </a:pPr>
            <a:r>
              <a:rPr lang="cs-CZ" dirty="0"/>
              <a:t>- podmínky a možnosti z velké části kopírují podmínky operace 4.2.1. celostátního PRV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% </a:t>
            </a:r>
            <a:r>
              <a:rPr lang="cs-CZ" dirty="0" smtClean="0"/>
              <a:t>dotace:</a:t>
            </a:r>
          </a:p>
          <a:p>
            <a:pPr marL="0" indent="0">
              <a:buNone/>
            </a:pPr>
            <a:r>
              <a:rPr lang="cs-CZ" b="1" dirty="0" smtClean="0"/>
              <a:t>výstupní produkt </a:t>
            </a:r>
            <a:r>
              <a:rPr lang="cs-CZ" b="1" u="sng" dirty="0" smtClean="0"/>
              <a:t>nespadá</a:t>
            </a:r>
            <a:r>
              <a:rPr lang="cs-CZ" b="1" dirty="0" smtClean="0"/>
              <a:t> pod přílohu I </a:t>
            </a:r>
            <a:r>
              <a:rPr lang="cs-CZ" b="1" dirty="0" err="1" smtClean="0"/>
              <a:t>Sml</a:t>
            </a:r>
            <a:r>
              <a:rPr lang="cs-CZ" b="1" dirty="0" smtClean="0"/>
              <a:t>. o fungování EU</a:t>
            </a:r>
            <a:r>
              <a:rPr lang="cs-CZ" dirty="0" smtClean="0"/>
              <a:t> - 35 % pro střední podniky, 45 % dotace pro mikro a malé podniky </a:t>
            </a:r>
          </a:p>
          <a:p>
            <a:pPr marL="0" indent="0">
              <a:buNone/>
            </a:pPr>
            <a:r>
              <a:rPr lang="cs-CZ" b="1" dirty="0" smtClean="0"/>
              <a:t>výstupní produkt </a:t>
            </a:r>
            <a:r>
              <a:rPr lang="cs-CZ" b="1" u="sng" dirty="0" smtClean="0"/>
              <a:t>spadá</a:t>
            </a:r>
            <a:r>
              <a:rPr lang="cs-CZ" b="1" dirty="0" smtClean="0"/>
              <a:t> pod přílohu I </a:t>
            </a:r>
            <a:r>
              <a:rPr lang="cs-CZ" b="1" dirty="0" err="1" smtClean="0"/>
              <a:t>Sml</a:t>
            </a:r>
            <a:r>
              <a:rPr lang="cs-CZ" b="1" dirty="0" smtClean="0"/>
              <a:t>. o fungování EU</a:t>
            </a:r>
            <a:r>
              <a:rPr lang="cs-CZ" dirty="0"/>
              <a:t> </a:t>
            </a:r>
            <a:r>
              <a:rPr lang="cs-CZ" dirty="0" smtClean="0"/>
              <a:t>- 50 % výdajů 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Zpracování a uvádění na trh zemědělských produktů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4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2736304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Limity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2" y="1285288"/>
            <a:ext cx="881542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69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Příklad realizovaných projektů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4644008" y="1516966"/>
            <a:ext cx="4401683" cy="176801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altLang="cs-CZ" sz="1800" dirty="0">
                <a:solidFill>
                  <a:schemeClr val="tx1"/>
                </a:solidFill>
              </a:rPr>
              <a:t>Rozvoj vybavení a zázemí pro výrobu ovčích a kravských </a:t>
            </a:r>
            <a:r>
              <a:rPr lang="cs-CZ" altLang="cs-CZ" sz="1800" dirty="0" smtClean="0">
                <a:solidFill>
                  <a:schemeClr val="tx1"/>
                </a:solidFill>
              </a:rPr>
              <a:t>sýrů</a:t>
            </a:r>
          </a:p>
          <a:p>
            <a:pPr algn="ctr"/>
            <a:endParaRPr lang="cs-CZ" altLang="cs-CZ" sz="1800" dirty="0">
              <a:solidFill>
                <a:schemeClr val="tx1"/>
              </a:solidFill>
            </a:endParaRPr>
          </a:p>
          <a:p>
            <a:pPr algn="ctr"/>
            <a:endParaRPr lang="cs-CZ" altLang="cs-CZ" sz="1800" dirty="0">
              <a:solidFill>
                <a:schemeClr val="tx1"/>
              </a:solidFill>
            </a:endParaRPr>
          </a:p>
          <a:p>
            <a:pPr algn="ctr"/>
            <a:r>
              <a:rPr lang="cs-CZ" sz="1800" dirty="0">
                <a:solidFill>
                  <a:schemeClr val="tx1"/>
                </a:solidFill>
              </a:rPr>
              <a:t>Rozšíření provozu jatek</a:t>
            </a:r>
            <a:br>
              <a:rPr lang="cs-CZ" sz="1800" dirty="0">
                <a:solidFill>
                  <a:schemeClr val="tx1"/>
                </a:solidFill>
              </a:rPr>
            </a:b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2" name="Šipka doleva 1"/>
          <p:cNvSpPr/>
          <p:nvPr/>
        </p:nvSpPr>
        <p:spPr>
          <a:xfrm>
            <a:off x="4713984" y="2270541"/>
            <a:ext cx="864096" cy="1241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11" descr="C:\Users\Renata\AppData\Local\Microsoft\Windows\Temporary Internet Files\Content.Outlook\0JQRH608\Rozvoj vybavení a zázemí pro výrobu ovčích a kravských sýrů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2"/>
          <a:stretch>
            <a:fillRect/>
          </a:stretch>
        </p:blipFill>
        <p:spPr bwMode="auto">
          <a:xfrm>
            <a:off x="971601" y="1302197"/>
            <a:ext cx="3510572" cy="335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71350"/>
            <a:ext cx="4752528" cy="279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8460432" y="2536462"/>
            <a:ext cx="76605" cy="882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26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Podpora investic na založení nebo rozvoj nezemědělských činností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1844825"/>
            <a:ext cx="8784976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600" b="1" dirty="0" smtClean="0"/>
              <a:t>Investice do vybraných nezemědělských činností dle Klasifikace ekonomických činností (CZ-NACE</a:t>
            </a:r>
            <a:r>
              <a:rPr lang="cs-CZ" sz="4600" b="1" dirty="0" smtClean="0"/>
              <a:t>):</a:t>
            </a:r>
          </a:p>
          <a:p>
            <a:pPr marL="0" indent="0">
              <a:buNone/>
            </a:pPr>
            <a:endParaRPr lang="cs-CZ" sz="42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4000" dirty="0" smtClean="0"/>
              <a:t>C Zpracovatelský průmysl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000" dirty="0" smtClean="0"/>
              <a:t>F Stavebnictví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000" dirty="0" smtClean="0"/>
              <a:t>G Velkoobchod a maloobchod; opravy a údržba motorových vozidel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000" dirty="0" smtClean="0"/>
              <a:t>I Ubytování, stravování a pohostinství - pouze ve vazbě na venkovskou turistiku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000" dirty="0" smtClean="0"/>
              <a:t>J Informační a komunikační činnosti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000" dirty="0" smtClean="0"/>
              <a:t>M Profesní, vědecké a technické činnosti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000" dirty="0" smtClean="0"/>
              <a:t>N </a:t>
            </a:r>
            <a:r>
              <a:rPr lang="cs-CZ" sz="4000" dirty="0" smtClean="0"/>
              <a:t>79, N 81, N 82.1, N 82.3, N 82.92, P 85.59</a:t>
            </a:r>
            <a:endParaRPr lang="cs-CZ" sz="4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4000" dirty="0" smtClean="0"/>
              <a:t>R 93 Sportovní, zábavní a rekreační činnosti  - pouze ve vazbě na venkovskou turistiku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000" dirty="0" smtClean="0"/>
              <a:t>S 95 Opravy počítačů a výrobků pro osobní potřebu a převážně pro domácnost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000" dirty="0" smtClean="0"/>
              <a:t>S 96 Poskytování ostatních osobních </a:t>
            </a:r>
            <a:r>
              <a:rPr lang="cs-CZ" sz="4000" dirty="0" smtClean="0"/>
              <a:t>služeb</a:t>
            </a:r>
            <a:endParaRPr 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val="231783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podmínky a možnosti z velké části kopírují podmínky </a:t>
            </a:r>
            <a:r>
              <a:rPr lang="cs-CZ" dirty="0" smtClean="0"/>
              <a:t>operace 6.4.1. a 6.4.2. celostátního </a:t>
            </a:r>
            <a:r>
              <a:rPr lang="cs-CZ" dirty="0"/>
              <a:t>PRV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Dotace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25 % pro velké podniky (pouze zemědělci)</a:t>
            </a:r>
          </a:p>
          <a:p>
            <a:pPr marL="0" indent="0">
              <a:buNone/>
            </a:pPr>
            <a:r>
              <a:rPr lang="cs-CZ" dirty="0" smtClean="0"/>
              <a:t>35 % pro střední podniky (pouze zemědělci)</a:t>
            </a:r>
          </a:p>
          <a:p>
            <a:pPr marL="0" indent="0">
              <a:buNone/>
            </a:pPr>
            <a:r>
              <a:rPr lang="cs-CZ" b="1" dirty="0" smtClean="0"/>
              <a:t>45 % pro mikro a malé podniky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Podpora investic na založení nebo rozvoj nezemědělských činností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82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Příklad realizovaných projektů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3904024" y="1516966"/>
            <a:ext cx="5141667" cy="1768018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altLang="cs-CZ" sz="1800" dirty="0">
                <a:solidFill>
                  <a:schemeClr val="tx1"/>
                </a:solidFill>
              </a:rPr>
              <a:t>Pořízení přepravníku strojů a přídavných zařízení k bagru - Naklápěcí </a:t>
            </a:r>
            <a:r>
              <a:rPr lang="cs-CZ" altLang="cs-CZ" sz="1800" dirty="0" smtClean="0">
                <a:solidFill>
                  <a:schemeClr val="tx1"/>
                </a:solidFill>
              </a:rPr>
              <a:t>hlava, kácecí hlava, </a:t>
            </a:r>
            <a:r>
              <a:rPr lang="cs-CZ" altLang="cs-CZ" sz="1800" dirty="0" err="1">
                <a:solidFill>
                  <a:schemeClr val="tx1"/>
                </a:solidFill>
              </a:rPr>
              <a:t>s</a:t>
            </a:r>
            <a:r>
              <a:rPr lang="cs-CZ" altLang="cs-CZ" sz="1800" dirty="0" err="1" smtClean="0">
                <a:solidFill>
                  <a:schemeClr val="tx1"/>
                </a:solidFill>
              </a:rPr>
              <a:t>vahovací</a:t>
            </a:r>
            <a:r>
              <a:rPr lang="cs-CZ" altLang="cs-CZ" sz="1800" dirty="0" smtClean="0">
                <a:solidFill>
                  <a:schemeClr val="tx1"/>
                </a:solidFill>
              </a:rPr>
              <a:t> lopata ....</a:t>
            </a:r>
            <a:endParaRPr lang="cs-CZ" altLang="cs-CZ" sz="1800" dirty="0">
              <a:solidFill>
                <a:schemeClr val="tx1"/>
              </a:solidFill>
            </a:endParaRPr>
          </a:p>
          <a:p>
            <a:pPr algn="ctr"/>
            <a:endParaRPr lang="cs-CZ" altLang="cs-CZ" sz="1800" dirty="0" smtClean="0">
              <a:solidFill>
                <a:schemeClr val="tx1"/>
              </a:solidFill>
            </a:endParaRPr>
          </a:p>
          <a:p>
            <a:pPr algn="ctr"/>
            <a:endParaRPr lang="cs-CZ" altLang="cs-CZ" sz="1800" dirty="0">
              <a:solidFill>
                <a:schemeClr val="tx1"/>
              </a:solidFill>
            </a:endParaRPr>
          </a:p>
          <a:p>
            <a:pPr algn="ctr"/>
            <a:r>
              <a:rPr lang="cs-CZ" altLang="cs-CZ" sz="1800" dirty="0">
                <a:solidFill>
                  <a:schemeClr val="tx1"/>
                </a:solidFill>
              </a:rPr>
              <a:t>Modernizace provozu </a:t>
            </a:r>
            <a:r>
              <a:rPr lang="cs-CZ" altLang="cs-CZ" sz="1800" dirty="0" smtClean="0">
                <a:solidFill>
                  <a:schemeClr val="tx1"/>
                </a:solidFill>
              </a:rPr>
              <a:t>pálenice – vývěva, </a:t>
            </a:r>
            <a:r>
              <a:rPr lang="cs-CZ" altLang="cs-CZ" sz="1800" dirty="0" err="1" smtClean="0">
                <a:solidFill>
                  <a:schemeClr val="tx1"/>
                </a:solidFill>
              </a:rPr>
              <a:t>odpeckovací</a:t>
            </a:r>
            <a:r>
              <a:rPr lang="cs-CZ" altLang="cs-CZ" sz="1800" dirty="0" smtClean="0">
                <a:solidFill>
                  <a:schemeClr val="tx1"/>
                </a:solidFill>
              </a:rPr>
              <a:t> stroj, </a:t>
            </a:r>
            <a:r>
              <a:rPr lang="cs-CZ" altLang="cs-CZ" sz="1800" dirty="0" err="1" smtClean="0">
                <a:solidFill>
                  <a:schemeClr val="tx1"/>
                </a:solidFill>
              </a:rPr>
              <a:t>fekál</a:t>
            </a:r>
            <a:r>
              <a:rPr lang="cs-CZ" altLang="cs-CZ" sz="1800" dirty="0" smtClean="0">
                <a:solidFill>
                  <a:schemeClr val="tx1"/>
                </a:solidFill>
              </a:rPr>
              <a:t> na výpalky </a:t>
            </a:r>
            <a:endParaRPr lang="cs-CZ" altLang="cs-CZ" sz="1800" dirty="0">
              <a:solidFill>
                <a:schemeClr val="tx1"/>
              </a:solidFill>
            </a:endParaRPr>
          </a:p>
        </p:txBody>
      </p:sp>
      <p:sp>
        <p:nvSpPr>
          <p:cNvPr id="2" name="Šipka doleva 1"/>
          <p:cNvSpPr/>
          <p:nvPr/>
        </p:nvSpPr>
        <p:spPr>
          <a:xfrm>
            <a:off x="3931199" y="2220151"/>
            <a:ext cx="864096" cy="1241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8676456" y="2536462"/>
            <a:ext cx="76605" cy="882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Výsledek obrázku pro odpeckovací stro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11" y="2867302"/>
            <a:ext cx="5275178" cy="39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ttps://d46-a.sdn.szn.cz/d_46/c_img_H_e/wh8Br2w.jpeg?fl=exf|crr,1.33333,2|res,1024,768,1|wrm,/watermark/sbazar.png,10,10|jpg,80,,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10668" r="5067" b="8437"/>
          <a:stretch/>
        </p:blipFill>
        <p:spPr bwMode="auto">
          <a:xfrm>
            <a:off x="251520" y="1360938"/>
            <a:ext cx="3541063" cy="30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80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6085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dirty="0" smtClean="0"/>
              <a:t>- podmínky </a:t>
            </a:r>
            <a:r>
              <a:rPr lang="cs-CZ" dirty="0"/>
              <a:t>a možnosti z velké části kopírují podmínky </a:t>
            </a:r>
            <a:r>
              <a:rPr lang="cs-CZ" dirty="0" smtClean="0"/>
              <a:t>operace </a:t>
            </a:r>
            <a:r>
              <a:rPr lang="cs-CZ" dirty="0"/>
              <a:t>8</a:t>
            </a:r>
            <a:r>
              <a:rPr lang="cs-CZ" dirty="0"/>
              <a:t>.</a:t>
            </a:r>
            <a:r>
              <a:rPr lang="cs-CZ" dirty="0"/>
              <a:t>6.1</a:t>
            </a:r>
            <a:r>
              <a:rPr lang="cs-CZ" dirty="0" smtClean="0"/>
              <a:t>. a 8.6.2. celostátního </a:t>
            </a:r>
            <a:r>
              <a:rPr lang="cs-CZ" dirty="0"/>
              <a:t>PRV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 smtClean="0"/>
              <a:t>pořízení </a:t>
            </a:r>
            <a:r>
              <a:rPr lang="cs-CZ" dirty="0"/>
              <a:t>strojů a technologií určených pro hospodaření na lesních pozemcích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výstavba </a:t>
            </a:r>
            <a:r>
              <a:rPr lang="cs-CZ" dirty="0"/>
              <a:t>či modernizace dřevozpracujících provozoven včetně technologického </a:t>
            </a:r>
            <a:r>
              <a:rPr lang="cs-CZ" dirty="0" smtClean="0"/>
              <a:t>vybavení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Limity – jen pořizovací cena strojů a zařízení, není provázené s velikostí obhospodařovaných lesních pozemků </a:t>
            </a:r>
            <a:endParaRPr lang="cs-CZ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01006"/>
          </a:xfrm>
        </p:spPr>
        <p:txBody>
          <a:bodyPr>
            <a:noAutofit/>
          </a:bodyPr>
          <a:lstStyle/>
          <a:p>
            <a:pPr algn="ctr"/>
            <a:r>
              <a:rPr lang="cs-CZ" sz="3000" dirty="0">
                <a:solidFill>
                  <a:schemeClr val="tx1"/>
                </a:solidFill>
              </a:rPr>
              <a:t>Investice do lesnických technologií a zpracování lesnických produktů, jejich mobilizace a uvádění na trh</a:t>
            </a:r>
            <a:endParaRPr lang="cs-CZ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75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Příklad realizovaných projektů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611560" y="1585838"/>
            <a:ext cx="5544617" cy="75357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altLang="cs-CZ" sz="1800" dirty="0" smtClean="0">
                <a:solidFill>
                  <a:schemeClr val="tx1"/>
                </a:solidFill>
              </a:rPr>
              <a:t>Lesnická technika - </a:t>
            </a:r>
            <a:r>
              <a:rPr lang="pl-PL" altLang="cs-CZ" sz="1800" dirty="0">
                <a:solidFill>
                  <a:schemeClr val="tx1"/>
                </a:solidFill>
              </a:rPr>
              <a:t>klanicový vyvážecí vlek za traktor</a:t>
            </a:r>
            <a:endParaRPr lang="cs-CZ" altLang="cs-CZ" sz="1800" dirty="0" smtClean="0">
              <a:solidFill>
                <a:schemeClr val="tx1"/>
              </a:solidFill>
            </a:endParaRPr>
          </a:p>
          <a:p>
            <a:pPr algn="ctr"/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2" name="Šipka doleva 1"/>
          <p:cNvSpPr/>
          <p:nvPr/>
        </p:nvSpPr>
        <p:spPr>
          <a:xfrm rot="16200000">
            <a:off x="1177667" y="2574860"/>
            <a:ext cx="864096" cy="1241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C:\Users\Renata\Documents\M A S H P\SCLLD\PRV\1.výzva\04. projekty 1.výzva\F4-01 Čech 0238 - podána ŽoP\Podklady ŽoP\33714263_2099987036708048_44600221504509050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57" y="2440560"/>
            <a:ext cx="6631483" cy="37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8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468661"/>
              </p:ext>
            </p:extLst>
          </p:nvPr>
        </p:nvGraphicFramePr>
        <p:xfrm>
          <a:off x="467544" y="1700808"/>
          <a:ext cx="8162376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2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84138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Počet MAS k 1. 9. 2016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180  MAS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84138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Počet obcí v území působnosti MAS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5 873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84138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Porovnání počtu obcí v ČR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94 %</a:t>
                      </a:r>
                    </a:p>
                  </a:txBody>
                  <a:tcPr marL="124935" marR="12493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84138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Počet </a:t>
                      </a: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obyvatel</a:t>
                      </a: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 obcí v území působnosti MAS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6 132</a:t>
                      </a:r>
                      <a:r>
                        <a:rPr lang="cs-CZ" sz="1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656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935" marR="12493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Porovnání počtu obyvatel vůči ČR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58 %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841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Porovnání počtu obyvatel vůči VENKOVU</a:t>
                      </a:r>
                      <a:r>
                        <a:rPr lang="en-US" sz="1800" b="1" dirty="0"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cs-CZ" sz="1800" b="1" dirty="0">
                          <a:latin typeface="Calibri" panose="020F0502020204030204" pitchFamily="34" charset="0"/>
                        </a:rPr>
                        <a:t> *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96 %</a:t>
                      </a:r>
                    </a:p>
                  </a:txBody>
                  <a:tcPr marL="124935" marR="12493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84138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Výměra obcí v území působnosti MAS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71 407 km</a:t>
                      </a:r>
                      <a:r>
                        <a:rPr lang="cs-CZ" sz="1800" b="1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Porovnání výměry vůči ČR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91 %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841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Porovnání výměry vůči </a:t>
                      </a:r>
                      <a:r>
                        <a:rPr lang="cs-CZ" sz="1800" b="1" baseline="0" dirty="0">
                          <a:effectLst/>
                          <a:latin typeface="Calibri" panose="020F0502020204030204" pitchFamily="34" charset="0"/>
                        </a:rPr>
                        <a:t> VENKOVU</a:t>
                      </a:r>
                      <a:r>
                        <a:rPr lang="en-US" sz="1800" b="1" dirty="0"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cs-CZ" sz="1800" b="1" dirty="0">
                          <a:latin typeface="Calibri" panose="020F0502020204030204" pitchFamily="34" charset="0"/>
                        </a:rPr>
                        <a:t> *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97 %</a:t>
                      </a:r>
                    </a:p>
                  </a:txBody>
                  <a:tcPr marL="124935" marR="12493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www.nsmascr.cz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Územní působnost MAS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71600" y="6145559"/>
            <a:ext cx="809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libri" panose="020F0502020204030204" pitchFamily="34" charset="0"/>
              </a:rPr>
              <a:t>					*</a:t>
            </a:r>
            <a:r>
              <a:rPr lang="en-US" sz="1400" dirty="0">
                <a:latin typeface="Calibri" panose="020F0502020204030204" pitchFamily="34" charset="0"/>
              </a:rPr>
              <a:t>*</a:t>
            </a:r>
            <a:r>
              <a:rPr lang="cs-CZ" sz="1400" dirty="0">
                <a:latin typeface="Calibri" panose="020F0502020204030204" pitchFamily="34" charset="0"/>
              </a:rPr>
              <a:t> Venkov </a:t>
            </a:r>
            <a:r>
              <a:rPr lang="en-US" sz="1400" dirty="0">
                <a:latin typeface="Calibri" panose="020F0502020204030204" pitchFamily="34" charset="0"/>
              </a:rPr>
              <a:t>= </a:t>
            </a:r>
            <a:r>
              <a:rPr lang="cs-CZ" sz="1400" dirty="0">
                <a:latin typeface="Calibri" panose="020F0502020204030204" pitchFamily="34" charset="0"/>
              </a:rPr>
              <a:t>obce do 25 tis. obyvatel</a:t>
            </a:r>
          </a:p>
        </p:txBody>
      </p:sp>
    </p:spTree>
    <p:extLst>
      <p:ext uri="{BB962C8B-B14F-4D97-AF65-F5344CB8AC3E}">
        <p14:creationId xmlns:p14="http://schemas.microsoft.com/office/powerpoint/2010/main" val="36371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088" y="2636838"/>
            <a:ext cx="69834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cs-CZ" sz="2800" b="1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cs-CZ" sz="28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MAS </a:t>
            </a:r>
            <a:r>
              <a:rPr lang="cs-CZ" sz="28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Horní Pomoraví – kontakty</a:t>
            </a:r>
          </a:p>
        </p:txBody>
      </p:sp>
      <p:sp>
        <p:nvSpPr>
          <p:cNvPr id="33795" name="Zástupný symbol pro obsah 2"/>
          <p:cNvSpPr>
            <a:spLocks/>
          </p:cNvSpPr>
          <p:nvPr/>
        </p:nvSpPr>
        <p:spPr bwMode="auto">
          <a:xfrm>
            <a:off x="323850" y="3429000"/>
            <a:ext cx="8229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cs-CZ" altLang="cs-CZ" sz="2800" dirty="0" smtClean="0"/>
          </a:p>
          <a:p>
            <a:pPr algn="ctr" eaLnBrk="1" hangingPunct="1">
              <a:buFontTx/>
              <a:buNone/>
            </a:pPr>
            <a:r>
              <a:rPr lang="cs-CZ" altLang="cs-CZ" sz="2800" dirty="0" smtClean="0"/>
              <a:t>Hlavní </a:t>
            </a:r>
            <a:r>
              <a:rPr lang="cs-CZ" altLang="cs-CZ" sz="2800" dirty="0"/>
              <a:t>137, 788 33  </a:t>
            </a:r>
            <a:r>
              <a:rPr lang="cs-CZ" altLang="cs-CZ" sz="2800" dirty="0" smtClean="0"/>
              <a:t>Hanušovice</a:t>
            </a:r>
          </a:p>
          <a:p>
            <a:pPr algn="ctr" eaLnBrk="1" hangingPunct="1">
              <a:buFontTx/>
              <a:buNone/>
            </a:pPr>
            <a:r>
              <a:rPr lang="cs-CZ" altLang="cs-CZ" sz="2800" dirty="0" smtClean="0">
                <a:hlinkClick r:id="rId3"/>
              </a:rPr>
              <a:t>www.hornipomoravi.eu</a:t>
            </a:r>
            <a:endParaRPr lang="cs-CZ" altLang="cs-CZ" sz="2800" dirty="0"/>
          </a:p>
          <a:p>
            <a:pPr algn="ctr" eaLnBrk="1" hangingPunct="1">
              <a:buFontTx/>
              <a:buNone/>
            </a:pPr>
            <a:r>
              <a:rPr lang="cs-CZ" altLang="cs-CZ" sz="2800" dirty="0">
                <a:latin typeface="Calibri" pitchFamily="34" charset="0"/>
              </a:rPr>
              <a:t>e-mail: </a:t>
            </a:r>
            <a:r>
              <a:rPr lang="cs-CZ" altLang="cs-CZ" sz="2800" dirty="0">
                <a:latin typeface="Calibri" pitchFamily="34" charset="0"/>
                <a:hlinkClick r:id="rId4"/>
              </a:rPr>
              <a:t>info@hornipomoravi.eu</a:t>
            </a:r>
            <a:endParaRPr lang="cs-CZ" altLang="cs-CZ" sz="2800" dirty="0"/>
          </a:p>
          <a:p>
            <a:pPr algn="ctr" eaLnBrk="1" hangingPunct="1">
              <a:buFontTx/>
              <a:buNone/>
            </a:pPr>
            <a:endParaRPr lang="cs-CZ" altLang="cs-CZ" sz="2800" dirty="0"/>
          </a:p>
        </p:txBody>
      </p:sp>
      <p:pic>
        <p:nvPicPr>
          <p:cNvPr id="33797" name="Nadpis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2804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Obdélník 6"/>
          <p:cNvSpPr>
            <a:spLocks noChangeArrowheads="1"/>
          </p:cNvSpPr>
          <p:nvPr/>
        </p:nvSpPr>
        <p:spPr bwMode="auto">
          <a:xfrm>
            <a:off x="1835150" y="1989138"/>
            <a:ext cx="5329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Ing. Anna Bartošová</a:t>
            </a:r>
          </a:p>
        </p:txBody>
      </p:sp>
    </p:spTree>
    <p:extLst>
      <p:ext uri="{BB962C8B-B14F-4D97-AF65-F5344CB8AC3E}">
        <p14:creationId xmlns:p14="http://schemas.microsoft.com/office/powerpoint/2010/main" val="32024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73" y="2060575"/>
            <a:ext cx="6331653" cy="4065588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www.nsmascr.cz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3" y="928"/>
            <a:ext cx="9204464" cy="65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Podpora přes MAS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82069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31912" y="1421160"/>
            <a:ext cx="8344544" cy="49601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Tx/>
              <a:buChar char="-"/>
              <a:defRPr/>
            </a:pPr>
            <a:r>
              <a:rPr lang="cs-CZ" sz="2400" b="1" dirty="0" smtClean="0"/>
              <a:t>Samostatná operace v rámci PRV – operace 19.2.1.</a:t>
            </a:r>
          </a:p>
          <a:p>
            <a:pPr marL="342900" indent="-342900">
              <a:buFontTx/>
              <a:buChar char="-"/>
              <a:defRPr/>
            </a:pPr>
            <a:endParaRPr lang="cs-CZ" sz="2400" b="1" dirty="0" smtClean="0"/>
          </a:p>
          <a:p>
            <a:pPr marL="342900" indent="-342900">
              <a:buFontTx/>
              <a:buChar char="-"/>
              <a:defRPr/>
            </a:pPr>
            <a:r>
              <a:rPr lang="cs-CZ" sz="2400" b="1" dirty="0" smtClean="0"/>
              <a:t>Alokace pro období 2014-2020  téměř 4 </a:t>
            </a:r>
            <a:r>
              <a:rPr lang="cs-CZ" sz="2400" b="1" dirty="0" err="1" smtClean="0"/>
              <a:t>mld</a:t>
            </a:r>
            <a:r>
              <a:rPr lang="cs-CZ" sz="2400" b="1" dirty="0" smtClean="0"/>
              <a:t> . Kč </a:t>
            </a:r>
          </a:p>
          <a:p>
            <a:pPr marL="342900" indent="-342900">
              <a:buFontTx/>
              <a:buChar char="-"/>
              <a:defRPr/>
            </a:pPr>
            <a:endParaRPr lang="cs-CZ" sz="2400" b="1" dirty="0" smtClean="0"/>
          </a:p>
          <a:p>
            <a:pPr marL="342900" indent="-342900">
              <a:buFontTx/>
              <a:buChar char="-"/>
              <a:defRPr/>
            </a:pPr>
            <a:r>
              <a:rPr lang="cs-CZ" sz="2400" b="1" dirty="0" smtClean="0"/>
              <a:t>Průměrně  22 mil. Kč na MAS</a:t>
            </a:r>
          </a:p>
          <a:p>
            <a:pPr marL="0" indent="0">
              <a:buFontTx/>
              <a:buNone/>
              <a:defRPr/>
            </a:pPr>
            <a:r>
              <a:rPr lang="cs-CZ" sz="2400" dirty="0" smtClean="0"/>
              <a:t>	Nejmenší -  4,7 mil Kč (MAS </a:t>
            </a:r>
            <a:r>
              <a:rPr lang="cs-CZ" sz="2400" dirty="0" err="1" smtClean="0"/>
              <a:t>Staroměstsko</a:t>
            </a:r>
            <a:r>
              <a:rPr lang="cs-CZ" sz="2400" dirty="0" smtClean="0"/>
              <a:t>)</a:t>
            </a:r>
          </a:p>
          <a:p>
            <a:pPr marL="0" indent="0">
              <a:buFontTx/>
              <a:buNone/>
              <a:defRPr/>
            </a:pPr>
            <a:r>
              <a:rPr lang="cs-CZ" sz="2400" dirty="0" smtClean="0"/>
              <a:t>	Největší  - 75 mil Kč (MAS Pošumaví)</a:t>
            </a:r>
          </a:p>
          <a:p>
            <a:pPr marL="0" indent="0">
              <a:buFontTx/>
              <a:buNone/>
              <a:defRPr/>
            </a:pPr>
            <a:r>
              <a:rPr lang="cs-CZ" sz="2000" i="1" dirty="0" smtClean="0"/>
              <a:t>	rozděleno dle </a:t>
            </a:r>
            <a:r>
              <a:rPr lang="cs-CZ" sz="2000" i="1" dirty="0"/>
              <a:t>počtu obyvatel a </a:t>
            </a:r>
            <a:r>
              <a:rPr lang="cs-CZ" sz="2000" i="1" dirty="0" smtClean="0"/>
              <a:t>rozlohy území</a:t>
            </a:r>
            <a:endParaRPr lang="cs-CZ" sz="2000" i="1" dirty="0"/>
          </a:p>
          <a:p>
            <a:pPr marL="0" indent="0">
              <a:buFontTx/>
              <a:buNone/>
              <a:defRPr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9991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Která opatření 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fiche</a:t>
            </a:r>
            <a:r>
              <a:rPr lang="cs-CZ" dirty="0" smtClean="0">
                <a:solidFill>
                  <a:schemeClr val="tx1"/>
                </a:solidFill>
              </a:rPr>
              <a:t> mohou </a:t>
            </a:r>
            <a:r>
              <a:rPr lang="cs-CZ" dirty="0" smtClean="0">
                <a:solidFill>
                  <a:schemeClr val="tx1"/>
                </a:solidFill>
              </a:rPr>
              <a:t>MAS podporovat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21887" r="31860" b="16870"/>
          <a:stretch/>
        </p:blipFill>
        <p:spPr>
          <a:xfrm>
            <a:off x="179512" y="1412775"/>
            <a:ext cx="8712968" cy="50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77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cs-CZ" sz="2000" b="1" dirty="0" smtClean="0"/>
              <a:t>Výše způsobilých výdajů </a:t>
            </a:r>
            <a:endParaRPr lang="cs-CZ" sz="2000" dirty="0" smtClean="0"/>
          </a:p>
          <a:p>
            <a:pPr marL="109728" indent="0">
              <a:buNone/>
              <a:defRPr/>
            </a:pPr>
            <a:r>
              <a:rPr lang="cs-CZ" sz="2000" b="1" dirty="0" smtClean="0"/>
              <a:t>- min</a:t>
            </a:r>
            <a:r>
              <a:rPr lang="cs-CZ" sz="2000" b="1" dirty="0" smtClean="0"/>
              <a:t>. 50 tis. Kč, max. 5 mil. Kč na projekt.</a:t>
            </a:r>
          </a:p>
          <a:p>
            <a:pPr marL="0" indent="0" algn="ctr">
              <a:buFontTx/>
              <a:buNone/>
              <a:defRPr/>
            </a:pPr>
            <a:r>
              <a:rPr lang="cs-CZ" sz="1800" i="1" dirty="0" smtClean="0"/>
              <a:t>Výše výdajů může být  předmětem preferenčních </a:t>
            </a:r>
            <a:r>
              <a:rPr lang="cs-CZ" sz="1800" i="1" dirty="0" smtClean="0"/>
              <a:t>kritérií. </a:t>
            </a:r>
          </a:p>
          <a:p>
            <a:pPr marL="0" indent="0">
              <a:buFontTx/>
              <a:buNone/>
              <a:defRPr/>
            </a:pPr>
            <a:endParaRPr lang="cs-CZ" sz="1200" b="1" dirty="0" smtClean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Preferenční kritéria</a:t>
            </a:r>
            <a:r>
              <a:rPr lang="cs-CZ" sz="1800" b="1" dirty="0" smtClean="0"/>
              <a:t> </a:t>
            </a:r>
          </a:p>
          <a:p>
            <a:pPr>
              <a:buFontTx/>
              <a:buChar char="-"/>
              <a:defRPr/>
            </a:pPr>
            <a:r>
              <a:rPr lang="cs-CZ" sz="1800" i="1" dirty="0" smtClean="0"/>
              <a:t>Musí být objektivní</a:t>
            </a:r>
          </a:p>
          <a:p>
            <a:pPr>
              <a:buFontTx/>
              <a:buChar char="-"/>
              <a:defRPr/>
            </a:pPr>
            <a:r>
              <a:rPr lang="cs-CZ" sz="1800" i="1" dirty="0" smtClean="0"/>
              <a:t>Nastavuje si je každá MAS sama</a:t>
            </a:r>
            <a:endParaRPr lang="cs-CZ" sz="1800" i="1" dirty="0"/>
          </a:p>
          <a:p>
            <a:pPr marL="0" indent="0">
              <a:buFontTx/>
              <a:buNone/>
              <a:defRPr/>
            </a:pPr>
            <a:endParaRPr lang="cs-CZ" sz="1800" i="1" dirty="0"/>
          </a:p>
          <a:p>
            <a:pPr marL="0" indent="0">
              <a:buFontTx/>
              <a:buNone/>
              <a:defRPr/>
            </a:pPr>
            <a:endParaRPr lang="cs-CZ" sz="1200" i="1" dirty="0" smtClean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Povinné indikátory - počet vytvořených pracovních míst</a:t>
            </a: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1800" i="1" dirty="0" smtClean="0"/>
              <a:t>Na každých 200 000 EUR alokace by mělo být vytvořeno alespoň jedno pracovní místo (přepočteno na jeden pracovní úvazek).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endParaRPr lang="cs-CZ" sz="1800" i="1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cs-CZ" sz="2000" b="1" i="1" dirty="0" smtClean="0">
                <a:solidFill>
                  <a:srgbClr val="FF0000"/>
                </a:solidFill>
              </a:rPr>
              <a:t>Efektivita – pokud je v projekt souladu se strategií CLLD dané MAS, je efektivní</a:t>
            </a:r>
            <a:endParaRPr lang="cs-CZ" sz="2000" b="1" i="1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cs-CZ" sz="2800" b="1" dirty="0"/>
          </a:p>
          <a:p>
            <a:pPr marL="0" indent="0">
              <a:buFontTx/>
              <a:buNone/>
              <a:defRPr/>
            </a:pPr>
            <a:endParaRPr lang="cs-CZ" sz="2800" dirty="0"/>
          </a:p>
        </p:txBody>
      </p:sp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8487" cy="1143000"/>
          </a:xfrm>
        </p:spPr>
        <p:txBody>
          <a:bodyPr/>
          <a:lstStyle/>
          <a:p>
            <a:pPr algn="ctr"/>
            <a:r>
              <a:rPr lang="cs-CZ" altLang="cs-CZ" sz="3600" b="1" dirty="0" smtClean="0">
                <a:solidFill>
                  <a:schemeClr val="tx1"/>
                </a:solidFill>
              </a:rPr>
              <a:t>Obecné podmínky</a:t>
            </a:r>
          </a:p>
        </p:txBody>
      </p:sp>
    </p:spTree>
    <p:extLst>
      <p:ext uri="{BB962C8B-B14F-4D97-AF65-F5344CB8AC3E}">
        <p14:creationId xmlns:p14="http://schemas.microsoft.com/office/powerpoint/2010/main" val="389621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hmotné a nehmotné investice v živočišné a rostlinné </a:t>
            </a:r>
            <a:r>
              <a:rPr lang="cs-CZ" b="1" dirty="0" smtClean="0">
                <a:solidFill>
                  <a:schemeClr val="tx1"/>
                </a:solidFill>
              </a:rPr>
              <a:t>výrobě</a:t>
            </a:r>
          </a:p>
          <a:p>
            <a:pPr>
              <a:buFontTx/>
              <a:buChar char="-"/>
            </a:pPr>
            <a:r>
              <a:rPr lang="cs-CZ" dirty="0"/>
              <a:t>obecně podporované menší </a:t>
            </a:r>
            <a:r>
              <a:rPr lang="cs-CZ" dirty="0" smtClean="0"/>
              <a:t>projekty</a:t>
            </a:r>
            <a:endParaRPr lang="cs-CZ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odmínky </a:t>
            </a:r>
            <a:r>
              <a:rPr lang="cs-CZ" dirty="0" smtClean="0"/>
              <a:t>a možnosti </a:t>
            </a:r>
            <a:r>
              <a:rPr lang="cs-CZ" dirty="0" smtClean="0"/>
              <a:t>z velké části kopírují </a:t>
            </a:r>
            <a:r>
              <a:rPr lang="cs-CZ" dirty="0" smtClean="0"/>
              <a:t>podmínky </a:t>
            </a:r>
            <a:r>
              <a:rPr lang="cs-CZ" dirty="0" smtClean="0"/>
              <a:t>operace </a:t>
            </a:r>
            <a:r>
              <a:rPr lang="cs-CZ" dirty="0" smtClean="0"/>
              <a:t>4.1.1. celostátního </a:t>
            </a:r>
            <a:r>
              <a:rPr lang="cs-CZ" dirty="0" smtClean="0"/>
              <a:t>PRV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výše </a:t>
            </a:r>
            <a:r>
              <a:rPr lang="cs-CZ" dirty="0" smtClean="0"/>
              <a:t>dotace 50% (možnost navýšení pro mladé začínající a ANC oblasti)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limity – nejsou taxativně vymezeny stroje </a:t>
            </a:r>
            <a:r>
              <a:rPr lang="cs-CZ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, lze pořizovat např. i traktory</a:t>
            </a:r>
            <a:endParaRPr lang="cs-CZ" dirty="0" smtClean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Investice do zemědělských podniků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2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2736304" cy="11430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Limity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/>
          <a:stretch/>
        </p:blipFill>
        <p:spPr bwMode="auto">
          <a:xfrm>
            <a:off x="2327564" y="0"/>
            <a:ext cx="6708932" cy="673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971600" y="5445224"/>
            <a:ext cx="1080120" cy="1897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978880" y="6387450"/>
            <a:ext cx="1080120" cy="1897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977276" y="5949280"/>
            <a:ext cx="1080120" cy="1897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298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739</TotalTime>
  <Words>842</Words>
  <Application>Microsoft Office PowerPoint</Application>
  <PresentationFormat>Předvádění na obrazovce (4:3)</PresentationFormat>
  <Paragraphs>131</Paragraphs>
  <Slides>20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Shluk</vt:lpstr>
      <vt:lpstr>MÍSTNÍ AKČNÍ SKUPINY    dotační příležitosti pro zemědělské podnikatele </vt:lpstr>
      <vt:lpstr>Územní působnost MAS</vt:lpstr>
      <vt:lpstr>Prezentace aplikace PowerPoint</vt:lpstr>
      <vt:lpstr>Prezentace aplikace PowerPoint</vt:lpstr>
      <vt:lpstr>Podpora přes MAS</vt:lpstr>
      <vt:lpstr>Která opatření  - fiche mohou MAS podporovat</vt:lpstr>
      <vt:lpstr>Obecné podmínky</vt:lpstr>
      <vt:lpstr>Investice do zemědělských podniků</vt:lpstr>
      <vt:lpstr>Limity </vt:lpstr>
      <vt:lpstr>Krmný vůz pro ŽV Chromeč   Stroje pro ekologickou farmu</vt:lpstr>
      <vt:lpstr>Příklad realizovaných projektů</vt:lpstr>
      <vt:lpstr>Zpracování a uvádění na trh zemědělských produktů</vt:lpstr>
      <vt:lpstr>Limity </vt:lpstr>
      <vt:lpstr>Příklad realizovaných projektů</vt:lpstr>
      <vt:lpstr>Podpora investic na založení nebo rozvoj nezemědělských činností</vt:lpstr>
      <vt:lpstr>Podpora investic na založení nebo rozvoj nezemědělských činností</vt:lpstr>
      <vt:lpstr>Příklad realizovaných projektů</vt:lpstr>
      <vt:lpstr>Investice do lesnických technologií a zpracování lesnických produktů, jejich mobilizace a uvádění na trh</vt:lpstr>
      <vt:lpstr>Příklad realizovaných projektů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Renata</dc:creator>
  <cp:lastModifiedBy>Renata</cp:lastModifiedBy>
  <cp:revision>23</cp:revision>
  <dcterms:created xsi:type="dcterms:W3CDTF">2018-11-01T13:00:06Z</dcterms:created>
  <dcterms:modified xsi:type="dcterms:W3CDTF">2018-11-02T18:48:38Z</dcterms:modified>
</cp:coreProperties>
</file>