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312" r:id="rId2"/>
    <p:sldId id="319" r:id="rId3"/>
    <p:sldId id="320" r:id="rId4"/>
    <p:sldId id="321" r:id="rId5"/>
    <p:sldId id="322" r:id="rId6"/>
    <p:sldId id="324" r:id="rId7"/>
    <p:sldId id="325" r:id="rId8"/>
  </p:sldIdLst>
  <p:sldSz cx="9144000" cy="6858000" type="screen4x3"/>
  <p:notesSz cx="6797675" cy="9926638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A31"/>
    <a:srgbClr val="669900"/>
    <a:srgbClr val="F77121"/>
    <a:srgbClr val="215112"/>
    <a:srgbClr val="F36523"/>
    <a:srgbClr val="FFFFFF"/>
    <a:srgbClr val="FFE781"/>
    <a:srgbClr val="9AB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87917" autoAdjust="0"/>
  </p:normalViewPr>
  <p:slideViewPr>
    <p:cSldViewPr>
      <p:cViewPr varScale="1">
        <p:scale>
          <a:sx n="102" d="100"/>
          <a:sy n="102" d="100"/>
        </p:scale>
        <p:origin x="18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774" y="-10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1" tIns="47415" rIns="94831" bIns="47415" numCol="1" anchor="t" anchorCtr="0" compatLnSpc="1">
            <a:prstTxWarp prst="textNoShape">
              <a:avLst/>
            </a:prstTxWarp>
          </a:bodyPr>
          <a:lstStyle>
            <a:lvl1pPr algn="l" defTabSz="949325">
              <a:defRPr sz="13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1" tIns="47415" rIns="94831" bIns="47415" numCol="1" anchor="t" anchorCtr="0" compatLnSpc="1">
            <a:prstTxWarp prst="textNoShape">
              <a:avLst/>
            </a:prstTxWarp>
          </a:bodyPr>
          <a:lstStyle>
            <a:lvl1pPr defTabSz="949325">
              <a:defRPr sz="13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1" tIns="47415" rIns="94831" bIns="47415" numCol="1" anchor="b" anchorCtr="0" compatLnSpc="1">
            <a:prstTxWarp prst="textNoShape">
              <a:avLst/>
            </a:prstTxWarp>
          </a:bodyPr>
          <a:lstStyle>
            <a:lvl1pPr algn="l" defTabSz="949325">
              <a:defRPr sz="13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8242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1" tIns="47415" rIns="94831" bIns="47415" numCol="1" anchor="b" anchorCtr="0" compatLnSpc="1">
            <a:prstTxWarp prst="textNoShape">
              <a:avLst/>
            </a:prstTxWarp>
          </a:bodyPr>
          <a:lstStyle>
            <a:lvl1pPr defTabSz="949325">
              <a:defRPr sz="1300">
                <a:latin typeface="Times New Roman" pitchFamily="18" charset="0"/>
              </a:defRPr>
            </a:lvl1pPr>
          </a:lstStyle>
          <a:p>
            <a:fld id="{CE5FBDE2-885C-4726-B443-C9322E5756F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866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1" tIns="47415" rIns="94831" bIns="47415" numCol="1" anchor="t" anchorCtr="0" compatLnSpc="1">
            <a:prstTxWarp prst="textNoShape">
              <a:avLst/>
            </a:prstTxWarp>
          </a:bodyPr>
          <a:lstStyle>
            <a:lvl1pPr algn="l" defTabSz="949325">
              <a:defRPr sz="1300"/>
            </a:lvl1pPr>
          </a:lstStyle>
          <a:p>
            <a:endParaRPr lang="cs-CZ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7" y="0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1" tIns="47415" rIns="94831" bIns="47415" numCol="1" anchor="t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endParaRPr lang="cs-CZ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728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5710"/>
            <a:ext cx="4985393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1" tIns="47415" rIns="94831" bIns="47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417"/>
            <a:ext cx="2944958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1" tIns="47415" rIns="94831" bIns="47415" numCol="1" anchor="b" anchorCtr="0" compatLnSpc="1">
            <a:prstTxWarp prst="textNoShape">
              <a:avLst/>
            </a:prstTxWarp>
          </a:bodyPr>
          <a:lstStyle>
            <a:lvl1pPr algn="l" defTabSz="949325">
              <a:defRPr sz="1300"/>
            </a:lvl1pPr>
          </a:lstStyle>
          <a:p>
            <a:endParaRPr lang="cs-CZ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7" y="9431417"/>
            <a:ext cx="2944958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1" tIns="47415" rIns="94831" bIns="47415" numCol="1" anchor="b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fld id="{BB36FAEE-06C7-45A5-856D-D49D10ECC73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182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686567-1CC9-442D-8E41-DA223280D722}" type="slidenum">
              <a:rPr lang="cs-CZ"/>
              <a:pPr/>
              <a:t>1</a:t>
            </a:fld>
            <a:endParaRPr lang="cs-CZ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606" y="4715710"/>
            <a:ext cx="5438464" cy="4466511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755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Ke schválení zbývá 112 projektů.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FAEE-06C7-45A5-856D-D49D10ECC736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645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pt_hlavni strana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23528" y="2132856"/>
            <a:ext cx="6002829" cy="444216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1476000"/>
            <a:ext cx="7920000" cy="432000"/>
          </a:xfrm>
        </p:spPr>
        <p:txBody>
          <a:bodyPr/>
          <a:lstStyle>
            <a:lvl1pPr algn="l">
              <a:defRPr>
                <a:latin typeface="+mj-lt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2088000"/>
            <a:ext cx="7920000" cy="3960440"/>
          </a:xfrm>
        </p:spPr>
        <p:txBody>
          <a:bodyPr/>
          <a:lstStyle>
            <a:lvl1pPr algn="l">
              <a:defRPr sz="1600">
                <a:latin typeface="+mj-lt"/>
              </a:defRPr>
            </a:lvl1pPr>
            <a:lvl2pPr algn="l">
              <a:defRPr sz="1400">
                <a:latin typeface="+mj-lt"/>
              </a:defRPr>
            </a:lvl2pPr>
            <a:lvl3pPr algn="l">
              <a:defRPr sz="1400">
                <a:latin typeface="+mj-lt"/>
              </a:defRPr>
            </a:lvl3pPr>
            <a:lvl4pPr algn="l">
              <a:defRPr sz="1200">
                <a:latin typeface="+mj-lt"/>
              </a:defRPr>
            </a:lvl4pPr>
            <a:lvl5pPr algn="l">
              <a:defRPr sz="1100">
                <a:latin typeface="+mj-lt"/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1476000"/>
            <a:ext cx="7920000" cy="432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6000" tIns="82800" rIns="126000" bIns="82800" numCol="1" anchor="b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cs-CZ" b="1" dirty="0">
                <a:solidFill>
                  <a:srgbClr val="21511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000" y="2204864"/>
            <a:ext cx="3978275" cy="3816424"/>
          </a:xfrm>
        </p:spPr>
        <p:txBody>
          <a:bodyPr/>
          <a:lstStyle>
            <a:lvl1pPr>
              <a:defRPr sz="1600">
                <a:latin typeface="+mj-lt"/>
              </a:defRPr>
            </a:lvl1pPr>
            <a:lvl2pPr>
              <a:defRPr sz="1400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1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2000" y="2204864"/>
            <a:ext cx="3978275" cy="3816424"/>
          </a:xfrm>
        </p:spPr>
        <p:txBody>
          <a:bodyPr/>
          <a:lstStyle>
            <a:lvl1pPr>
              <a:defRPr sz="1600" b="0">
                <a:latin typeface="+mj-lt"/>
              </a:defRPr>
            </a:lvl1pPr>
            <a:lvl2pPr>
              <a:defRPr lang="cs-CZ" sz="1400" dirty="0" smtClean="0">
                <a:solidFill>
                  <a:srgbClr val="215112"/>
                </a:solidFill>
                <a:latin typeface="+mj-lt"/>
              </a:defRPr>
            </a:lvl2pPr>
            <a:lvl3pPr>
              <a:defRPr lang="cs-CZ" sz="1200" dirty="0" smtClean="0">
                <a:solidFill>
                  <a:schemeClr val="tx1"/>
                </a:solidFill>
                <a:latin typeface="+mj-lt"/>
              </a:defRPr>
            </a:lvl3pPr>
            <a:lvl4pPr>
              <a:defRPr lang="cs-CZ" sz="1100" dirty="0" smtClean="0">
                <a:solidFill>
                  <a:schemeClr val="tx1"/>
                </a:solidFill>
                <a:latin typeface="+mj-lt"/>
              </a:defRPr>
            </a:lvl4pPr>
            <a:lvl5pPr>
              <a:defRPr lang="cs-CZ" sz="1100" dirty="0">
                <a:solidFill>
                  <a:schemeClr val="tx1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marL="742950" lvl="1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36523"/>
              </a:buClr>
              <a:buSzPct val="70000"/>
              <a:buFont typeface="Wingdings" pitchFamily="2" charset="2"/>
              <a:buChar char="n"/>
            </a:pPr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marL="2057400" lvl="4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A373E"/>
              </a:buClr>
              <a:buSzPct val="85000"/>
              <a:buFont typeface="Wingdings" pitchFamily="2" charset="2"/>
            </a:pPr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1476000"/>
            <a:ext cx="7920000" cy="432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6000" tIns="82800" rIns="126000" bIns="82800" numCol="1" anchor="b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cs-CZ" b="1">
                <a:solidFill>
                  <a:srgbClr val="21511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2213174"/>
            <a:ext cx="3741812" cy="639762"/>
          </a:xfrm>
        </p:spPr>
        <p:txBody>
          <a:bodyPr anchor="b"/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55576" y="2852935"/>
            <a:ext cx="3741812" cy="3168353"/>
          </a:xfrm>
        </p:spPr>
        <p:txBody>
          <a:bodyPr/>
          <a:lstStyle>
            <a:lvl1pPr>
              <a:defRPr sz="1600">
                <a:latin typeface="+mj-lt"/>
              </a:defRPr>
            </a:lvl1pPr>
            <a:lvl2pPr>
              <a:defRPr sz="1400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1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2213174"/>
            <a:ext cx="3959423" cy="639762"/>
          </a:xfrm>
        </p:spPr>
        <p:txBody>
          <a:bodyPr anchor="b"/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852935"/>
            <a:ext cx="3959423" cy="3168353"/>
          </a:xfrm>
        </p:spPr>
        <p:txBody>
          <a:bodyPr/>
          <a:lstStyle>
            <a:lvl1pPr>
              <a:defRPr sz="1600">
                <a:latin typeface="+mj-lt"/>
              </a:defRPr>
            </a:lvl1pPr>
            <a:lvl2pPr>
              <a:defRPr sz="1400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1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1476000"/>
            <a:ext cx="7920000" cy="432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6000" tIns="82800" rIns="126000" bIns="82800" numCol="1" anchor="b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cs-CZ" b="1">
                <a:solidFill>
                  <a:srgbClr val="21511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6450" y="1524000"/>
            <a:ext cx="81089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931863"/>
            <a:ext cx="3511550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6000" tIns="82800" rIns="126000" bIns="8280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cs-CZ" dirty="0" smtClean="0"/>
          </a:p>
        </p:txBody>
      </p:sp>
      <p:pic>
        <p:nvPicPr>
          <p:cNvPr id="14" name="Obrázek 13" descr="ppt_hlavni strana2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21511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21511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21511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21511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21511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21511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21511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21511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21511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2A373E"/>
        </a:buClr>
        <a:buSzPct val="90000"/>
        <a:buFont typeface="Wingdings" pitchFamily="2" charset="2"/>
        <a:defRPr sz="2400">
          <a:solidFill>
            <a:srgbClr val="F3652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36523"/>
        </a:buClr>
        <a:buSzPct val="70000"/>
        <a:buFont typeface="Wingdings" pitchFamily="2" charset="2"/>
        <a:buChar char="n"/>
        <a:defRPr sz="2000">
          <a:solidFill>
            <a:srgbClr val="21511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2A373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defRPr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2A373E"/>
        </a:buClr>
        <a:buSzPct val="85000"/>
        <a:buFont typeface="Wingdings" pitchFamily="2" charset="2"/>
        <a:defRPr sz="16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A373E"/>
        </a:buClr>
        <a:buSzPct val="85000"/>
        <a:buFont typeface="Wingdings" pitchFamily="2" charset="2"/>
        <a:defRPr sz="16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A373E"/>
        </a:buClr>
        <a:buSzPct val="85000"/>
        <a:buFont typeface="Wingdings" pitchFamily="2" charset="2"/>
        <a:defRPr sz="16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A373E"/>
        </a:buClr>
        <a:buSzPct val="85000"/>
        <a:buFont typeface="Wingdings" pitchFamily="2" charset="2"/>
        <a:defRPr sz="16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2A373E"/>
        </a:buClr>
        <a:buSzPct val="85000"/>
        <a:buFont typeface="Wingdings" pitchFamily="2" charset="2"/>
        <a:defRPr sz="16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3041650" y="3360738"/>
            <a:ext cx="4044950" cy="3365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457200" indent="-457200"/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15802" y="1484784"/>
            <a:ext cx="6164732" cy="444216"/>
          </a:xfrm>
        </p:spPr>
        <p:txBody>
          <a:bodyPr/>
          <a:lstStyle/>
          <a:p>
            <a:pPr algn="ctr"/>
            <a:r>
              <a:rPr lang="cs-CZ" dirty="0"/>
              <a:t>	</a:t>
            </a:r>
            <a:r>
              <a:rPr lang="cs-CZ" dirty="0" smtClean="0"/>
              <a:t>Program rozvoje venkova 2014 - 2020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835696" y="2244759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b="1" smtClean="0">
                <a:solidFill>
                  <a:srgbClr val="034A31"/>
                </a:solidFill>
              </a:rPr>
              <a:t>Statistika žádostí  </a:t>
            </a:r>
            <a:r>
              <a:rPr lang="cs-CZ" sz="2000" b="1" dirty="0" smtClean="0">
                <a:solidFill>
                  <a:srgbClr val="034A31"/>
                </a:solidFill>
              </a:rPr>
              <a:t>1.- 3. kolo</a:t>
            </a:r>
            <a:endParaRPr lang="pl-PL" sz="2000" b="1" dirty="0" smtClean="0">
              <a:solidFill>
                <a:srgbClr val="034A3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01321"/>
            <a:ext cx="8784976" cy="413438"/>
          </a:xfrm>
        </p:spPr>
        <p:txBody>
          <a:bodyPr/>
          <a:lstStyle/>
          <a:p>
            <a:pPr algn="ctr"/>
            <a:r>
              <a:rPr lang="cs-CZ" sz="1600" dirty="0" smtClean="0"/>
              <a:t>1. kolo příjmu žádostí</a:t>
            </a:r>
            <a:endParaRPr lang="cs-CZ" sz="1600" dirty="0"/>
          </a:p>
        </p:txBody>
      </p:sp>
      <p:graphicFrame>
        <p:nvGraphicFramePr>
          <p:cNvPr id="16" name="Zástupný symbol pro obsah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1998763"/>
              </p:ext>
            </p:extLst>
          </p:nvPr>
        </p:nvGraphicFramePr>
        <p:xfrm>
          <a:off x="1256109" y="2132856"/>
          <a:ext cx="6631781" cy="3868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/>
                <a:gridCol w="895586"/>
                <a:gridCol w="1837198"/>
                <a:gridCol w="1053687"/>
                <a:gridCol w="1837198"/>
              </a:tblGrid>
              <a:tr h="182295">
                <a:tc>
                  <a:txBody>
                    <a:bodyPr/>
                    <a:lstStyle/>
                    <a:p>
                      <a:pPr algn="l" fontAlgn="ctr"/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800" i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Zaregistrované </a:t>
                      </a:r>
                      <a:r>
                        <a:rPr lang="cs-CZ" sz="800" i="1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žádosti</a:t>
                      </a:r>
                      <a:endParaRPr lang="cs-CZ" sz="800" b="0" i="1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800" i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Schválené </a:t>
                      </a:r>
                      <a:r>
                        <a:rPr lang="cs-CZ" sz="800" i="1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žádosti </a:t>
                      </a:r>
                      <a:endParaRPr lang="cs-CZ" sz="800" b="0" i="1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67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Operace/záměr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Počet </a:t>
                      </a:r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žádostí</a:t>
                      </a:r>
                      <a:endParaRPr lang="cs-CZ" sz="8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Dotace (Kč)</a:t>
                      </a:r>
                      <a:endParaRPr lang="cs-CZ" sz="8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Počet</a:t>
                      </a:r>
                      <a:r>
                        <a:rPr lang="cs-CZ" sz="800" u="none" strike="noStrike" baseline="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 ž</a:t>
                      </a:r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ádostí</a:t>
                      </a:r>
                      <a:endParaRPr lang="cs-CZ" sz="8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Dotace (Kč)</a:t>
                      </a:r>
                      <a:endParaRPr lang="cs-CZ" sz="8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4.1.1.a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362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117 873 128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258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79 284 153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4.1.1.b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202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58 439 636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157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42 420 545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4.1.1.c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468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617 959 219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374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477 432 313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25497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4.1.1.d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40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44 263 439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30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33 383 989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4.1.1.e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16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20 626 180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15 975 257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4.1.1.f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44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45 409 976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30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28 114 304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4.1.1.g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352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325 992 634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300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259 126 713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4.1.1.h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505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4 088 120 112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204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1 846 083 822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4.1.1.i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50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829 943 077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34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448 647 388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4.1.1.j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42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644 144 440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35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379 650 088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4.1.1.k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60 745 207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52 993 131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4.1.1.l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143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1 107 675 922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59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578 723 119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Celkem </a:t>
                      </a:r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4.1.1 </a:t>
                      </a:r>
                      <a:endParaRPr lang="cs-CZ" sz="8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2 233</a:t>
                      </a:r>
                      <a:endParaRPr lang="cs-CZ" sz="8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7 961 192 970</a:t>
                      </a:r>
                      <a:endParaRPr lang="cs-CZ" sz="8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1 503</a:t>
                      </a:r>
                      <a:endParaRPr lang="cs-CZ" sz="8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4 241 834 822</a:t>
                      </a:r>
                      <a:endParaRPr lang="cs-CZ" sz="8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4.2.1.a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201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350 098 852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147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207 915 615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4.2.1.b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219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822 277 110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167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613 106 886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678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Celkem </a:t>
                      </a:r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4.2.1 </a:t>
                      </a:r>
                      <a:endParaRPr lang="cs-CZ" sz="8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420</a:t>
                      </a:r>
                      <a:endParaRPr lang="cs-CZ" sz="8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1 172 375 962</a:t>
                      </a:r>
                      <a:endParaRPr lang="cs-CZ" sz="8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314</a:t>
                      </a:r>
                      <a:endParaRPr lang="cs-CZ" sz="8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821 022 501</a:t>
                      </a:r>
                      <a:endParaRPr lang="cs-CZ" sz="8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4.3.2.a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186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568 544 807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116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298 981 500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8.6.1.a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167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115 464 453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137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91 001 783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725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16.2.2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34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1 155 151 214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27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1 058 001 214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Celkem</a:t>
                      </a: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3 040</a:t>
                      </a: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10 972 729 406</a:t>
                      </a: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2 097</a:t>
                      </a:r>
                    </a:p>
                  </a:txBody>
                  <a:tcPr marL="9002" marR="9002" marT="90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6 510 841 820</a:t>
                      </a:r>
                    </a:p>
                  </a:txBody>
                  <a:tcPr marL="9002" marR="9002" marT="900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055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23218" y="1494562"/>
            <a:ext cx="2769572" cy="413438"/>
          </a:xfrm>
        </p:spPr>
        <p:txBody>
          <a:bodyPr/>
          <a:lstStyle/>
          <a:p>
            <a:pPr algn="ctr"/>
            <a:r>
              <a:rPr lang="cs-CZ" sz="1600" dirty="0" smtClean="0"/>
              <a:t>2. kolo příjmu žádostí</a:t>
            </a:r>
            <a:endParaRPr lang="cs-CZ" sz="1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212197"/>
              </p:ext>
            </p:extLst>
          </p:nvPr>
        </p:nvGraphicFramePr>
        <p:xfrm>
          <a:off x="1403648" y="2132856"/>
          <a:ext cx="6104705" cy="3888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9115"/>
                <a:gridCol w="956677"/>
                <a:gridCol w="1750011"/>
                <a:gridCol w="910929"/>
                <a:gridCol w="1527973"/>
              </a:tblGrid>
              <a:tr h="299901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800" b="1" i="1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Zaregistrované žádosti</a:t>
                      </a:r>
                      <a:endParaRPr lang="cs-CZ" sz="800" b="1" i="1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800" b="1" i="1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Aktuálně schválené žádosti</a:t>
                      </a:r>
                      <a:endParaRPr lang="cs-CZ" sz="800" b="1" i="1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42765">
                <a:tc>
                  <a:txBody>
                    <a:bodyPr/>
                    <a:lstStyle/>
                    <a:p>
                      <a:pPr marL="0" indent="87313" algn="l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Operace/záměr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Počet žádostí 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Dotace (Kč)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Počet žádostí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Dotace (Kč)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10">
                <a:tc>
                  <a:txBody>
                    <a:bodyPr/>
                    <a:lstStyle/>
                    <a:p>
                      <a:pPr marL="87313" indent="0" algn="l" fontAlgn="ctr"/>
                      <a:r>
                        <a:rPr lang="cs-CZ" sz="800" b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1.1.1</a:t>
                      </a:r>
                      <a:endParaRPr lang="cs-CZ" sz="8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73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25 081 584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54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19 396 250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6810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1.2.1</a:t>
                      </a: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57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26 811 485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47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23 111 396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6810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6.1.1</a:t>
                      </a: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682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852 500 000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518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647 500 000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6810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6.4.1.a</a:t>
                      </a: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222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406 830 877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150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261 404 515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6810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6.4.1.b</a:t>
                      </a: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27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27 655 683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7 903 101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6810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6.4.2.a</a:t>
                      </a: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147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383 532 871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83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202 703 545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6810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6.4.2.b</a:t>
                      </a: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26 686 500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17 447 082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6810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6.4.3.a</a:t>
                      </a: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40 905 313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20 926 828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6810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8.3.1</a:t>
                      </a: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16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45 065 597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24 367 397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6810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8.4.1</a:t>
                      </a: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41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90 254 807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25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25 022 198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6810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8.4.2</a:t>
                      </a: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21 718 256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14 957 512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6810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8.5.1</a:t>
                      </a: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53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5 433 173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43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4 776 176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6810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8.5.2</a:t>
                      </a: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108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109 078 017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60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52 303 767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6810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8.5.3</a:t>
                      </a: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43 156 355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23 694 614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6810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8.6.2</a:t>
                      </a: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86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120 271 861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38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57 860 236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6810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16.2.1</a:t>
                      </a: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44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386 682 000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25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233 244 300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10">
                <a:tc>
                  <a:txBody>
                    <a:bodyPr/>
                    <a:lstStyle/>
                    <a:p>
                      <a:pPr marL="0" indent="87313" algn="l" defTabSz="914400" rtl="0" eaLnBrk="1" fontAlgn="ctr" latinLnBrk="0" hangingPunct="1"/>
                      <a:r>
                        <a:rPr lang="cs-CZ" sz="800" b="1" i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Celkem</a:t>
                      </a: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1 602</a:t>
                      </a: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2 611 664 379</a:t>
                      </a: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1094</a:t>
                      </a:r>
                    </a:p>
                  </a:txBody>
                  <a:tcPr marL="8705" marR="8705" marT="8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1 636 618 917</a:t>
                      </a:r>
                    </a:p>
                  </a:txBody>
                  <a:tcPr marL="8705" marR="8705" marT="870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524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9221" y="1494562"/>
            <a:ext cx="2769573" cy="413438"/>
          </a:xfrm>
        </p:spPr>
        <p:txBody>
          <a:bodyPr/>
          <a:lstStyle/>
          <a:p>
            <a:pPr algn="ctr"/>
            <a:r>
              <a:rPr lang="cs-CZ" sz="1600" dirty="0" smtClean="0"/>
              <a:t>3. kolo příjmu žádostí</a:t>
            </a:r>
            <a:endParaRPr lang="cs-CZ" sz="1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143400"/>
              </p:ext>
            </p:extLst>
          </p:nvPr>
        </p:nvGraphicFramePr>
        <p:xfrm>
          <a:off x="2195737" y="2101337"/>
          <a:ext cx="5256583" cy="38624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0602"/>
                <a:gridCol w="921087"/>
                <a:gridCol w="1233654"/>
                <a:gridCol w="921087"/>
                <a:gridCol w="1120153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cs-CZ" sz="9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800" b="1" i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Zaregistrované žádosti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800" b="1" i="1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Doporučené žádosti</a:t>
                      </a:r>
                    </a:p>
                    <a:p>
                      <a:pPr algn="ctr" fontAlgn="ctr"/>
                      <a:r>
                        <a:rPr lang="cs-CZ" sz="800" b="1" i="1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(včetně čekatelů)</a:t>
                      </a:r>
                      <a:endParaRPr lang="cs-CZ" sz="800" b="1" i="1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s-CZ" sz="800" b="1" i="1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Operace/záměr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Počet žádostí</a:t>
                      </a:r>
                      <a:endParaRPr lang="cs-CZ" sz="8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Dotace (Kč)</a:t>
                      </a:r>
                      <a:endParaRPr lang="cs-CZ" sz="8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Počet žádostí</a:t>
                      </a:r>
                      <a:endParaRPr lang="cs-CZ" sz="8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Dotace (Kč)</a:t>
                      </a:r>
                      <a:endParaRPr lang="cs-CZ" sz="8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86">
                <a:tc>
                  <a:txBody>
                    <a:bodyPr/>
                    <a:lstStyle/>
                    <a:p>
                      <a:pPr marL="87313" indent="0" algn="l" fontAlgn="ctr"/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4.1.1.a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1488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594 741 722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1 488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594 741 722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4938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4.1.1.b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682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246 014 515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196 619 118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3954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4.1.1.c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531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713 476 604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454 410 397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3954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4.1.1.d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35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45 680 557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45 680 557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3954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4.1.1.e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22 611 356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22 611 356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3954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4.1.1.f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51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52 444 906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30 057 814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3954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4.1.1.g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592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607 506 994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268 706 255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3954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4.1.1.h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248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1 970 213 216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876 477 943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3954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4.1.1.i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29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483 836 119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283 180 422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3954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4.1.1.j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470 712 113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253 879 631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4844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4.1.1.k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9 692 200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9 692 200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3954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4.1.1.l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140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1 488 433 572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469 908 359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61286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4.2.1.a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215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266 024 231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266 024 231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3954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4.2.1.b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279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747 829 151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747 829 151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61286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4.3.2.a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151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443 162 758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372 449 642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3954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8.6.1.a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498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276 151 909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276 151 909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3954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16.1.1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105 544 824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105 544 824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3954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16.2.2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27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1 002 016 674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1 002 016 674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3954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16.3.1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26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40 741 401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40 741 401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3954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16.4.1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cs-CZ" sz="800" b="0" i="0" u="none" strike="noStrike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2 379 500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2 379 500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6921">
                <a:tc>
                  <a:txBody>
                    <a:bodyPr/>
                    <a:lstStyle/>
                    <a:p>
                      <a:pPr marL="87313" indent="0" algn="l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16.6.1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cs-CZ" sz="8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cs-CZ" sz="8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800" u="none" strike="noStrike" kern="1200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cs-CZ" sz="800" u="none" strike="noStrike" kern="1200" dirty="0">
                        <a:solidFill>
                          <a:srgbClr val="034A3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cs-CZ" sz="800" b="1" i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Celkem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ctr" defTabSz="914400" rtl="0" eaLnBrk="1" fontAlgn="b" latinLnBrk="0" hangingPunct="1"/>
                      <a:r>
                        <a:rPr lang="cs-CZ" sz="800" b="1" i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5065</a:t>
                      </a:r>
                    </a:p>
                  </a:txBody>
                  <a:tcPr marL="7573" marR="7573" marT="75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ctr" defTabSz="914400" rtl="0" eaLnBrk="1" fontAlgn="b" latinLnBrk="0" hangingPunct="1"/>
                      <a:r>
                        <a:rPr lang="cs-CZ" sz="800" b="1" i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9 589 214 322</a:t>
                      </a:r>
                    </a:p>
                  </a:txBody>
                  <a:tcPr marL="7573" marR="7573" marT="757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 dirty="0">
                          <a:solidFill>
                            <a:srgbClr val="034A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4 064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 dirty="0">
                          <a:solidFill>
                            <a:srgbClr val="034A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6 319 103 106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203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64741" y="1494562"/>
            <a:ext cx="5414528" cy="413438"/>
          </a:xfrm>
        </p:spPr>
        <p:txBody>
          <a:bodyPr/>
          <a:lstStyle/>
          <a:p>
            <a:pPr algn="ctr"/>
            <a:r>
              <a:rPr lang="cs-CZ" sz="1600" dirty="0" smtClean="0"/>
              <a:t>4. kolo příjmu žádostí – 4. až 24.dubna 2017</a:t>
            </a:r>
            <a:endParaRPr lang="cs-CZ" sz="1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159887"/>
              </p:ext>
            </p:extLst>
          </p:nvPr>
        </p:nvGraphicFramePr>
        <p:xfrm>
          <a:off x="1043608" y="2060848"/>
          <a:ext cx="7056784" cy="3888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8457"/>
                <a:gridCol w="2488327"/>
              </a:tblGrid>
              <a:tr h="2289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Operace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Alokace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1.1.1 Vzdělávací akce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30 500 000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0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89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1.2.1 Informační akce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18 500 000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289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4.3.2 Lesnická infrastruktura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81 171 000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080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6.1.1 Zahájení činnosti mladých zemědělců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287 762 000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218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6.4.1 Investice do nezemědělských činností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372 500 000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289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6.4.2 Podpora agroturistiky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200 000 000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883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6.4.3 Investice na podporu energie z obnovitelných zdrojů</a:t>
                      </a:r>
                      <a:endParaRPr lang="pl-PL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140 500 500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2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8.4.2 Odstraňování škod způsobených povodněmi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26 936 165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28903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8.5.2 Neproduktivní investice v </a:t>
                      </a:r>
                      <a:r>
                        <a:rPr lang="nb-NO" sz="11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lesích</a:t>
                      </a:r>
                      <a:endParaRPr lang="nb-NO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23 884 615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063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8.5.3 Přeměna porostů náhradních </a:t>
                      </a:r>
                      <a:r>
                        <a:rPr lang="cs-CZ" sz="11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dřevin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316 744 019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976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8.6.2 Technické vybavení dřevozpracujících provozoven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72 000 000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90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16.2.1 Podpora vývoje nových produktů, postupů </a:t>
                      </a:r>
                      <a:endParaRPr lang="cs-CZ" sz="1100" u="none" strike="noStrike" dirty="0" smtClean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  <a:p>
                      <a:pPr algn="l" fontAlgn="b"/>
                      <a:r>
                        <a:rPr lang="cs-CZ" sz="1100" u="none" strike="noStrike" dirty="0" smtClean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a </a:t>
                      </a:r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technologií v zemědělské výrobě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81 000 000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27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16.4.1 Horizontální a vertikální spolupráce mezi účastníky krátkých dodavatelských řetězců a místních trhů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60 920 500</a:t>
                      </a:r>
                      <a:endParaRPr lang="cs-CZ" sz="1100" b="0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0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Celkem</a:t>
                      </a:r>
                      <a:endParaRPr lang="cs-CZ" sz="11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1 712 418 799</a:t>
                      </a:r>
                      <a:endParaRPr lang="cs-CZ" sz="11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375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3879" y="1515562"/>
            <a:ext cx="2338365" cy="413438"/>
          </a:xfrm>
        </p:spPr>
        <p:txBody>
          <a:bodyPr/>
          <a:lstStyle/>
          <a:p>
            <a:pPr algn="ctr"/>
            <a:r>
              <a:rPr lang="cs-CZ" sz="1600" dirty="0" smtClean="0"/>
              <a:t>Seznam operací I.</a:t>
            </a:r>
            <a:endParaRPr lang="cs-CZ" sz="1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74561"/>
              </p:ext>
            </p:extLst>
          </p:nvPr>
        </p:nvGraphicFramePr>
        <p:xfrm>
          <a:off x="1619672" y="2276872"/>
          <a:ext cx="6336705" cy="3096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36705"/>
              </a:tblGrid>
              <a:tr h="2814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1.1.1 Vzdělávací akce </a:t>
                      </a:r>
                      <a:endParaRPr lang="cs-CZ" sz="12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4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1.2.1 Informační akce  </a:t>
                      </a:r>
                      <a:endParaRPr lang="cs-CZ" sz="12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4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2.1.1 Poradenství</a:t>
                      </a:r>
                      <a:endParaRPr lang="cs-CZ" sz="12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48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4.1.1 Investice do hmotného majetku</a:t>
                      </a:r>
                      <a:endParaRPr lang="pt-BR" sz="12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4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4.2.1 Zpracování a uvádění na trh zemědělských produktů </a:t>
                      </a:r>
                      <a:endParaRPr lang="cs-CZ" sz="12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4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4.3.1 Pozemkové úpravy</a:t>
                      </a:r>
                      <a:endParaRPr lang="cs-CZ" sz="12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4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4.3.2 Lesnická infrastruktura </a:t>
                      </a:r>
                      <a:endParaRPr lang="cs-CZ" sz="12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4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6.1.1 Zahájení činnosti mladých zemědělců </a:t>
                      </a:r>
                      <a:endParaRPr lang="cs-CZ" sz="12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4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6.4.1 Investice do nezemědělských činností  </a:t>
                      </a:r>
                      <a:endParaRPr lang="cs-CZ" sz="12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4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6.4.2 Podpora agroturistiky  </a:t>
                      </a:r>
                      <a:endParaRPr lang="cs-CZ" sz="12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48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solidFill>
                            <a:srgbClr val="034A31"/>
                          </a:solidFill>
                          <a:effectLst/>
                          <a:latin typeface="+mj-lt"/>
                        </a:rPr>
                        <a:t>6.4.3 Investice na podporu energie z obnovitelných zdrojů</a:t>
                      </a:r>
                      <a:endParaRPr lang="pl-PL" sz="1200" b="1" i="0" u="none" strike="noStrike" dirty="0">
                        <a:solidFill>
                          <a:srgbClr val="034A31"/>
                        </a:solidFill>
                        <a:effectLst/>
                        <a:latin typeface="+mj-lt"/>
                      </a:endParaRP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189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67774" y="1515562"/>
            <a:ext cx="2450575" cy="413438"/>
          </a:xfrm>
        </p:spPr>
        <p:txBody>
          <a:bodyPr/>
          <a:lstStyle/>
          <a:p>
            <a:pPr algn="ctr"/>
            <a:r>
              <a:rPr lang="cs-CZ" sz="1600" dirty="0" smtClean="0"/>
              <a:t>Seznam operací II.</a:t>
            </a:r>
            <a:endParaRPr lang="cs-CZ" sz="16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122499"/>
              </p:ext>
            </p:extLst>
          </p:nvPr>
        </p:nvGraphicFramePr>
        <p:xfrm>
          <a:off x="683568" y="2132853"/>
          <a:ext cx="7812868" cy="37942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12868"/>
              </a:tblGrid>
              <a:tr h="2248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2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8.3.1 Zavádění preventivních opatření v lesích</a:t>
                      </a: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8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l-PL" sz="12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8.4.1 Obnova lesních porostů po kalamitách</a:t>
                      </a: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8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2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8.4.2 Odstraňování škod způsobených povodněmi</a:t>
                      </a: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8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2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8.5.1 Investice do ochrany melioračních a zpevňujících dřevin</a:t>
                      </a: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8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nb-NO" sz="12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8.5.2 Neproduktivní investice v lesích</a:t>
                      </a: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8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2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8.5.3 Přeměna porostů náhradních dřevin</a:t>
                      </a: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8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2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8.6.1 Technika a technologie pro lesní hospodářství</a:t>
                      </a: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8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2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8.6.2 Technické vybavení dřevozpracujících provozoven</a:t>
                      </a: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8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l-PL" sz="12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16.1.1 Podpora operačních skupin a projektů EIP</a:t>
                      </a: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8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2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16.2.1 Podpora vývoje nových produktů, postupů a technologií v zemědělské prvovýrobě</a:t>
                      </a: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04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2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16.2.2 Podpora vývoje nových produktů, postupů a technologií při zpracování zemědělských produktů a jejich uvádění na trh</a:t>
                      </a: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8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2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16.3.1 Sdílení zařízení a strojů</a:t>
                      </a: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04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2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16.4.1 Horizontální a vertikální spolupráce mezi účastníky krátkých dodavatelských řetězců a místních trhů</a:t>
                      </a: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04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200" b="1" u="none" strike="noStrike" kern="1200" dirty="0">
                          <a:solidFill>
                            <a:srgbClr val="034A3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16.6.1 Horizontální a vertikální spolupráce při udržitelném zajišťování biomasy pro výrobu energie a v průmyslových procesech</a:t>
                      </a:r>
                    </a:p>
                  </a:txBody>
                  <a:tcPr marL="7803" marR="7803" marT="7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892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pro prezentace SZIF">
  <a:themeElements>
    <a:clrScheme name="Szif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Szif">
      <a:majorFont>
        <a:latin typeface="Verdana"/>
        <a:ea typeface=""/>
        <a:cs typeface=""/>
      </a:majorFont>
      <a:minorFont>
        <a:latin typeface="Arial Black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EF6EB"/>
        </a:solidFill>
        <a:ln w="3175" cap="flat" cmpd="sng" algn="ctr">
          <a:solidFill>
            <a:srgbClr val="21511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457200" marR="0" indent="-45720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EF6EB"/>
        </a:solidFill>
        <a:ln w="3175" cap="flat" cmpd="sng" algn="ctr">
          <a:solidFill>
            <a:srgbClr val="21511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457200" marR="0" indent="-45720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zif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f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if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if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pro prezentace SZIF</Template>
  <TotalTime>2409</TotalTime>
  <Words>942</Words>
  <Application>Microsoft Office PowerPoint</Application>
  <PresentationFormat>Předvádění na obrazovce (4:3)</PresentationFormat>
  <Paragraphs>385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Times New Roman</vt:lpstr>
      <vt:lpstr>Verdana</vt:lpstr>
      <vt:lpstr>Wingdings</vt:lpstr>
      <vt:lpstr>Šablona pro prezentace SZIF</vt:lpstr>
      <vt:lpstr> Program rozvoje venkova 2014 - 2020</vt:lpstr>
      <vt:lpstr>1. kolo příjmu žádostí</vt:lpstr>
      <vt:lpstr>2. kolo příjmu žádostí</vt:lpstr>
      <vt:lpstr>3. kolo příjmu žádostí</vt:lpstr>
      <vt:lpstr>4. kolo příjmu žádostí – 4. až 24.dubna 2017</vt:lpstr>
      <vt:lpstr>Seznam operací I.</vt:lpstr>
      <vt:lpstr>Seznam operací II.</vt:lpstr>
    </vt:vector>
  </TitlesOfParts>
  <Company>MÉDEA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Michaela Černá</dc:creator>
  <cp:lastModifiedBy>Brožová Darina</cp:lastModifiedBy>
  <cp:revision>237</cp:revision>
  <cp:lastPrinted>2017-03-13T07:11:17Z</cp:lastPrinted>
  <dcterms:created xsi:type="dcterms:W3CDTF">2015-03-03T08:34:53Z</dcterms:created>
  <dcterms:modified xsi:type="dcterms:W3CDTF">2017-03-13T08:00:55Z</dcterms:modified>
</cp:coreProperties>
</file>