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12" r:id="rId2"/>
    <p:sldId id="368" r:id="rId3"/>
    <p:sldId id="369" r:id="rId4"/>
    <p:sldId id="364" r:id="rId5"/>
    <p:sldId id="387" r:id="rId6"/>
    <p:sldId id="377" r:id="rId7"/>
    <p:sldId id="379" r:id="rId8"/>
    <p:sldId id="381" r:id="rId9"/>
    <p:sldId id="373" r:id="rId10"/>
    <p:sldId id="371" r:id="rId11"/>
    <p:sldId id="372" r:id="rId12"/>
    <p:sldId id="374" r:id="rId13"/>
    <p:sldId id="384" r:id="rId14"/>
    <p:sldId id="388" r:id="rId15"/>
    <p:sldId id="389" r:id="rId16"/>
    <p:sldId id="393" r:id="rId17"/>
    <p:sldId id="394" r:id="rId18"/>
    <p:sldId id="395" r:id="rId19"/>
    <p:sldId id="392" r:id="rId20"/>
    <p:sldId id="396" r:id="rId21"/>
    <p:sldId id="397" r:id="rId22"/>
    <p:sldId id="398" r:id="rId23"/>
  </p:sldIdLst>
  <p:sldSz cx="9144000" cy="6858000" type="screen4x3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523"/>
    <a:srgbClr val="034A31"/>
    <a:srgbClr val="F77121"/>
    <a:srgbClr val="FFE781"/>
    <a:srgbClr val="9AB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30" autoAdjust="0"/>
  </p:normalViewPr>
  <p:slideViewPr>
    <p:cSldViewPr>
      <p:cViewPr varScale="1">
        <p:scale>
          <a:sx n="72" d="100"/>
          <a:sy n="72" d="100"/>
        </p:scale>
        <p:origin x="13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7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zif02361\Desktop\Podklady%20pro%20prezentac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List1!$B$18</c:f>
              <c:strCache>
                <c:ptCount val="1"/>
                <c:pt idx="0">
                  <c:v>Počet KNM IACS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List1!$A$19:$A$31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List1!$B$19:$B$31</c:f>
              <c:numCache>
                <c:formatCode>#,##0</c:formatCode>
                <c:ptCount val="13"/>
                <c:pt idx="0">
                  <c:v>1517</c:v>
                </c:pt>
                <c:pt idx="1">
                  <c:v>1928</c:v>
                </c:pt>
                <c:pt idx="2">
                  <c:v>2367</c:v>
                </c:pt>
                <c:pt idx="3">
                  <c:v>2756</c:v>
                </c:pt>
                <c:pt idx="4">
                  <c:v>3291</c:v>
                </c:pt>
                <c:pt idx="5">
                  <c:v>3345</c:v>
                </c:pt>
                <c:pt idx="6">
                  <c:v>3217</c:v>
                </c:pt>
                <c:pt idx="7">
                  <c:v>3420</c:v>
                </c:pt>
                <c:pt idx="8">
                  <c:v>3176</c:v>
                </c:pt>
                <c:pt idx="9">
                  <c:v>4045</c:v>
                </c:pt>
                <c:pt idx="10">
                  <c:v>3742</c:v>
                </c:pt>
                <c:pt idx="11">
                  <c:v>4427</c:v>
                </c:pt>
                <c:pt idx="12">
                  <c:v>4912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1643792"/>
        <c:axId val="271649672"/>
      </c:barChart>
      <c:catAx>
        <c:axId val="27164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1649672"/>
        <c:crosses val="autoZero"/>
        <c:auto val="1"/>
        <c:lblAlgn val="ctr"/>
        <c:lblOffset val="100"/>
        <c:noMultiLvlLbl val="0"/>
      </c:catAx>
      <c:valAx>
        <c:axId val="27164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164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3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8243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fld id="{CE5FBDE2-885C-4726-B443-C9322E5756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730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5710"/>
            <a:ext cx="4985393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18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418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fld id="{BB36FAEE-06C7-45A5-856D-D49D10ECC7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191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1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710"/>
            <a:ext cx="5438464" cy="4466511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68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20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960440"/>
          </a:xfrm>
        </p:spPr>
        <p:txBody>
          <a:bodyPr/>
          <a:lstStyle>
            <a:lvl1pPr algn="l">
              <a:defRPr sz="1600">
                <a:latin typeface="+mj-lt"/>
              </a:defRPr>
            </a:lvl1pPr>
            <a:lvl2pPr algn="l">
              <a:defRPr sz="1400">
                <a:latin typeface="+mj-lt"/>
              </a:defRPr>
            </a:lvl2pPr>
            <a:lvl3pPr algn="l">
              <a:defRPr sz="1400">
                <a:latin typeface="+mj-lt"/>
              </a:defRPr>
            </a:lvl3pPr>
            <a:lvl4pPr algn="l">
              <a:defRPr sz="1200">
                <a:latin typeface="+mj-lt"/>
              </a:defRPr>
            </a:lvl4pPr>
            <a:lvl5pPr algn="l">
              <a:defRPr sz="1100">
                <a:latin typeface="+mj-lt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 dirty="0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04864"/>
            <a:ext cx="3978275" cy="3816424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2204864"/>
            <a:ext cx="3978275" cy="3816424"/>
          </a:xfrm>
        </p:spPr>
        <p:txBody>
          <a:bodyPr/>
          <a:lstStyle>
            <a:lvl1pPr>
              <a:defRPr sz="1600" b="0">
                <a:latin typeface="+mj-lt"/>
              </a:defRPr>
            </a:lvl1pPr>
            <a:lvl2pPr>
              <a:defRPr lang="cs-CZ" sz="1400" dirty="0" smtClean="0">
                <a:solidFill>
                  <a:srgbClr val="215112"/>
                </a:solidFill>
                <a:latin typeface="+mj-lt"/>
              </a:defRPr>
            </a:lvl2pPr>
            <a:lvl3pPr>
              <a:defRPr lang="cs-CZ" sz="1200" dirty="0" smtClean="0">
                <a:solidFill>
                  <a:schemeClr val="tx1"/>
                </a:solidFill>
                <a:latin typeface="+mj-lt"/>
              </a:defRPr>
            </a:lvl3pPr>
            <a:lvl4pPr>
              <a:defRPr lang="cs-CZ" sz="1100" dirty="0" smtClean="0">
                <a:solidFill>
                  <a:schemeClr val="tx1"/>
                </a:solidFill>
                <a:latin typeface="+mj-lt"/>
              </a:defRPr>
            </a:lvl4pPr>
            <a:lvl5pPr>
              <a:defRPr lang="cs-CZ" sz="1100" dirty="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</a:pPr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213174"/>
            <a:ext cx="3741812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852935"/>
            <a:ext cx="3741812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3959423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3959423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524000"/>
            <a:ext cx="8108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931863"/>
            <a:ext cx="35115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dirty="0" smtClean="0"/>
          </a:p>
        </p:txBody>
      </p:sp>
      <p:pic>
        <p:nvPicPr>
          <p:cNvPr id="14" name="Obrázek 13" descr="ppt_hlavni strana2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90000"/>
        <a:buFont typeface="Wingdings" pitchFamily="2" charset="2"/>
        <a:defRPr sz="2400">
          <a:solidFill>
            <a:srgbClr val="F3652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6523"/>
        </a:buClr>
        <a:buSzPct val="70000"/>
        <a:buFont typeface="Wingdings" pitchFamily="2" charset="2"/>
        <a:buChar char="n"/>
        <a:defRPr sz="2000">
          <a:solidFill>
            <a:srgbClr val="21511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cs/lpis" TargetMode="External"/><Relationship Id="rId2" Type="http://schemas.openxmlformats.org/officeDocument/2006/relationships/hyperlink" Target="http://www.cmsch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1650" y="3360738"/>
            <a:ext cx="4044950" cy="336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/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77946" y="2234067"/>
            <a:ext cx="4088845" cy="1028992"/>
          </a:xfrm>
        </p:spPr>
        <p:txBody>
          <a:bodyPr/>
          <a:lstStyle/>
          <a:p>
            <a:pPr algn="ctr"/>
            <a:r>
              <a:rPr lang="cs-CZ" sz="2800" dirty="0" smtClean="0"/>
              <a:t>Aktuální informace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55679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solidFill>
                  <a:srgbClr val="034A31"/>
                </a:solidFill>
                <a:latin typeface="Verdana"/>
              </a:rPr>
              <a:t>Jednotná žádost </a:t>
            </a:r>
            <a:r>
              <a:rPr lang="cs-CZ" sz="1800" b="1" dirty="0" smtClean="0">
                <a:solidFill>
                  <a:srgbClr val="034A31"/>
                </a:solidFill>
                <a:latin typeface="Verdana"/>
              </a:rPr>
              <a:t>2017 – novinky</a:t>
            </a:r>
            <a:endParaRPr lang="cs-CZ" sz="1800" b="1" dirty="0">
              <a:solidFill>
                <a:srgbClr val="034A31"/>
              </a:solidFill>
              <a:latin typeface="Verdana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3960440"/>
          </a:xfrm>
        </p:spPr>
        <p:txBody>
          <a:bodyPr/>
          <a:lstStyle/>
          <a:p>
            <a:pPr marL="355600" indent="0">
              <a:lnSpc>
                <a:spcPct val="90000"/>
              </a:lnSpc>
              <a:buSzPct val="75000"/>
            </a:pPr>
            <a:r>
              <a:rPr lang="cs-CZ" b="1" dirty="0" err="1" smtClean="0"/>
              <a:t>Agroenvironmentálně</a:t>
            </a:r>
            <a:r>
              <a:rPr lang="cs-CZ" b="1" dirty="0" smtClean="0"/>
              <a:t>-klimatická opatření (AEKO</a:t>
            </a:r>
            <a:r>
              <a:rPr lang="cs-CZ" b="1" dirty="0"/>
              <a:t>)</a:t>
            </a:r>
            <a:endParaRPr lang="cs-CZ" sz="1200" b="1" u="sng" dirty="0"/>
          </a:p>
          <a:p>
            <a:pPr marL="0" indent="0"/>
            <a:r>
              <a:rPr lang="cs-CZ" sz="1200" u="sng" dirty="0">
                <a:solidFill>
                  <a:srgbClr val="F77121"/>
                </a:solidFill>
              </a:rPr>
              <a:t>Ošetřování travních porostů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034A31"/>
                </a:solidFill>
              </a:rPr>
              <a:t>Maximální </a:t>
            </a:r>
            <a:r>
              <a:rPr lang="cs-CZ" sz="1200" dirty="0">
                <a:solidFill>
                  <a:srgbClr val="034A31"/>
                </a:solidFill>
              </a:rPr>
              <a:t>intenzita chovu </a:t>
            </a:r>
            <a:r>
              <a:rPr lang="cs-CZ" sz="1200" dirty="0" err="1">
                <a:solidFill>
                  <a:srgbClr val="034A31"/>
                </a:solidFill>
              </a:rPr>
              <a:t>hosp</a:t>
            </a:r>
            <a:r>
              <a:rPr lang="cs-CZ" sz="1200" dirty="0">
                <a:solidFill>
                  <a:srgbClr val="034A31"/>
                </a:solidFill>
              </a:rPr>
              <a:t>. </a:t>
            </a:r>
            <a:r>
              <a:rPr lang="cs-CZ" sz="1200" dirty="0" err="1">
                <a:solidFill>
                  <a:srgbClr val="034A31"/>
                </a:solidFill>
              </a:rPr>
              <a:t>zv</a:t>
            </a:r>
            <a:r>
              <a:rPr lang="cs-CZ" sz="1200" dirty="0">
                <a:solidFill>
                  <a:srgbClr val="034A31"/>
                </a:solidFill>
              </a:rPr>
              <a:t>. 1,15 VDJ se nově počítá z výměry </a:t>
            </a:r>
            <a:r>
              <a:rPr lang="cs-CZ" sz="1200" dirty="0">
                <a:solidFill>
                  <a:srgbClr val="F77121"/>
                </a:solidFill>
              </a:rPr>
              <a:t>zařazené</a:t>
            </a:r>
            <a:r>
              <a:rPr lang="cs-CZ" sz="1200" dirty="0">
                <a:solidFill>
                  <a:srgbClr val="034A31"/>
                </a:solidFill>
              </a:rPr>
              <a:t> v roce podání žádosti do </a:t>
            </a:r>
          </a:p>
          <a:p>
            <a:pPr marL="571500" lvl="1" indent="-171450">
              <a:buFont typeface="Wingdings" panose="05000000000000000000" pitchFamily="2" charset="2"/>
              <a:buChar char="ü"/>
            </a:pPr>
            <a:r>
              <a:rPr lang="cs-CZ" sz="1000" dirty="0" err="1">
                <a:solidFill>
                  <a:srgbClr val="034A31"/>
                </a:solidFill>
              </a:rPr>
              <a:t>podopatření</a:t>
            </a:r>
            <a:r>
              <a:rPr lang="cs-CZ" sz="1000" dirty="0">
                <a:solidFill>
                  <a:srgbClr val="034A31"/>
                </a:solidFill>
              </a:rPr>
              <a:t> ošetřování travních porostů,</a:t>
            </a:r>
          </a:p>
          <a:p>
            <a:pPr marL="571500" lvl="1" indent="-171450">
              <a:buFont typeface="Wingdings" panose="05000000000000000000" pitchFamily="2" charset="2"/>
              <a:buChar char="ü"/>
            </a:pPr>
            <a:r>
              <a:rPr lang="cs-CZ" sz="1000" dirty="0">
                <a:solidFill>
                  <a:srgbClr val="034A31"/>
                </a:solidFill>
              </a:rPr>
              <a:t>titulu zatravňování orné půdy dle NV 79/2007 Sb.,</a:t>
            </a:r>
          </a:p>
          <a:p>
            <a:pPr marL="571500" lvl="1" indent="-171450">
              <a:buFont typeface="Wingdings" panose="05000000000000000000" pitchFamily="2" charset="2"/>
              <a:buChar char="ü"/>
            </a:pPr>
            <a:r>
              <a:rPr lang="cs-CZ" sz="1000" dirty="0" err="1">
                <a:solidFill>
                  <a:srgbClr val="034A31"/>
                </a:solidFill>
              </a:rPr>
              <a:t>podopatření</a:t>
            </a:r>
            <a:r>
              <a:rPr lang="cs-CZ" sz="1000" dirty="0">
                <a:solidFill>
                  <a:srgbClr val="034A31"/>
                </a:solidFill>
              </a:rPr>
              <a:t> zatravňování orné půdy dle NV 75/2015 Sb. (</a:t>
            </a:r>
            <a:r>
              <a:rPr lang="pl-PL" sz="1000" dirty="0">
                <a:solidFill>
                  <a:srgbClr val="034A31"/>
                </a:solidFill>
              </a:rPr>
              <a:t>od druhého roku trvání závazku).</a:t>
            </a:r>
            <a:endParaRPr lang="cs-CZ" sz="1000" dirty="0">
              <a:solidFill>
                <a:srgbClr val="034A3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34A31"/>
                </a:solidFill>
              </a:rPr>
              <a:t>Za ponechání nepokosených ploch na DPB pod 12 ha se navýší sazba dotace o 5/11 EUR/ha shodně jako u DPB nad 12 ha (nutno deklarovat v žádosti o dotaci).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34A31"/>
              </a:solidFill>
            </a:endParaRPr>
          </a:p>
          <a:p>
            <a:pPr marL="0" indent="0"/>
            <a:r>
              <a:rPr lang="cs-CZ" sz="1200" i="1" dirty="0">
                <a:solidFill>
                  <a:srgbClr val="F77121"/>
                </a:solidFill>
              </a:rPr>
              <a:t>Titul ochrana chřástala polního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34A31"/>
                </a:solidFill>
              </a:rPr>
              <a:t>Nově je zakázán příkrm pasených zvířat (pozn. za příkrm se pro účely tohoto nařízení nepovažuje podávání minerálních </a:t>
            </a:r>
            <a:r>
              <a:rPr lang="cs-CZ" sz="1200" dirty="0" err="1">
                <a:solidFill>
                  <a:srgbClr val="034A31"/>
                </a:solidFill>
              </a:rPr>
              <a:t>lizů</a:t>
            </a:r>
            <a:r>
              <a:rPr lang="cs-CZ" sz="1200" dirty="0">
                <a:solidFill>
                  <a:srgbClr val="034A31"/>
                </a:solidFill>
              </a:rPr>
              <a:t> a napájení). </a:t>
            </a:r>
          </a:p>
          <a:p>
            <a:pPr marL="0" indent="0"/>
            <a:endParaRPr lang="cs-CZ" sz="1200" dirty="0">
              <a:solidFill>
                <a:srgbClr val="034A31"/>
              </a:solidFill>
            </a:endParaRPr>
          </a:p>
          <a:p>
            <a:pPr marL="0" indent="0"/>
            <a:r>
              <a:rPr lang="cs-CZ" sz="1200" i="1" dirty="0">
                <a:solidFill>
                  <a:srgbClr val="F77121"/>
                </a:solidFill>
              </a:rPr>
              <a:t>Titul druhově bohaté pastviny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34A31"/>
                </a:solidFill>
              </a:rPr>
              <a:t>Údržbu TTP pastvou je nutné zajistit do 31.10. příslušného kalendářního roku nebo nově do 31.8., pokud se DPB nachází alespoň z 50 % v horské méně příznivé oblasti typu H1 dle NV č. 72/2015 Sb.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34A31"/>
                </a:solidFill>
              </a:rPr>
              <a:t>Nově je příkrm pasených zvířat povolen jen na základě souhlasného stanoviska místně příslušného orgánu ochrany přírody, a to pouze v období od 1. dubna do 31. května příslušného kalendářního roku.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9755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55679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solidFill>
                  <a:srgbClr val="034A31"/>
                </a:solidFill>
                <a:latin typeface="Verdana"/>
              </a:rPr>
              <a:t>Jednotná žádost </a:t>
            </a:r>
            <a:r>
              <a:rPr lang="cs-CZ" sz="1800" b="1" dirty="0" smtClean="0">
                <a:solidFill>
                  <a:srgbClr val="034A31"/>
                </a:solidFill>
                <a:latin typeface="Verdana"/>
              </a:rPr>
              <a:t>2017 – novinky</a:t>
            </a:r>
            <a:endParaRPr lang="cs-CZ" sz="1800" b="1" dirty="0">
              <a:solidFill>
                <a:srgbClr val="034A31"/>
              </a:solidFill>
              <a:latin typeface="Verdana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2060848"/>
            <a:ext cx="8386811" cy="3960440"/>
          </a:xfrm>
        </p:spPr>
        <p:txBody>
          <a:bodyPr/>
          <a:lstStyle/>
          <a:p>
            <a:pPr marL="457200" lvl="1" indent="0">
              <a:buClrTx/>
              <a:buNone/>
            </a:pPr>
            <a:endParaRPr lang="cs-CZ" sz="1000" dirty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r>
              <a:rPr lang="cs-CZ" b="1" dirty="0"/>
              <a:t>Ekologické zemědělství</a:t>
            </a:r>
            <a:r>
              <a:rPr lang="cs-CZ" dirty="0"/>
              <a:t> </a:t>
            </a:r>
            <a:r>
              <a:rPr lang="cs-CZ" b="1" dirty="0" smtClean="0"/>
              <a:t>(EZ)</a:t>
            </a:r>
            <a:endParaRPr lang="cs-CZ" b="1" dirty="0"/>
          </a:p>
          <a:p>
            <a:pPr marL="355600" indent="0">
              <a:lnSpc>
                <a:spcPct val="90000"/>
              </a:lnSpc>
              <a:buSzPct val="75000"/>
            </a:pPr>
            <a:endParaRPr lang="cs-CZ" sz="1000" dirty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r>
              <a:rPr lang="cs-CZ" sz="1400" u="sng" dirty="0">
                <a:solidFill>
                  <a:srgbClr val="F77121"/>
                </a:solidFill>
              </a:rPr>
              <a:t>Kultura ovocný sad</a:t>
            </a: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nově je umožněno podat žádost o dotaci jen na část DPB, tzv. produkční plochu, na které se nachází výsadba podporovaných druhů ovocných stromů/keřů o minimální hustotě životaschopných jedinců na 1 ha produkční plochy (v předchozích letech se posuzoval podporovaný druh a min. počet jedinců na celém DPB bez ohledu na výměru deklarovanou v žádosti o dotaci);</a:t>
            </a: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034A31"/>
              </a:solidFill>
            </a:endParaRP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produkce převládajícího druhu ovoce se bude nově prokazovat jen doložením Fondem vydaného formuláře a záznamů o rostlinné produkci podle čl. 72 nařízení komise (ES) č. 889/2008, nebude tedy již požadováno doložit účetní a daňové doklady, výrobní kalkulace příp. záznam o krmení (pozn. tato změna neplatí pro prokázání produkce jahod).</a:t>
            </a:r>
          </a:p>
          <a:p>
            <a:pPr marL="355600" indent="0">
              <a:lnSpc>
                <a:spcPct val="90000"/>
              </a:lnSpc>
              <a:buSzPct val="75000"/>
            </a:pPr>
            <a:endParaRPr lang="cs-CZ" sz="1000" dirty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endParaRPr lang="cs-CZ" dirty="0" smtClean="0">
              <a:solidFill>
                <a:srgbClr val="034A3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030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55679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solidFill>
                  <a:srgbClr val="034A31"/>
                </a:solidFill>
                <a:latin typeface="Verdana"/>
              </a:rPr>
              <a:t>Jednotná žádost </a:t>
            </a:r>
            <a:r>
              <a:rPr lang="cs-CZ" sz="1800" b="1" dirty="0" smtClean="0">
                <a:solidFill>
                  <a:srgbClr val="034A31"/>
                </a:solidFill>
                <a:latin typeface="Verdana"/>
              </a:rPr>
              <a:t>2017 – novinky</a:t>
            </a:r>
            <a:endParaRPr lang="cs-CZ" sz="1800" b="1" dirty="0">
              <a:solidFill>
                <a:srgbClr val="034A31"/>
              </a:solidFill>
              <a:latin typeface="Verdana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2060848"/>
            <a:ext cx="8170787" cy="3960440"/>
          </a:xfrm>
        </p:spPr>
        <p:txBody>
          <a:bodyPr/>
          <a:lstStyle/>
          <a:p>
            <a:pPr marL="457200" lvl="1" indent="0">
              <a:buClrTx/>
              <a:buNone/>
            </a:pPr>
            <a:endParaRPr lang="cs-CZ" sz="1000" dirty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r>
              <a:rPr lang="cs-CZ" b="1" dirty="0" err="1" smtClean="0"/>
              <a:t>Agroenvironmentální</a:t>
            </a:r>
            <a:r>
              <a:rPr lang="cs-CZ" b="1" dirty="0" smtClean="0"/>
              <a:t> opatření (AEO)</a:t>
            </a:r>
          </a:p>
          <a:p>
            <a:pPr marL="355600" indent="0">
              <a:lnSpc>
                <a:spcPct val="90000"/>
              </a:lnSpc>
              <a:buSzPct val="75000"/>
            </a:pPr>
            <a:r>
              <a:rPr lang="cs-CZ" b="1" dirty="0" smtClean="0">
                <a:solidFill>
                  <a:srgbClr val="034A31"/>
                </a:solidFill>
              </a:rPr>
              <a:t>- dobíhající </a:t>
            </a:r>
            <a:r>
              <a:rPr lang="cs-CZ" b="1" dirty="0">
                <a:solidFill>
                  <a:srgbClr val="034A31"/>
                </a:solidFill>
              </a:rPr>
              <a:t>závazky 2007 – </a:t>
            </a:r>
            <a:r>
              <a:rPr lang="cs-CZ" b="1" dirty="0" smtClean="0">
                <a:solidFill>
                  <a:srgbClr val="034A31"/>
                </a:solidFill>
              </a:rPr>
              <a:t>2013</a:t>
            </a:r>
            <a:endParaRPr lang="cs-CZ" b="1" dirty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endParaRPr lang="cs-CZ" sz="800" dirty="0">
              <a:solidFill>
                <a:srgbClr val="034A31"/>
              </a:solidFill>
            </a:endParaRPr>
          </a:p>
          <a:p>
            <a:pPr marL="641350" lvl="1" algn="just">
              <a:lnSpc>
                <a:spcPct val="90000"/>
              </a:lnSpc>
              <a:spcAft>
                <a:spcPts val="600"/>
              </a:spcAft>
              <a:buClr>
                <a:srgbClr val="2A373E"/>
              </a:buClr>
              <a:buSzPct val="7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34A31"/>
                </a:solidFill>
              </a:rPr>
              <a:t>v roce 2017 dobíhají poslední závazky (zatravňování orné půdy) uzavřené dle NV 79/2007 sb.;</a:t>
            </a:r>
          </a:p>
          <a:p>
            <a:pPr marL="641350" lvl="1">
              <a:lnSpc>
                <a:spcPct val="90000"/>
              </a:lnSpc>
              <a:buClr>
                <a:srgbClr val="2A373E"/>
              </a:buClr>
              <a:buSzPct val="7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34A31"/>
                </a:solidFill>
              </a:rPr>
              <a:t>v roce 2017 již </a:t>
            </a:r>
            <a:r>
              <a:rPr lang="cs-CZ" dirty="0">
                <a:solidFill>
                  <a:srgbClr val="C00000"/>
                </a:solidFill>
              </a:rPr>
              <a:t>není </a:t>
            </a:r>
            <a:r>
              <a:rPr lang="cs-CZ" dirty="0">
                <a:solidFill>
                  <a:srgbClr val="034A31"/>
                </a:solidFill>
              </a:rPr>
              <a:t>pardonovaným důvodem snížení zařazené výměry tzv. mimořádná aktualizace (Provedení změny v evidenci využití půdy podle § 3h zákona o zemědělství).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43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55679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solidFill>
                  <a:srgbClr val="034A31"/>
                </a:solidFill>
                <a:latin typeface="Verdana"/>
              </a:rPr>
              <a:t>Jednotná žádost </a:t>
            </a:r>
            <a:r>
              <a:rPr lang="cs-CZ" sz="1800" b="1" dirty="0" smtClean="0">
                <a:solidFill>
                  <a:srgbClr val="034A31"/>
                </a:solidFill>
                <a:latin typeface="Verdana"/>
              </a:rPr>
              <a:t>2017 – novinky</a:t>
            </a:r>
            <a:endParaRPr lang="cs-CZ" sz="1800" b="1" dirty="0">
              <a:solidFill>
                <a:srgbClr val="034A31"/>
              </a:solidFill>
              <a:latin typeface="Verdana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869212"/>
            <a:ext cx="7920000" cy="3897724"/>
          </a:xfrm>
        </p:spPr>
        <p:txBody>
          <a:bodyPr/>
          <a:lstStyle/>
          <a:p>
            <a:pPr marL="355600" indent="0">
              <a:lnSpc>
                <a:spcPct val="90000"/>
              </a:lnSpc>
              <a:buSzPct val="75000"/>
            </a:pPr>
            <a:endParaRPr lang="cs-CZ" b="1" dirty="0" smtClean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r>
              <a:rPr lang="cs-CZ" b="1" dirty="0" smtClean="0"/>
              <a:t>WELFARE</a:t>
            </a:r>
          </a:p>
          <a:p>
            <a:pPr marL="355600" indent="0" algn="just">
              <a:lnSpc>
                <a:spcPct val="90000"/>
              </a:lnSpc>
              <a:buSzPct val="75000"/>
            </a:pPr>
            <a:endParaRPr lang="cs-CZ" sz="1200" dirty="0" smtClean="0">
              <a:solidFill>
                <a:srgbClr val="034A31"/>
              </a:solidFill>
            </a:endParaRPr>
          </a:p>
          <a:p>
            <a:pPr marL="527050" indent="-171450" algn="just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034A31"/>
                </a:solidFill>
              </a:rPr>
              <a:t>Doplněn </a:t>
            </a:r>
            <a:r>
              <a:rPr lang="cs-CZ" sz="1200" dirty="0">
                <a:solidFill>
                  <a:srgbClr val="034A31"/>
                </a:solidFill>
              </a:rPr>
              <a:t>požadav</a:t>
            </a:r>
            <a:r>
              <a:rPr lang="cs-CZ" sz="1200" i="1" dirty="0">
                <a:solidFill>
                  <a:srgbClr val="034A31"/>
                </a:solidFill>
              </a:rPr>
              <a:t>ek pro krávy a </a:t>
            </a:r>
            <a:r>
              <a:rPr lang="cs-CZ" sz="1200" i="1" dirty="0" smtClean="0">
                <a:solidFill>
                  <a:srgbClr val="034A31"/>
                </a:solidFill>
              </a:rPr>
              <a:t>jalovice - „</a:t>
            </a:r>
            <a:r>
              <a:rPr lang="cs-CZ" sz="1200" i="1" dirty="0">
                <a:solidFill>
                  <a:srgbClr val="034A31"/>
                </a:solidFill>
              </a:rPr>
              <a:t>Počet zvířat ve volném ustájení nesmí být větší než počet boxů</a:t>
            </a:r>
            <a:r>
              <a:rPr lang="cs-CZ" sz="1200" i="1" dirty="0" smtClean="0">
                <a:solidFill>
                  <a:srgbClr val="034A31"/>
                </a:solidFill>
              </a:rPr>
              <a:t>“ - při </a:t>
            </a:r>
            <a:r>
              <a:rPr lang="cs-CZ" sz="1200" i="1" dirty="0">
                <a:solidFill>
                  <a:srgbClr val="034A31"/>
                </a:solidFill>
              </a:rPr>
              <a:t>zjištění porušení tohoto ustanovení se </a:t>
            </a:r>
            <a:r>
              <a:rPr lang="cs-CZ" sz="1200" i="1" dirty="0" smtClean="0">
                <a:solidFill>
                  <a:srgbClr val="034A31"/>
                </a:solidFill>
              </a:rPr>
              <a:t>neposkytne.</a:t>
            </a:r>
          </a:p>
          <a:p>
            <a:pPr marL="355600" indent="0" algn="just">
              <a:lnSpc>
                <a:spcPct val="90000"/>
              </a:lnSpc>
              <a:buSzPct val="75000"/>
            </a:pPr>
            <a:endParaRPr lang="cs-CZ" sz="1200" dirty="0" smtClean="0">
              <a:solidFill>
                <a:srgbClr val="034A31"/>
              </a:solidFill>
            </a:endParaRPr>
          </a:p>
          <a:p>
            <a:pPr marL="527050" indent="-171450" algn="just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rgbClr val="034A31"/>
                </a:solidFill>
              </a:rPr>
              <a:t>Podopatření</a:t>
            </a:r>
            <a:r>
              <a:rPr lang="cs-CZ" sz="1200" dirty="0">
                <a:solidFill>
                  <a:srgbClr val="034A31"/>
                </a:solidFill>
              </a:rPr>
              <a:t> </a:t>
            </a:r>
            <a:r>
              <a:rPr lang="cs-CZ" sz="1200" b="1" dirty="0">
                <a:solidFill>
                  <a:srgbClr val="034A31"/>
                </a:solidFill>
              </a:rPr>
              <a:t>Z</a:t>
            </a:r>
            <a:r>
              <a:rPr lang="cs-CZ" sz="1200" b="1" dirty="0" smtClean="0">
                <a:solidFill>
                  <a:srgbClr val="034A31"/>
                </a:solidFill>
              </a:rPr>
              <a:t>ajištění </a:t>
            </a:r>
            <a:r>
              <a:rPr lang="cs-CZ" sz="1200" b="1" dirty="0">
                <a:solidFill>
                  <a:srgbClr val="034A31"/>
                </a:solidFill>
              </a:rPr>
              <a:t>přístupu do výběhu pro </a:t>
            </a:r>
            <a:r>
              <a:rPr lang="cs-CZ" sz="1200" b="1" dirty="0" err="1">
                <a:solidFill>
                  <a:srgbClr val="034A31"/>
                </a:solidFill>
              </a:rPr>
              <a:t>suchostojné</a:t>
            </a:r>
            <a:r>
              <a:rPr lang="cs-CZ" sz="1200" b="1" dirty="0">
                <a:solidFill>
                  <a:srgbClr val="034A31"/>
                </a:solidFill>
              </a:rPr>
              <a:t> </a:t>
            </a:r>
            <a:r>
              <a:rPr lang="cs-CZ" sz="1200" b="1" dirty="0" smtClean="0">
                <a:solidFill>
                  <a:srgbClr val="034A31"/>
                </a:solidFill>
              </a:rPr>
              <a:t>krávy</a:t>
            </a:r>
            <a:r>
              <a:rPr lang="cs-CZ" sz="1200" dirty="0" smtClean="0">
                <a:solidFill>
                  <a:srgbClr val="034A31"/>
                </a:solidFill>
              </a:rPr>
              <a:t>:</a:t>
            </a:r>
            <a:endParaRPr lang="cs-CZ" sz="1200" dirty="0">
              <a:solidFill>
                <a:srgbClr val="034A31"/>
              </a:solidFill>
            </a:endParaRPr>
          </a:p>
          <a:p>
            <a:pPr marL="715963" indent="-171450" algn="just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034A31"/>
                </a:solidFill>
              </a:rPr>
              <a:t>Do žádosti bude žadatel deklarovat mimo jiné i seznam trvalých objektů, ve kterých bude deklarované dojnice chovat v průběhu retenčního období. </a:t>
            </a:r>
          </a:p>
          <a:p>
            <a:pPr marL="715963" indent="-171450" algn="just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034A31"/>
                </a:solidFill>
              </a:rPr>
              <a:t>Stanovuje se snížení dotace na VDJ dojnice, u které doba porodu připadne na období od 1. do 15. prosince (z fyziologického důvodu se „nestihla“ otelit v předpokládaném termínu do 30. 11.). Doposud byla tato dojnice považována za nezpůsobilou a nebylo možné na ni poskytnout žádnou dotaci. Tato úprava je platná již pro vyhodnocování žádostí podaných v roce 2016.</a:t>
            </a:r>
          </a:p>
          <a:p>
            <a:pPr marL="544513" indent="0" algn="just"/>
            <a:endParaRPr lang="cs-CZ" sz="1200" dirty="0" smtClean="0">
              <a:solidFill>
                <a:srgbClr val="034A31"/>
              </a:solidFill>
            </a:endParaRPr>
          </a:p>
          <a:p>
            <a:pPr marL="533400" indent="-171450" algn="just"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rgbClr val="034A31"/>
                </a:solidFill>
              </a:rPr>
              <a:t>Podopatření</a:t>
            </a:r>
            <a:r>
              <a:rPr lang="cs-CZ" sz="1200" dirty="0">
                <a:solidFill>
                  <a:srgbClr val="034A31"/>
                </a:solidFill>
              </a:rPr>
              <a:t> </a:t>
            </a:r>
            <a:r>
              <a:rPr lang="cs-CZ" sz="1200" b="1" dirty="0">
                <a:solidFill>
                  <a:srgbClr val="034A31"/>
                </a:solidFill>
              </a:rPr>
              <a:t>Zlepšení životních podmínek v chovu prasat</a:t>
            </a:r>
            <a:r>
              <a:rPr lang="cs-CZ" sz="1200" dirty="0">
                <a:solidFill>
                  <a:srgbClr val="034A31"/>
                </a:solidFill>
              </a:rPr>
              <a:t>:</a:t>
            </a:r>
          </a:p>
          <a:p>
            <a:pPr marL="715963" indent="-182563" algn="just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34A31"/>
                </a:solidFill>
              </a:rPr>
              <a:t>Definuje se jednoznačný způsob výpočtu stáří prasničky při plnění podmínky prvního zapuštění nejdříve ve věku 230 dnů, a to tak, že stáří prasničky se počítá ode dne následujícího po dni jejího narození. Tato změna je </a:t>
            </a:r>
            <a:r>
              <a:rPr lang="cs-CZ" sz="1200" dirty="0" smtClean="0">
                <a:solidFill>
                  <a:srgbClr val="034A31"/>
                </a:solidFill>
              </a:rPr>
              <a:t>v </a:t>
            </a:r>
            <a:r>
              <a:rPr lang="cs-CZ" sz="1200" dirty="0">
                <a:solidFill>
                  <a:srgbClr val="034A31"/>
                </a:solidFill>
              </a:rPr>
              <a:t>souladu s počítáním stáří zvířat </a:t>
            </a:r>
            <a:r>
              <a:rPr lang="cs-CZ" sz="1200" dirty="0" smtClean="0">
                <a:solidFill>
                  <a:srgbClr val="034A31"/>
                </a:solidFill>
              </a:rPr>
              <a:t>v integrovaném </a:t>
            </a:r>
            <a:r>
              <a:rPr lang="cs-CZ" sz="1200" dirty="0">
                <a:solidFill>
                  <a:srgbClr val="034A31"/>
                </a:solidFill>
              </a:rPr>
              <a:t>zemědělském registru</a:t>
            </a:r>
            <a:r>
              <a:rPr lang="cs-CZ" sz="1200" dirty="0" smtClean="0">
                <a:solidFill>
                  <a:srgbClr val="034A31"/>
                </a:solidFill>
              </a:rPr>
              <a:t>.</a:t>
            </a:r>
            <a:endParaRPr lang="cs-CZ" sz="12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38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55679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solidFill>
                  <a:srgbClr val="034A31"/>
                </a:solidFill>
                <a:latin typeface="Verdana"/>
              </a:rPr>
              <a:t>Jednotná žádost </a:t>
            </a:r>
            <a:r>
              <a:rPr lang="cs-CZ" sz="1800" b="1" dirty="0" smtClean="0">
                <a:solidFill>
                  <a:srgbClr val="034A31"/>
                </a:solidFill>
                <a:latin typeface="Verdana"/>
              </a:rPr>
              <a:t>2017 – novinky</a:t>
            </a:r>
            <a:endParaRPr lang="cs-CZ" sz="1800" b="1" dirty="0">
              <a:solidFill>
                <a:srgbClr val="034A31"/>
              </a:solidFill>
              <a:latin typeface="Verdana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2132856"/>
            <a:ext cx="7920000" cy="3897724"/>
          </a:xfrm>
        </p:spPr>
        <p:txBody>
          <a:bodyPr/>
          <a:lstStyle/>
          <a:p>
            <a:pPr marL="355600" indent="0">
              <a:lnSpc>
                <a:spcPct val="90000"/>
              </a:lnSpc>
              <a:buSzPct val="75000"/>
            </a:pPr>
            <a:r>
              <a:rPr lang="cs-CZ" b="1" dirty="0" smtClean="0"/>
              <a:t>WELFARE</a:t>
            </a:r>
          </a:p>
          <a:p>
            <a:pPr marL="355600" indent="0">
              <a:lnSpc>
                <a:spcPct val="90000"/>
              </a:lnSpc>
              <a:buSzPct val="75000"/>
            </a:pPr>
            <a:endParaRPr lang="cs-CZ" sz="1000" dirty="0" smtClean="0">
              <a:solidFill>
                <a:srgbClr val="034A31"/>
              </a:solidFill>
            </a:endParaRPr>
          </a:p>
          <a:p>
            <a:pPr marL="533400" indent="-171450" algn="just">
              <a:buFont typeface="Arial" panose="020B0604020202020204" pitchFamily="34" charset="0"/>
              <a:buChar char="•"/>
            </a:pPr>
            <a:r>
              <a:rPr lang="cs-CZ" sz="1200" dirty="0" err="1" smtClean="0">
                <a:solidFill>
                  <a:srgbClr val="034A31"/>
                </a:solidFill>
              </a:rPr>
              <a:t>Podopatření</a:t>
            </a:r>
            <a:r>
              <a:rPr lang="cs-CZ" sz="1200" dirty="0" smtClean="0">
                <a:solidFill>
                  <a:srgbClr val="034A31"/>
                </a:solidFill>
              </a:rPr>
              <a:t> </a:t>
            </a:r>
            <a:r>
              <a:rPr lang="cs-CZ" sz="1200" b="1" dirty="0">
                <a:solidFill>
                  <a:srgbClr val="034A31"/>
                </a:solidFill>
              </a:rPr>
              <a:t>Zlepšení životních podmínek v chovu prasat</a:t>
            </a:r>
            <a:r>
              <a:rPr lang="cs-CZ" sz="1200" dirty="0">
                <a:solidFill>
                  <a:srgbClr val="034A31"/>
                </a:solidFill>
              </a:rPr>
              <a:t>:</a:t>
            </a:r>
          </a:p>
          <a:p>
            <a:pPr marL="715963" indent="-182563" algn="just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34A31"/>
                </a:solidFill>
              </a:rPr>
              <a:t>Upravuje se sankční systém u titulu pro prasničky v závislosti na míře zjištěného porušení podmínky prvního zapuštění prasniček nejdříve ve věku 230 dnů. Počet prasniček pro zjištění porušení podmínky se zvyšuje ze 3 na 6 kusů. Tato změna bude zohledněna pro vyhodnocení žádostí podaných již v roce 2016</a:t>
            </a:r>
            <a:r>
              <a:rPr lang="cs-CZ" sz="1200" dirty="0" smtClean="0">
                <a:solidFill>
                  <a:srgbClr val="034A31"/>
                </a:solidFill>
              </a:rPr>
              <a:t>.</a:t>
            </a:r>
          </a:p>
          <a:p>
            <a:pPr marL="715963" indent="-182563" algn="just">
              <a:buFont typeface="Arial" panose="020B0604020202020204" pitchFamily="34" charset="0"/>
              <a:buChar char="•"/>
            </a:pPr>
            <a:endParaRPr lang="cs-CZ" sz="1200" dirty="0" smtClean="0">
              <a:solidFill>
                <a:srgbClr val="034A31"/>
              </a:solidFill>
            </a:endParaRPr>
          </a:p>
          <a:p>
            <a:pPr marL="533400" indent="-171450" algn="just"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rgbClr val="034A31"/>
                </a:solidFill>
              </a:rPr>
              <a:t>Podopatření</a:t>
            </a:r>
            <a:r>
              <a:rPr lang="cs-CZ" sz="1200" dirty="0">
                <a:solidFill>
                  <a:srgbClr val="034A31"/>
                </a:solidFill>
              </a:rPr>
              <a:t> </a:t>
            </a:r>
            <a:r>
              <a:rPr lang="cs-CZ" sz="1200" b="1" dirty="0" smtClean="0">
                <a:solidFill>
                  <a:srgbClr val="034A31"/>
                </a:solidFill>
              </a:rPr>
              <a:t>Zvětšení </a:t>
            </a:r>
            <a:r>
              <a:rPr lang="cs-CZ" sz="1200" b="1" dirty="0">
                <a:solidFill>
                  <a:srgbClr val="034A31"/>
                </a:solidFill>
              </a:rPr>
              <a:t>plochy pro odstavená </a:t>
            </a:r>
            <a:r>
              <a:rPr lang="cs-CZ" sz="1200" b="1" dirty="0" smtClean="0">
                <a:solidFill>
                  <a:srgbClr val="034A31"/>
                </a:solidFill>
              </a:rPr>
              <a:t>selata</a:t>
            </a:r>
            <a:r>
              <a:rPr lang="cs-CZ" sz="1200" dirty="0" smtClean="0">
                <a:solidFill>
                  <a:srgbClr val="034A31"/>
                </a:solidFill>
              </a:rPr>
              <a:t>: </a:t>
            </a:r>
          </a:p>
          <a:p>
            <a:pPr marL="533400" indent="-171450" algn="just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34A31"/>
              </a:solidFill>
            </a:endParaRPr>
          </a:p>
          <a:p>
            <a:pPr marL="715963" indent="-182563" algn="just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34A31"/>
                </a:solidFill>
              </a:rPr>
              <a:t>Zvyšuje se limit pro stanovení výpočtu snížení nebo neposkytnutí dotace podle čl. 31 nařízení Komise v přenesené pravomoci (EU) č. 640/2014, a to na 15 odstavených selat. Tato změna bude zohledněna pro vyhodnocení žádostí podaných již v roce 2016</a:t>
            </a:r>
            <a:r>
              <a:rPr lang="cs-CZ" sz="1200" dirty="0" smtClean="0">
                <a:solidFill>
                  <a:srgbClr val="034A31"/>
                </a:solidFill>
              </a:rPr>
              <a:t>.</a:t>
            </a:r>
          </a:p>
          <a:p>
            <a:pPr marL="715963" indent="-182563" algn="just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34A31"/>
              </a:solidFill>
            </a:endParaRPr>
          </a:p>
          <a:p>
            <a:pPr marL="53340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034A31"/>
                </a:solidFill>
              </a:rPr>
              <a:t>Odstupňování </a:t>
            </a:r>
            <a:r>
              <a:rPr lang="cs-CZ" sz="1200" b="1" dirty="0">
                <a:solidFill>
                  <a:srgbClr val="034A31"/>
                </a:solidFill>
              </a:rPr>
              <a:t>sankcí za pozdní podání měsíčních hlášení o denních stavech prasat do </a:t>
            </a:r>
            <a:r>
              <a:rPr lang="cs-CZ" sz="1200" b="1" dirty="0" smtClean="0">
                <a:solidFill>
                  <a:srgbClr val="034A31"/>
                </a:solidFill>
              </a:rPr>
              <a:t>IZR</a:t>
            </a:r>
            <a:r>
              <a:rPr lang="cs-CZ" sz="1200" dirty="0">
                <a:solidFill>
                  <a:srgbClr val="034A31"/>
                </a:solidFill>
              </a:rPr>
              <a:t>:</a:t>
            </a:r>
            <a:r>
              <a:rPr lang="cs-CZ" sz="1200" dirty="0" smtClean="0">
                <a:solidFill>
                  <a:srgbClr val="034A31"/>
                </a:solidFill>
              </a:rPr>
              <a:t> </a:t>
            </a:r>
            <a:endParaRPr lang="cs-CZ" sz="1200" dirty="0">
              <a:solidFill>
                <a:srgbClr val="034A31"/>
              </a:solidFill>
            </a:endParaRPr>
          </a:p>
          <a:p>
            <a:pPr marL="715963" indent="-182563" algn="just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34A31"/>
                </a:solidFill>
              </a:rPr>
              <a:t>Upravuje se sankční systém v případě nesplnění podmínky </a:t>
            </a:r>
            <a:r>
              <a:rPr lang="cs-CZ" sz="1200" dirty="0" smtClean="0">
                <a:solidFill>
                  <a:srgbClr val="034A31"/>
                </a:solidFill>
              </a:rPr>
              <a:t>v </a:t>
            </a:r>
            <a:r>
              <a:rPr lang="cs-CZ" sz="1200" dirty="0">
                <a:solidFill>
                  <a:srgbClr val="034A31"/>
                </a:solidFill>
              </a:rPr>
              <a:t>závislosti na četnosti zjištěného porušení. Tato změna je zohledněna pro vyhodnocení žádostí podaných již v roce </a:t>
            </a:r>
            <a:r>
              <a:rPr lang="cs-CZ" sz="1200" dirty="0" smtClean="0">
                <a:solidFill>
                  <a:srgbClr val="034A31"/>
                </a:solidFill>
              </a:rPr>
              <a:t>2016</a:t>
            </a:r>
            <a:endParaRPr lang="cs-CZ" sz="12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90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55679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solidFill>
                  <a:srgbClr val="034A31"/>
                </a:solidFill>
                <a:latin typeface="Verdana"/>
              </a:rPr>
              <a:t>Jednotná žádost </a:t>
            </a:r>
            <a:r>
              <a:rPr lang="cs-CZ" sz="1800" b="1" dirty="0" smtClean="0">
                <a:solidFill>
                  <a:srgbClr val="034A31"/>
                </a:solidFill>
                <a:latin typeface="Verdana"/>
              </a:rPr>
              <a:t>2017 – novinky</a:t>
            </a:r>
            <a:endParaRPr lang="cs-CZ" sz="1800" b="1" dirty="0">
              <a:solidFill>
                <a:srgbClr val="034A31"/>
              </a:solidFill>
              <a:latin typeface="Verdana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926124"/>
            <a:ext cx="7920000" cy="3897724"/>
          </a:xfrm>
        </p:spPr>
        <p:txBody>
          <a:bodyPr/>
          <a:lstStyle/>
          <a:p>
            <a:pPr marL="355600" indent="0">
              <a:lnSpc>
                <a:spcPct val="90000"/>
              </a:lnSpc>
              <a:buSzPct val="75000"/>
            </a:pPr>
            <a:endParaRPr lang="cs-CZ" b="1" dirty="0" smtClean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r>
              <a:rPr lang="cs-CZ" b="1" dirty="0" smtClean="0"/>
              <a:t>WELFARE</a:t>
            </a:r>
          </a:p>
          <a:p>
            <a:pPr marL="355600" indent="0" algn="just">
              <a:lnSpc>
                <a:spcPct val="90000"/>
              </a:lnSpc>
              <a:buSzPct val="75000"/>
            </a:pPr>
            <a:endParaRPr lang="cs-CZ" sz="1200" dirty="0" smtClean="0">
              <a:solidFill>
                <a:srgbClr val="034A31"/>
              </a:solidFill>
            </a:endParaRPr>
          </a:p>
          <a:p>
            <a:pPr marL="53340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034A31"/>
                </a:solidFill>
              </a:rPr>
              <a:t>Doplnění </a:t>
            </a:r>
            <a:r>
              <a:rPr lang="cs-CZ" sz="1200" b="1" dirty="0">
                <a:solidFill>
                  <a:srgbClr val="034A31"/>
                </a:solidFill>
              </a:rPr>
              <a:t>náležitostí </a:t>
            </a:r>
            <a:r>
              <a:rPr lang="cs-CZ" sz="1200" b="1" dirty="0" smtClean="0">
                <a:solidFill>
                  <a:srgbClr val="034A31"/>
                </a:solidFill>
              </a:rPr>
              <a:t>evidencí</a:t>
            </a:r>
            <a:r>
              <a:rPr lang="cs-CZ" sz="1200" dirty="0" smtClean="0">
                <a:solidFill>
                  <a:srgbClr val="034A31"/>
                </a:solidFill>
              </a:rPr>
              <a:t>:</a:t>
            </a:r>
            <a:endParaRPr lang="cs-CZ" sz="1200" dirty="0">
              <a:solidFill>
                <a:srgbClr val="034A31"/>
              </a:solidFill>
            </a:endParaRPr>
          </a:p>
          <a:p>
            <a:pPr marL="715963" indent="-182563" algn="just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34A31"/>
                </a:solidFill>
              </a:rPr>
              <a:t>V návaznosti na potřebu kontrolovatelnosti podmínky, že žadatel vede jednotlivé evidence průběžně, nejpozději následující den po provedeném úkonu, se do tabulek jednotlivých evidencí (přílohy č. 3 – 7 nařízení vlády) vkládá povinný údaj, a to datum zápisu k jednotlivým provedeným úkonům.</a:t>
            </a:r>
          </a:p>
          <a:p>
            <a:pPr marL="715963" indent="-182563" algn="just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34A31"/>
              </a:solidFill>
            </a:endParaRPr>
          </a:p>
          <a:p>
            <a:pPr marL="715963" indent="-182563" algn="just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4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3274518" cy="444216"/>
          </a:xfrm>
        </p:spPr>
        <p:txBody>
          <a:bodyPr/>
          <a:lstStyle/>
          <a:p>
            <a:r>
              <a:rPr lang="cs-CZ" dirty="0"/>
              <a:t>Kontroly na místě IACS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/>
          </p:nvPr>
        </p:nvGraphicFramePr>
        <p:xfrm>
          <a:off x="2699792" y="2276872"/>
          <a:ext cx="598713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642176" y="2444207"/>
          <a:ext cx="1553560" cy="3248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545"/>
                <a:gridCol w="760015"/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Rok provedení KNM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Počet </a:t>
                      </a:r>
                      <a:r>
                        <a:rPr lang="cs-CZ" sz="1000" b="0" u="none" strike="noStrike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KNM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2004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1 517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2005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1 928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2006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2 367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2007</a:t>
                      </a:r>
                      <a:endParaRPr lang="cs-CZ" sz="1000" b="0" i="0" u="none" strike="noStrike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2 756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2008</a:t>
                      </a:r>
                      <a:endParaRPr lang="cs-CZ" sz="1000" b="0" i="0" u="none" strike="noStrike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3 291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2009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3 345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2010</a:t>
                      </a:r>
                      <a:endParaRPr lang="cs-CZ" sz="1000" b="0" i="0" u="none" strike="noStrike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3 217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2011</a:t>
                      </a:r>
                      <a:endParaRPr lang="cs-CZ" sz="1000" b="0" i="0" u="none" strike="noStrike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3 420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cs-CZ" sz="1000" b="0" i="0" u="none" strike="noStrike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3 176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cs-CZ" sz="1000" b="0" i="0" u="none" strike="noStrike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4 045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cs-CZ" sz="1000" b="0" i="0" u="none" strike="noStrike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3 742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cs-CZ" sz="1000" b="0" i="0" u="none" strike="noStrike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4 427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cs-CZ" sz="1000" b="0" i="0" u="none" strike="noStrike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4 912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u="none" strike="noStrike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000" b="0" i="0" u="none" strike="noStrike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u="none" strike="noStrike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42 143</a:t>
                      </a:r>
                      <a:endParaRPr lang="cs-CZ" sz="1000" b="0" i="0" u="none" strike="noStrike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007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3353066" cy="444216"/>
          </a:xfrm>
        </p:spPr>
        <p:txBody>
          <a:bodyPr/>
          <a:lstStyle/>
          <a:p>
            <a:r>
              <a:rPr lang="cs-CZ" dirty="0" smtClean="0"/>
              <a:t>Kontroly na místě IACS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136629" cy="3960440"/>
          </a:xfrm>
        </p:spPr>
        <p:txBody>
          <a:bodyPr/>
          <a:lstStyle/>
          <a:p>
            <a:r>
              <a:rPr lang="cs-CZ" sz="1800" b="1" dirty="0"/>
              <a:t>Nejčastější kontrolní </a:t>
            </a:r>
            <a:r>
              <a:rPr lang="cs-CZ" sz="1800" b="1" dirty="0" smtClean="0"/>
              <a:t>zjištění v roce 2016</a:t>
            </a:r>
          </a:p>
          <a:p>
            <a:endParaRPr lang="cs-CZ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výměra / plocha</a:t>
            </a:r>
          </a:p>
          <a:p>
            <a:pPr lvl="1"/>
            <a:r>
              <a:rPr lang="cs-CZ" dirty="0" smtClean="0"/>
              <a:t>neohlášené plochy (užívané plochy, které nebyly ohlášeny v jednotné žádosti)</a:t>
            </a:r>
          </a:p>
          <a:p>
            <a:pPr lvl="1"/>
            <a:r>
              <a:rPr lang="cs-CZ" dirty="0" smtClean="0"/>
              <a:t>rozdíly mezi deklarovanou (v žádosti) a skutečně zjištěnou (změřenou) plochou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podmínky způsobilosti</a:t>
            </a:r>
          </a:p>
          <a:p>
            <a:pPr lvl="1"/>
            <a:r>
              <a:rPr lang="cs-CZ" dirty="0" smtClean="0"/>
              <a:t>neprovedení seče nebo pastvy včetně odklizu biomasy či </a:t>
            </a:r>
            <a:r>
              <a:rPr lang="cs-CZ" dirty="0" err="1" smtClean="0"/>
              <a:t>nedopasků</a:t>
            </a:r>
            <a:r>
              <a:rPr lang="cs-CZ" dirty="0" smtClean="0"/>
              <a:t> do 31.7. – SAPS, AEKO, LFA, NATURA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aktivní zemědělec</a:t>
            </a:r>
          </a:p>
          <a:p>
            <a:pPr lvl="1"/>
            <a:r>
              <a:rPr lang="cs-CZ" dirty="0" smtClean="0"/>
              <a:t>zjištěny ekonomické činnosti nedeklarované v žádosti (nejčastěji pronájem či správa nemovitostí vlastních či pronajatých nemovitostí – CZ </a:t>
            </a:r>
            <a:r>
              <a:rPr lang="cs-CZ" dirty="0"/>
              <a:t>NACE 68.20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DZES</a:t>
            </a:r>
          </a:p>
          <a:p>
            <a:pPr lvl="1"/>
            <a:r>
              <a:rPr lang="cs-CZ" dirty="0" smtClean="0"/>
              <a:t>DZES 5 – na mírně </a:t>
            </a:r>
            <a:r>
              <a:rPr lang="cs-CZ" dirty="0"/>
              <a:t>erozně ohrožené </a:t>
            </a:r>
            <a:r>
              <a:rPr lang="cs-CZ" dirty="0" smtClean="0"/>
              <a:t>(MEO) ploše byl </a:t>
            </a:r>
            <a:r>
              <a:rPr lang="cs-CZ" dirty="0"/>
              <a:t>pěstován porost erozně nebezpečných plodin (kukuřice, brambory, řepa, </a:t>
            </a:r>
            <a:r>
              <a:rPr lang="cs-CZ" dirty="0" smtClean="0"/>
              <a:t>…) </a:t>
            </a:r>
            <a:r>
              <a:rPr lang="cs-CZ" u="sng" dirty="0" smtClean="0"/>
              <a:t>bez </a:t>
            </a:r>
            <a:r>
              <a:rPr lang="cs-CZ" u="sng" dirty="0" err="1" smtClean="0"/>
              <a:t>půdoochranné</a:t>
            </a:r>
            <a:r>
              <a:rPr lang="cs-CZ" u="sng" dirty="0" smtClean="0"/>
              <a:t> technologie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09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3353066" cy="444216"/>
          </a:xfrm>
        </p:spPr>
        <p:txBody>
          <a:bodyPr/>
          <a:lstStyle/>
          <a:p>
            <a:r>
              <a:rPr lang="cs-CZ" dirty="0" smtClean="0"/>
              <a:t>Kontroly na místě IACS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Výkon kontrol v roce </a:t>
            </a:r>
            <a:r>
              <a:rPr lang="cs-CZ" sz="1800" b="1" dirty="0" smtClean="0"/>
              <a:t>2017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povinná koordinace kontrol s SVS, ČPI, ÚKZÚZ</a:t>
            </a:r>
          </a:p>
          <a:p>
            <a:pPr lvl="1"/>
            <a:r>
              <a:rPr lang="cs-CZ" dirty="0"/>
              <a:t>kontroly všech podmínek daného opatření v jednom časovém období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identifikace plodin – využití dat systému Sentinel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aktualizace příručky pro žadatele</a:t>
            </a:r>
          </a:p>
          <a:p>
            <a:pPr lvl="1"/>
            <a:r>
              <a:rPr lang="cs-CZ" dirty="0"/>
              <a:t>upřesnění a doplnění kontrolovaných dokumentů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další nárůst počtu kontrol (2016 – 5.851, 2017 – 6.500 (předpoklad))</a:t>
            </a:r>
          </a:p>
          <a:p>
            <a:pPr lvl="1"/>
            <a:r>
              <a:rPr lang="cs-CZ" dirty="0"/>
              <a:t>rostoucí počet žadatelů</a:t>
            </a:r>
          </a:p>
          <a:p>
            <a:pPr lvl="1"/>
            <a:r>
              <a:rPr lang="cs-CZ" dirty="0"/>
              <a:t>rostoucí počet podaných žádostí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853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2875371" cy="444216"/>
          </a:xfrm>
        </p:spPr>
        <p:txBody>
          <a:bodyPr/>
          <a:lstStyle/>
          <a:p>
            <a:r>
              <a:rPr lang="cs-CZ" dirty="0" smtClean="0"/>
              <a:t>Mimořádná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988840"/>
            <a:ext cx="7920000" cy="3960440"/>
          </a:xfrm>
        </p:spPr>
        <p:txBody>
          <a:bodyPr/>
          <a:lstStyle/>
          <a:p>
            <a:pPr marL="0" lvl="0" indent="0"/>
            <a:r>
              <a:rPr lang="cs-CZ" b="1" dirty="0" smtClean="0"/>
              <a:t>I. Kompenzační </a:t>
            </a:r>
            <a:r>
              <a:rPr lang="cs-CZ" b="1" dirty="0"/>
              <a:t>balíček (604 mil. Kč):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Celkový počet žadatelů o podporu na dojnice, z toho počet žadatelů s počtem dojnic, na které byla vyplacena zvýšená sazba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34A31"/>
                </a:solidFill>
              </a:rPr>
              <a:t>Celkový počet žadatelů na dojnice – 1 876 žadatelů; vyšší sazba vyplacena - 780 žadatelům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Celková částka vyplacená na dojnice, z toho částka vyplacená malých chovatelům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34A31"/>
                </a:solidFill>
              </a:rPr>
              <a:t>Celková částka vyplacená na dojnice – </a:t>
            </a:r>
            <a:r>
              <a:rPr lang="cs-CZ" b="1" dirty="0">
                <a:solidFill>
                  <a:srgbClr val="034A31"/>
                </a:solidFill>
              </a:rPr>
              <a:t>441 068 698 Kč</a:t>
            </a:r>
            <a:r>
              <a:rPr lang="cs-CZ" dirty="0">
                <a:solidFill>
                  <a:srgbClr val="034A31"/>
                </a:solidFill>
              </a:rPr>
              <a:t>; malým chovatelům (do 50 ks zvířat) bylo vyplaceno - </a:t>
            </a:r>
            <a:r>
              <a:rPr lang="cs-CZ" b="1" dirty="0">
                <a:solidFill>
                  <a:srgbClr val="034A31"/>
                </a:solidFill>
              </a:rPr>
              <a:t>21 123 322 </a:t>
            </a:r>
            <a:r>
              <a:rPr lang="cs-CZ" b="1" dirty="0" smtClean="0">
                <a:solidFill>
                  <a:srgbClr val="034A31"/>
                </a:solidFill>
              </a:rPr>
              <a:t>Kč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Celkový počet žadatelů o podporu na prasnice, z toho počet žadatelů s počtem prasnic, na které byla vyplacena zvýšená sazba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34A31"/>
                </a:solidFill>
              </a:rPr>
              <a:t>Celková částka vyplacená na prasnice – 749 žadatelů; zvýšená sazba na prasnice nebyla vyplácena (NV č. 366/2015 řeší zvýšenou sazbu pouze na dojnice)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Celková částka vyplacená na prasnice, z toho částka vyplacená malých chovatelům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34A31"/>
                </a:solidFill>
              </a:rPr>
              <a:t>Celková částka vyplacená na prasnice – 163 099 560 Kč; malým chovatelům (do 50 ks zvířat) bylo vyplaceno – 9 991 909 Kč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Dotace poskytnuta na 373 325 ks dojnic a 100 567 ks prasnic</a:t>
            </a:r>
          </a:p>
          <a:p>
            <a:pPr lvl="0"/>
            <a:endParaRPr lang="cs-CZ" sz="14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97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55679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solidFill>
                  <a:srgbClr val="034A31"/>
                </a:solidFill>
                <a:latin typeface="Verdana"/>
              </a:rPr>
              <a:t>Jednotná žádost </a:t>
            </a:r>
            <a:r>
              <a:rPr lang="cs-CZ" sz="1800" b="1" dirty="0" smtClean="0">
                <a:solidFill>
                  <a:srgbClr val="034A31"/>
                </a:solidFill>
                <a:latin typeface="Verdana"/>
              </a:rPr>
              <a:t>2016 – harmonogram administrace žádostí</a:t>
            </a:r>
            <a:endParaRPr lang="cs-CZ" sz="1800" b="1" dirty="0">
              <a:solidFill>
                <a:srgbClr val="034A31"/>
              </a:solidFill>
              <a:latin typeface="Verdana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911" y="2087563"/>
            <a:ext cx="7649666" cy="39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2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2875371" cy="444216"/>
          </a:xfrm>
        </p:spPr>
        <p:txBody>
          <a:bodyPr/>
          <a:lstStyle/>
          <a:p>
            <a:r>
              <a:rPr lang="cs-CZ" dirty="0" smtClean="0"/>
              <a:t>Mimořádná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 smtClean="0"/>
              <a:t>II. Kompenzační </a:t>
            </a:r>
            <a:r>
              <a:rPr lang="cs-CZ" b="1" dirty="0"/>
              <a:t>balíček (559 mil. Kč</a:t>
            </a:r>
            <a:r>
              <a:rPr lang="cs-CZ" b="1" dirty="0" smtClean="0"/>
              <a:t>):</a:t>
            </a:r>
          </a:p>
          <a:p>
            <a:pPr lvl="0"/>
            <a:endParaRPr lang="cs-CZ" sz="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Počty žadatelů celkem a podle dojnic a prasnic a velikosti chovů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34A31"/>
                </a:solidFill>
              </a:rPr>
              <a:t>Počet žadatelů celkem – 2 131; počet žadatelů na dojnice – 1 702 (z toho do 50 ks zvířat – 636); počet žadatelů na prasnice – 590 (z toho do 50 ks zvířat – 371)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Celková částka vyplacená na dojnice, z toho částka vyplacená malých chovatelům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34A31"/>
                </a:solidFill>
              </a:rPr>
              <a:t>Celková částka vyplacená na dojnice – </a:t>
            </a:r>
            <a:r>
              <a:rPr lang="cs-CZ" b="1" dirty="0">
                <a:solidFill>
                  <a:srgbClr val="034A31"/>
                </a:solidFill>
              </a:rPr>
              <a:t>335 486 199</a:t>
            </a:r>
            <a:r>
              <a:rPr lang="cs-CZ" dirty="0">
                <a:solidFill>
                  <a:srgbClr val="034A31"/>
                </a:solidFill>
              </a:rPr>
              <a:t> </a:t>
            </a:r>
            <a:r>
              <a:rPr lang="cs-CZ" b="1" dirty="0">
                <a:solidFill>
                  <a:srgbClr val="034A31"/>
                </a:solidFill>
              </a:rPr>
              <a:t>Kč</a:t>
            </a:r>
            <a:r>
              <a:rPr lang="cs-CZ" dirty="0">
                <a:solidFill>
                  <a:srgbClr val="034A31"/>
                </a:solidFill>
              </a:rPr>
              <a:t>; malým chovatelům (do 50 ks zvířat – zvýšená sazba) bylo vyplaceno – </a:t>
            </a:r>
            <a:r>
              <a:rPr lang="cs-CZ" b="1" dirty="0">
                <a:solidFill>
                  <a:srgbClr val="034A31"/>
                </a:solidFill>
              </a:rPr>
              <a:t>14 086 422 Kč</a:t>
            </a:r>
            <a:endParaRPr lang="cs-CZ" dirty="0">
              <a:solidFill>
                <a:srgbClr val="034A3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Celková částka vyplacená na prasnice, z toho částka vyplacená malých chovatelům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34A31"/>
                </a:solidFill>
              </a:rPr>
              <a:t>Celková částka vyplacená na prasnice – 223 658 538 Kč; malým chovatelům (do 50 ks zvířat – stejná sazba) bylo vyplaceno – 11 802 617 Kč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Dotace poskytnuta na 366 038 ks dojnic a 92 684 ks prasnic</a:t>
            </a:r>
          </a:p>
        </p:txBody>
      </p:sp>
    </p:spTree>
    <p:extLst>
      <p:ext uri="{BB962C8B-B14F-4D97-AF65-F5344CB8AC3E}">
        <p14:creationId xmlns:p14="http://schemas.microsoft.com/office/powerpoint/2010/main" val="901187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2875371" cy="444216"/>
          </a:xfrm>
        </p:spPr>
        <p:txBody>
          <a:bodyPr/>
          <a:lstStyle/>
          <a:p>
            <a:r>
              <a:rPr lang="cs-CZ" dirty="0" smtClean="0"/>
              <a:t>Mimořádná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 smtClean="0"/>
              <a:t>III. Snížení </a:t>
            </a:r>
            <a:r>
              <a:rPr lang="cs-CZ" b="1" dirty="0"/>
              <a:t>produkce mléka</a:t>
            </a:r>
            <a:r>
              <a:rPr lang="cs-CZ" dirty="0"/>
              <a:t> (</a:t>
            </a:r>
            <a:r>
              <a:rPr lang="cs-CZ" b="1" dirty="0"/>
              <a:t>32,2 mil. Kč):</a:t>
            </a:r>
            <a:endParaRPr lang="cs-CZ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Počet žadatelů o podporu na snížení produkce mléka pro I. kolo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Počet přípustných žadatelů 214, z toho požádalo o platbu a snížilo produkci 179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Počet žadatelů o podporu na snížení produkce mléka pro II. kolo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Počet přípustných žadatelů 22 a zatím běží do 17.3. termín pro podávání žádostí o platbu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Částka k vyplacení na žádosti pro I. kolo – 31 604 464 Kč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Maximální částka, která bude vyplacena pro II. kolo – 681 193 Kč</a:t>
            </a:r>
          </a:p>
          <a:p>
            <a:r>
              <a:rPr lang="cs-CZ" dirty="0">
                <a:solidFill>
                  <a:srgbClr val="034A3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1956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862000" cy="444216"/>
          </a:xfrm>
        </p:spPr>
        <p:txBody>
          <a:bodyPr/>
          <a:lstStyle/>
          <a:p>
            <a:r>
              <a:rPr lang="cs-CZ" dirty="0" smtClean="0"/>
              <a:t>LPIS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Upozorňujeme </a:t>
            </a:r>
            <a:r>
              <a:rPr lang="cs-CZ" b="1" dirty="0"/>
              <a:t>na tyto ohlašovací povinnosti:</a:t>
            </a:r>
            <a:endParaRPr lang="cs-CZ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ohlašovací povinnost v případě změn užívání půdy </a:t>
            </a:r>
            <a:r>
              <a:rPr lang="cs-CZ" sz="1400" b="1" dirty="0">
                <a:solidFill>
                  <a:srgbClr val="034A31"/>
                </a:solidFill>
              </a:rPr>
              <a:t>ve lhůtě 30 dní </a:t>
            </a:r>
            <a:r>
              <a:rPr lang="cs-CZ" sz="1400" dirty="0">
                <a:solidFill>
                  <a:srgbClr val="034A31"/>
                </a:solidFill>
              </a:rPr>
              <a:t>od skutečnosti, kdy změna užívání nastala (viz §3g, odst. </a:t>
            </a:r>
            <a:r>
              <a:rPr lang="cs-CZ" sz="1400" dirty="0" smtClean="0">
                <a:solidFill>
                  <a:srgbClr val="034A31"/>
                </a:solidFill>
              </a:rPr>
              <a:t>Zákon č</a:t>
            </a:r>
            <a:r>
              <a:rPr lang="cs-CZ" sz="1400" dirty="0">
                <a:solidFill>
                  <a:srgbClr val="034A31"/>
                </a:solidFill>
              </a:rPr>
              <a:t>. 252/1997 Sb. o zemědělství ve znění pozdějších předpisů, dále jen ZOZ)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ohlašovací povinnost ve vazbě na evidenci objektů: Chovatel je povinen ohlásit Fondu umístění objektu, který využívá pro chov zvířat a který přísluší k jeho nově registrovanému hospodářství, a to </a:t>
            </a:r>
            <a:r>
              <a:rPr lang="cs-CZ" sz="1400" b="1" dirty="0">
                <a:solidFill>
                  <a:srgbClr val="034A31"/>
                </a:solidFill>
              </a:rPr>
              <a:t>do 15 dnů</a:t>
            </a:r>
            <a:r>
              <a:rPr lang="cs-CZ" sz="1400" dirty="0">
                <a:solidFill>
                  <a:srgbClr val="034A31"/>
                </a:solidFill>
              </a:rPr>
              <a:t> ode dne registrace tohoto hospodářství v ústřední evidenci vedené podle plemenářského zákona (evidence vedená ČMSCH a.s., </a:t>
            </a:r>
            <a:r>
              <a:rPr lang="cs-CZ" sz="1400" u="sng" dirty="0">
                <a:solidFill>
                  <a:srgbClr val="034A31"/>
                </a:solidFill>
                <a:hlinkClick r:id="rId2"/>
              </a:rPr>
              <a:t>www.cmsch.cz</a:t>
            </a:r>
            <a:r>
              <a:rPr lang="cs-CZ" sz="1400" dirty="0">
                <a:solidFill>
                  <a:srgbClr val="034A31"/>
                </a:solidFill>
              </a:rPr>
              <a:t>). (viz §3o ZOZ)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ohlašovací povinnost týkající se obnovy trvalého travního porostu nejpozději </a:t>
            </a:r>
            <a:r>
              <a:rPr lang="cs-CZ" sz="1400" b="1" dirty="0">
                <a:solidFill>
                  <a:srgbClr val="034A31"/>
                </a:solidFill>
              </a:rPr>
              <a:t>do 15 dnů</a:t>
            </a:r>
            <a:r>
              <a:rPr lang="cs-CZ" sz="1400" dirty="0">
                <a:solidFill>
                  <a:srgbClr val="034A31"/>
                </a:solidFill>
              </a:rPr>
              <a:t> ode dne zahájení obnovy trvalého travního porostu na dílu půdního bloku (viz §3j ZOZ)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ohlašovací povinnost v případě zahájení pěstování GMO, a to nejpozději </a:t>
            </a:r>
            <a:r>
              <a:rPr lang="cs-CZ" sz="1400" b="1" dirty="0">
                <a:solidFill>
                  <a:srgbClr val="034A31"/>
                </a:solidFill>
              </a:rPr>
              <a:t>do 30 dnů </a:t>
            </a:r>
            <a:r>
              <a:rPr lang="cs-CZ" sz="1400" dirty="0">
                <a:solidFill>
                  <a:srgbClr val="034A31"/>
                </a:solidFill>
              </a:rPr>
              <a:t>ode dne zahájení jejího pěstování (geneticky modifikovaná odrůda, viz </a:t>
            </a:r>
            <a:r>
              <a:rPr lang="cs-CZ" sz="1400" dirty="0" smtClean="0">
                <a:solidFill>
                  <a:srgbClr val="034A31"/>
                </a:solidFill>
              </a:rPr>
              <a:t>      §</a:t>
            </a:r>
            <a:r>
              <a:rPr lang="cs-CZ" sz="1400" dirty="0">
                <a:solidFill>
                  <a:srgbClr val="034A31"/>
                </a:solidFill>
              </a:rPr>
              <a:t>2i ZOZ</a:t>
            </a:r>
            <a:r>
              <a:rPr lang="cs-CZ" sz="1400" dirty="0" smtClean="0">
                <a:solidFill>
                  <a:srgbClr val="034A31"/>
                </a:solidFill>
              </a:rPr>
              <a:t>)</a:t>
            </a:r>
            <a:r>
              <a:rPr lang="cs-CZ" sz="1400" dirty="0">
                <a:solidFill>
                  <a:srgbClr val="034A31"/>
                </a:solidFill>
              </a:rPr>
              <a:t> </a:t>
            </a:r>
          </a:p>
          <a:p>
            <a:r>
              <a:rPr lang="cs-CZ" sz="1400" dirty="0">
                <a:solidFill>
                  <a:srgbClr val="034A31"/>
                </a:solidFill>
              </a:rPr>
              <a:t>Další informace spojené s aktualizací LPIS a formuláře k ohlašování jsou umístěny na webu SZIF (</a:t>
            </a:r>
            <a:r>
              <a:rPr lang="cs-CZ" sz="1400" u="sng" dirty="0">
                <a:solidFill>
                  <a:srgbClr val="034A31"/>
                </a:solidFill>
                <a:hlinkClick r:id="rId3"/>
              </a:rPr>
              <a:t>http://www.szif.cz/</a:t>
            </a:r>
            <a:r>
              <a:rPr lang="cs-CZ" sz="1400" u="sng" dirty="0" err="1">
                <a:solidFill>
                  <a:srgbClr val="034A31"/>
                </a:solidFill>
                <a:hlinkClick r:id="rId3"/>
              </a:rPr>
              <a:t>cs</a:t>
            </a:r>
            <a:r>
              <a:rPr lang="cs-CZ" sz="1400" u="sng" dirty="0">
                <a:solidFill>
                  <a:srgbClr val="034A31"/>
                </a:solidFill>
                <a:hlinkClick r:id="rId3"/>
              </a:rPr>
              <a:t>/</a:t>
            </a:r>
            <a:r>
              <a:rPr lang="cs-CZ" sz="1400" u="sng" dirty="0" err="1">
                <a:solidFill>
                  <a:srgbClr val="034A31"/>
                </a:solidFill>
                <a:hlinkClick r:id="rId3"/>
              </a:rPr>
              <a:t>lpis</a:t>
            </a:r>
            <a:r>
              <a:rPr lang="cs-CZ" sz="1400" dirty="0">
                <a:solidFill>
                  <a:srgbClr val="034A3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38608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48856" y="155679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solidFill>
                  <a:srgbClr val="034A31"/>
                </a:solidFill>
                <a:latin typeface="Verdana"/>
              </a:rPr>
              <a:t>Jednotná žádost </a:t>
            </a:r>
            <a:r>
              <a:rPr lang="cs-CZ" sz="1800" b="1" dirty="0" smtClean="0">
                <a:solidFill>
                  <a:srgbClr val="034A31"/>
                </a:solidFill>
                <a:latin typeface="Verdana"/>
              </a:rPr>
              <a:t>2016 – stav administrace žádostí k 9.3.2017</a:t>
            </a:r>
            <a:endParaRPr lang="cs-CZ" sz="1800" b="1" dirty="0">
              <a:solidFill>
                <a:srgbClr val="034A31"/>
              </a:solidFill>
              <a:latin typeface="Verdana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18331" y="2060848"/>
            <a:ext cx="7920000" cy="3960440"/>
          </a:xfrm>
        </p:spPr>
        <p:txBody>
          <a:bodyPr/>
          <a:lstStyle/>
          <a:p>
            <a:pPr marL="457200" lvl="1" indent="0">
              <a:buClrTx/>
              <a:buNone/>
            </a:pPr>
            <a:endParaRPr lang="cs-CZ" sz="1000" dirty="0" smtClean="0">
              <a:solidFill>
                <a:srgbClr val="034A31"/>
              </a:solidFill>
            </a:endParaRPr>
          </a:p>
          <a:p>
            <a:pPr marL="457200" lvl="1" indent="0">
              <a:buClrTx/>
              <a:buNone/>
            </a:pPr>
            <a:endParaRPr lang="cs-CZ" sz="1000" dirty="0">
              <a:solidFill>
                <a:srgbClr val="034A31"/>
              </a:solidFill>
            </a:endParaRP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8840"/>
            <a:ext cx="705678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55679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solidFill>
                  <a:srgbClr val="034A31"/>
                </a:solidFill>
                <a:latin typeface="Verdana"/>
              </a:rPr>
              <a:t>Jednotná žádost </a:t>
            </a:r>
            <a:r>
              <a:rPr lang="cs-CZ" sz="1800" b="1" dirty="0" smtClean="0">
                <a:solidFill>
                  <a:srgbClr val="034A31"/>
                </a:solidFill>
                <a:latin typeface="Verdana"/>
              </a:rPr>
              <a:t>2017 – harmonogram příjmu JŽ</a:t>
            </a:r>
            <a:endParaRPr lang="cs-CZ" sz="1800" b="1" dirty="0">
              <a:solidFill>
                <a:srgbClr val="034A31"/>
              </a:solidFill>
              <a:latin typeface="Verdana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2348880"/>
            <a:ext cx="7920000" cy="3960440"/>
          </a:xfrm>
        </p:spPr>
        <p:txBody>
          <a:bodyPr/>
          <a:lstStyle/>
          <a:p>
            <a:pPr marL="715963" indent="0">
              <a:lnSpc>
                <a:spcPct val="90000"/>
              </a:lnSpc>
              <a:buSzPct val="75000"/>
            </a:pPr>
            <a:r>
              <a:rPr lang="cs-CZ" sz="1800" b="1" dirty="0" smtClean="0">
                <a:solidFill>
                  <a:srgbClr val="F77121"/>
                </a:solidFill>
              </a:rPr>
              <a:t>Předpokládaný harmonogram příjmu JŽ 2017</a:t>
            </a:r>
          </a:p>
          <a:p>
            <a:pPr marL="457200" lvl="1" indent="0">
              <a:buClrTx/>
              <a:buNone/>
            </a:pPr>
            <a:endParaRPr lang="cs-CZ" sz="1000" dirty="0" smtClean="0">
              <a:solidFill>
                <a:srgbClr val="034A31"/>
              </a:solidFill>
            </a:endParaRPr>
          </a:p>
          <a:p>
            <a:pPr marL="457200" lvl="1" indent="0">
              <a:buClrTx/>
              <a:buNone/>
            </a:pPr>
            <a:endParaRPr lang="cs-CZ" sz="1000" dirty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r>
              <a:rPr lang="cs-CZ" dirty="0">
                <a:solidFill>
                  <a:srgbClr val="034A31"/>
                </a:solidFill>
              </a:rPr>
              <a:t>První dekáda dubna 2017 - zahájení generování předtisků žádostí na </a:t>
            </a:r>
            <a:r>
              <a:rPr lang="cs-CZ" dirty="0" smtClean="0">
                <a:solidFill>
                  <a:srgbClr val="034A31"/>
                </a:solidFill>
              </a:rPr>
              <a:t>Portálu farmáře </a:t>
            </a:r>
            <a:r>
              <a:rPr lang="cs-CZ" dirty="0">
                <a:solidFill>
                  <a:srgbClr val="034A31"/>
                </a:solidFill>
              </a:rPr>
              <a:t>včetně předtisků žádostí na zvířata</a:t>
            </a:r>
          </a:p>
          <a:p>
            <a:pPr marL="355600" indent="0">
              <a:lnSpc>
                <a:spcPct val="90000"/>
              </a:lnSpc>
              <a:buSzPct val="75000"/>
            </a:pPr>
            <a:endParaRPr lang="cs-CZ" dirty="0" smtClean="0">
              <a:solidFill>
                <a:srgbClr val="FF0000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r>
              <a:rPr lang="cs-CZ" dirty="0" smtClean="0">
                <a:solidFill>
                  <a:srgbClr val="034A31"/>
                </a:solidFill>
              </a:rPr>
              <a:t>15. </a:t>
            </a:r>
            <a:r>
              <a:rPr lang="cs-CZ" dirty="0">
                <a:solidFill>
                  <a:srgbClr val="034A31"/>
                </a:solidFill>
              </a:rPr>
              <a:t>5. </a:t>
            </a:r>
            <a:r>
              <a:rPr lang="cs-CZ" dirty="0" smtClean="0">
                <a:solidFill>
                  <a:srgbClr val="034A31"/>
                </a:solidFill>
              </a:rPr>
              <a:t>2017 </a:t>
            </a:r>
            <a:r>
              <a:rPr lang="cs-CZ" dirty="0">
                <a:solidFill>
                  <a:srgbClr val="034A31"/>
                </a:solidFill>
              </a:rPr>
              <a:t>- konec příjmu žádostí v řádném termínu</a:t>
            </a:r>
          </a:p>
          <a:p>
            <a:pPr marL="355600" indent="0">
              <a:lnSpc>
                <a:spcPct val="90000"/>
              </a:lnSpc>
              <a:buSzPct val="75000"/>
            </a:pPr>
            <a:endParaRPr lang="cs-CZ" dirty="0" smtClean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r>
              <a:rPr lang="cs-CZ" dirty="0" smtClean="0">
                <a:solidFill>
                  <a:srgbClr val="034A31"/>
                </a:solidFill>
              </a:rPr>
              <a:t>9. </a:t>
            </a:r>
            <a:r>
              <a:rPr lang="cs-CZ" dirty="0">
                <a:solidFill>
                  <a:srgbClr val="034A31"/>
                </a:solidFill>
              </a:rPr>
              <a:t>6. </a:t>
            </a:r>
            <a:r>
              <a:rPr lang="cs-CZ" dirty="0" smtClean="0">
                <a:solidFill>
                  <a:srgbClr val="034A31"/>
                </a:solidFill>
              </a:rPr>
              <a:t>2017 </a:t>
            </a:r>
            <a:r>
              <a:rPr lang="cs-CZ" dirty="0">
                <a:solidFill>
                  <a:srgbClr val="034A31"/>
                </a:solidFill>
              </a:rPr>
              <a:t>- konec příjmu žádostí v termínu pro pozdní podání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653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3112615" cy="721215"/>
          </a:xfrm>
        </p:spPr>
        <p:txBody>
          <a:bodyPr/>
          <a:lstStyle/>
          <a:p>
            <a:r>
              <a:rPr lang="cs-CZ" dirty="0">
                <a:solidFill>
                  <a:srgbClr val="034A31"/>
                </a:solidFill>
              </a:rPr>
              <a:t>Jednotná žádost </a:t>
            </a:r>
            <a:r>
              <a:rPr lang="cs-CZ" dirty="0" smtClean="0">
                <a:solidFill>
                  <a:srgbClr val="034A31"/>
                </a:solidFill>
              </a:rPr>
              <a:t>2017</a:t>
            </a:r>
            <a:r>
              <a:rPr lang="cs-CZ" dirty="0">
                <a:solidFill>
                  <a:srgbClr val="034A31"/>
                </a:solidFill>
              </a:rPr>
              <a:t/>
            </a:r>
            <a:br>
              <a:rPr lang="cs-CZ" dirty="0">
                <a:solidFill>
                  <a:srgbClr val="034A31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0">
              <a:lnSpc>
                <a:spcPct val="90000"/>
              </a:lnSpc>
              <a:buSzPct val="75000"/>
            </a:pPr>
            <a:endParaRPr lang="cs-CZ" b="1" dirty="0" smtClean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r>
              <a:rPr lang="cs-CZ" sz="1800" b="1" dirty="0" smtClean="0"/>
              <a:t>Obsah JŽ 2017</a:t>
            </a:r>
            <a:r>
              <a:rPr lang="cs-CZ" b="1" dirty="0" smtClean="0">
                <a:solidFill>
                  <a:srgbClr val="034A31"/>
                </a:solidFill>
              </a:rPr>
              <a:t>: shodný s rokem 2016</a:t>
            </a:r>
          </a:p>
          <a:p>
            <a:pPr marL="355600" indent="0">
              <a:lnSpc>
                <a:spcPct val="90000"/>
              </a:lnSpc>
              <a:buSzPct val="75000"/>
            </a:pPr>
            <a:endParaRPr lang="cs-CZ" b="1" dirty="0">
              <a:solidFill>
                <a:srgbClr val="FF0000"/>
              </a:solidFill>
            </a:endParaRP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Přímé platby (SAPS, Greening, Mladý zemědělec)</a:t>
            </a: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Přechodné vnitrostátní podpory</a:t>
            </a: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Dobrovolná podpora vázaná na produkci </a:t>
            </a: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Méně příznivé oblasti (LFA)</a:t>
            </a: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Natura 2000 na zemědělské půdě</a:t>
            </a: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34A31"/>
                </a:solidFill>
              </a:rPr>
              <a:t>Agroenvironmentálně</a:t>
            </a:r>
            <a:r>
              <a:rPr lang="cs-CZ" dirty="0" smtClean="0">
                <a:solidFill>
                  <a:srgbClr val="034A31"/>
                </a:solidFill>
              </a:rPr>
              <a:t> klimatická opatření (PRV  2015 – 2020)</a:t>
            </a: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Ekologické zemědělství</a:t>
            </a: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34A31"/>
                </a:solidFill>
              </a:rPr>
              <a:t>Dobré životní podmínky zvířat (Welfare)</a:t>
            </a: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34A31"/>
                </a:solidFill>
              </a:rPr>
              <a:t>Agroenvironmentální</a:t>
            </a:r>
            <a:r>
              <a:rPr lang="cs-CZ" dirty="0" smtClean="0">
                <a:solidFill>
                  <a:srgbClr val="034A31"/>
                </a:solidFill>
              </a:rPr>
              <a:t> opatření (PRV 2007–2014) – zatravňování orné půdy</a:t>
            </a:r>
          </a:p>
          <a:p>
            <a:pPr marL="355600" indent="0">
              <a:lnSpc>
                <a:spcPct val="90000"/>
              </a:lnSpc>
              <a:buSzPct val="75000"/>
            </a:pPr>
            <a:endParaRPr lang="cs-CZ" dirty="0" smtClean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endParaRPr lang="cs-CZ" dirty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endParaRPr lang="cs-CZ" dirty="0">
              <a:solidFill>
                <a:srgbClr val="034A3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538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55679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solidFill>
                  <a:srgbClr val="034A31"/>
                </a:solidFill>
                <a:latin typeface="Verdana"/>
              </a:rPr>
              <a:t>Jednotná žádost </a:t>
            </a:r>
            <a:r>
              <a:rPr lang="cs-CZ" sz="1800" b="1" dirty="0" smtClean="0">
                <a:solidFill>
                  <a:srgbClr val="034A31"/>
                </a:solidFill>
                <a:latin typeface="Verdana"/>
              </a:rPr>
              <a:t>2017 – novinky</a:t>
            </a:r>
            <a:endParaRPr lang="cs-CZ" sz="1800" b="1" dirty="0">
              <a:solidFill>
                <a:srgbClr val="034A31"/>
              </a:solidFill>
              <a:latin typeface="Verdana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770542"/>
            <a:ext cx="8892480" cy="4322753"/>
          </a:xfrm>
        </p:spPr>
        <p:txBody>
          <a:bodyPr/>
          <a:lstStyle/>
          <a:p>
            <a:pPr marL="457200" lvl="1" indent="0">
              <a:buClrTx/>
              <a:buNone/>
            </a:pPr>
            <a:endParaRPr lang="cs-CZ" sz="1000" dirty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endParaRPr lang="cs-CZ" sz="1200" b="1" dirty="0" smtClean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r>
              <a:rPr lang="cs-CZ" b="1" dirty="0" err="1" smtClean="0"/>
              <a:t>Greening</a:t>
            </a:r>
            <a:endParaRPr lang="cs-CZ" b="1" dirty="0" smtClean="0"/>
          </a:p>
          <a:p>
            <a:pPr marL="355600" indent="0">
              <a:lnSpc>
                <a:spcPct val="90000"/>
              </a:lnSpc>
              <a:buSzPct val="75000"/>
            </a:pPr>
            <a:endParaRPr lang="cs-CZ" sz="1200" b="1" dirty="0">
              <a:solidFill>
                <a:srgbClr val="034A31"/>
              </a:solidFill>
            </a:endParaRPr>
          </a:p>
          <a:p>
            <a:pPr marL="641350" indent="-285750">
              <a:lnSpc>
                <a:spcPct val="90000"/>
              </a:lnSpc>
              <a:buSzPct val="75000"/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34A31"/>
                </a:solidFill>
              </a:rPr>
              <a:t>pro </a:t>
            </a:r>
            <a:r>
              <a:rPr lang="cs-CZ" sz="1400" dirty="0">
                <a:solidFill>
                  <a:srgbClr val="034A31"/>
                </a:solidFill>
              </a:rPr>
              <a:t>splnění podmínek </a:t>
            </a:r>
            <a:r>
              <a:rPr lang="cs-CZ" sz="1400" dirty="0" smtClean="0">
                <a:solidFill>
                  <a:srgbClr val="034A31"/>
                </a:solidFill>
              </a:rPr>
              <a:t>lze </a:t>
            </a:r>
            <a:r>
              <a:rPr lang="cs-CZ" sz="1400" dirty="0">
                <a:solidFill>
                  <a:srgbClr val="034A31"/>
                </a:solidFill>
              </a:rPr>
              <a:t>využít plochy, jež se nachází v EZ či PO, pokud tak bude chtít žadatel učinit, vzdá se tím EZ/PO na všech jeho DPB pro potřeby výpočtu podmínek </a:t>
            </a:r>
            <a:r>
              <a:rPr lang="cs-CZ" sz="1400" dirty="0" smtClean="0">
                <a:solidFill>
                  <a:srgbClr val="034A31"/>
                </a:solidFill>
              </a:rPr>
              <a:t>tohoto opatření</a:t>
            </a:r>
          </a:p>
          <a:p>
            <a:pPr marL="641350" indent="-285750">
              <a:lnSpc>
                <a:spcPct val="90000"/>
              </a:lnSpc>
              <a:buSzPct val="75000"/>
              <a:buFontTx/>
              <a:buChar char="-"/>
            </a:pPr>
            <a:endParaRPr lang="cs-CZ" sz="1400" dirty="0">
              <a:solidFill>
                <a:srgbClr val="034A31"/>
              </a:solidFill>
            </a:endParaRPr>
          </a:p>
          <a:p>
            <a:pPr marL="641350" indent="-285750">
              <a:lnSpc>
                <a:spcPct val="90000"/>
              </a:lnSpc>
              <a:buSzPct val="75000"/>
              <a:buFont typeface="Wingdings" panose="05000000000000000000" pitchFamily="2" charset="2"/>
              <a:buChar char="Ø"/>
            </a:pPr>
            <a:r>
              <a:rPr lang="cs-CZ" sz="1400" u="sng" dirty="0" smtClean="0">
                <a:solidFill>
                  <a:srgbClr val="034A31"/>
                </a:solidFill>
              </a:rPr>
              <a:t>NOVÉ </a:t>
            </a:r>
            <a:r>
              <a:rPr lang="cs-CZ" sz="1400" u="sng" dirty="0">
                <a:solidFill>
                  <a:srgbClr val="034A31"/>
                </a:solidFill>
              </a:rPr>
              <a:t>sankce </a:t>
            </a:r>
            <a:r>
              <a:rPr lang="cs-CZ" sz="1400" dirty="0" smtClean="0">
                <a:solidFill>
                  <a:srgbClr val="034A31"/>
                </a:solidFill>
              </a:rPr>
              <a:t>(dle </a:t>
            </a:r>
            <a:r>
              <a:rPr lang="cs-CZ" sz="1400" dirty="0">
                <a:solidFill>
                  <a:srgbClr val="034A31"/>
                </a:solidFill>
              </a:rPr>
              <a:t>čl. 28 NK </a:t>
            </a:r>
            <a:r>
              <a:rPr lang="cs-CZ" sz="1400" dirty="0" smtClean="0">
                <a:solidFill>
                  <a:srgbClr val="034A31"/>
                </a:solidFill>
              </a:rPr>
              <a:t>640/2014)</a:t>
            </a:r>
          </a:p>
          <a:p>
            <a:pPr marL="641350" indent="-285750">
              <a:lnSpc>
                <a:spcPct val="90000"/>
              </a:lnSpc>
              <a:buSzPct val="75000"/>
              <a:buFontTx/>
              <a:buChar char="-"/>
            </a:pPr>
            <a:endParaRPr lang="cs-CZ" sz="1400" dirty="0">
              <a:solidFill>
                <a:srgbClr val="034A31"/>
              </a:solidFill>
            </a:endParaRPr>
          </a:p>
          <a:p>
            <a:pPr marL="698500">
              <a:lnSpc>
                <a:spcPct val="90000"/>
              </a:lnSpc>
              <a:buSzPct val="75000"/>
              <a:buAutoNum type="arabicParenR"/>
            </a:pPr>
            <a:r>
              <a:rPr lang="cs-CZ" sz="1400" dirty="0" smtClean="0">
                <a:solidFill>
                  <a:srgbClr val="034A31"/>
                </a:solidFill>
              </a:rPr>
              <a:t>Správní </a:t>
            </a:r>
            <a:r>
              <a:rPr lang="cs-CZ" sz="1400" dirty="0">
                <a:solidFill>
                  <a:srgbClr val="034A31"/>
                </a:solidFill>
              </a:rPr>
              <a:t>sankce za </a:t>
            </a:r>
            <a:r>
              <a:rPr lang="cs-CZ" sz="1400" dirty="0" err="1" smtClean="0">
                <a:solidFill>
                  <a:srgbClr val="034A31"/>
                </a:solidFill>
              </a:rPr>
              <a:t>předeklaraci</a:t>
            </a:r>
            <a:r>
              <a:rPr lang="cs-CZ" sz="1400" dirty="0" smtClean="0">
                <a:solidFill>
                  <a:srgbClr val="034A31"/>
                </a:solidFill>
              </a:rPr>
              <a:t> </a:t>
            </a:r>
            <a:r>
              <a:rPr lang="cs-CZ" sz="1400" dirty="0">
                <a:solidFill>
                  <a:srgbClr val="034A31"/>
                </a:solidFill>
              </a:rPr>
              <a:t>(stejně jako je tomu u zbylých PP</a:t>
            </a:r>
            <a:r>
              <a:rPr lang="cs-CZ" sz="1400" dirty="0" smtClean="0">
                <a:solidFill>
                  <a:srgbClr val="034A31"/>
                </a:solidFill>
              </a:rPr>
              <a:t>)</a:t>
            </a:r>
          </a:p>
          <a:p>
            <a:pPr marL="698500">
              <a:lnSpc>
                <a:spcPct val="90000"/>
              </a:lnSpc>
              <a:buSzPct val="75000"/>
              <a:buAutoNum type="arabicParenR"/>
            </a:pPr>
            <a:endParaRPr lang="cs-CZ" sz="1400" dirty="0">
              <a:solidFill>
                <a:srgbClr val="034A31"/>
              </a:solidFill>
            </a:endParaRPr>
          </a:p>
          <a:p>
            <a:pPr marL="698500">
              <a:lnSpc>
                <a:spcPct val="90000"/>
              </a:lnSpc>
              <a:buSzPct val="75000"/>
              <a:buAutoNum type="arabicParenR" startAt="2"/>
            </a:pPr>
            <a:r>
              <a:rPr lang="cs-CZ" sz="1400" dirty="0" smtClean="0">
                <a:solidFill>
                  <a:srgbClr val="034A31"/>
                </a:solidFill>
              </a:rPr>
              <a:t>Jestliže </a:t>
            </a:r>
            <a:r>
              <a:rPr lang="cs-CZ" sz="1400" dirty="0">
                <a:solidFill>
                  <a:srgbClr val="034A31"/>
                </a:solidFill>
              </a:rPr>
              <a:t>žadatel neohlásí veškeré své plochy orné půdy a tato plocha bude vyšší než 0,1 ha, pak plocha, která má být použita pro výpočet ekologické platby se sníží o 10 </a:t>
            </a:r>
            <a:r>
              <a:rPr lang="cs-CZ" sz="1400" dirty="0" smtClean="0">
                <a:solidFill>
                  <a:srgbClr val="034A31"/>
                </a:solidFill>
              </a:rPr>
              <a:t>%.</a:t>
            </a:r>
          </a:p>
          <a:p>
            <a:pPr marL="698500">
              <a:lnSpc>
                <a:spcPct val="90000"/>
              </a:lnSpc>
              <a:buSzPct val="75000"/>
              <a:buAutoNum type="arabicParenR" startAt="2"/>
            </a:pPr>
            <a:endParaRPr lang="cs-CZ" sz="1400" dirty="0">
              <a:solidFill>
                <a:srgbClr val="034A31"/>
              </a:solidFill>
            </a:endParaRPr>
          </a:p>
          <a:p>
            <a:pPr marL="698500">
              <a:lnSpc>
                <a:spcPct val="90000"/>
              </a:lnSpc>
              <a:buSzPct val="75000"/>
              <a:buFont typeface="Wingdings" pitchFamily="2" charset="2"/>
              <a:buAutoNum type="arabicParenR" startAt="2"/>
            </a:pPr>
            <a:r>
              <a:rPr lang="cs-CZ" sz="1400" dirty="0" smtClean="0">
                <a:solidFill>
                  <a:srgbClr val="034A31"/>
                </a:solidFill>
              </a:rPr>
              <a:t>Správní </a:t>
            </a:r>
            <a:r>
              <a:rPr lang="cs-CZ" sz="1400" dirty="0">
                <a:solidFill>
                  <a:srgbClr val="034A31"/>
                </a:solidFill>
              </a:rPr>
              <a:t>sankce vypočítaná (dle bodu 1 a 2) se následně vydělí pěti a o to bude platba ponížena. Zároveň je tato sankce omezena na nejvýše 20 % částky ekologické platby, na kterou by měl žadatel nárok.</a:t>
            </a:r>
          </a:p>
          <a:p>
            <a:pPr marL="355600" indent="0">
              <a:lnSpc>
                <a:spcPct val="90000"/>
              </a:lnSpc>
              <a:buSzPct val="75000"/>
            </a:pPr>
            <a:endParaRPr lang="cs-CZ" dirty="0" smtClean="0">
              <a:solidFill>
                <a:srgbClr val="034A31"/>
              </a:solidFill>
            </a:endParaRPr>
          </a:p>
          <a:p>
            <a:pPr marL="641350" indent="-285750" algn="just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endParaRPr lang="cs-CZ" sz="800" dirty="0" smtClean="0">
              <a:solidFill>
                <a:srgbClr val="034A31"/>
              </a:solidFill>
            </a:endParaRPr>
          </a:p>
          <a:p>
            <a:pPr marL="641350" indent="-285750" algn="just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rgbClr val="034A31"/>
              </a:solidFill>
            </a:endParaRPr>
          </a:p>
          <a:p>
            <a:r>
              <a:rPr lang="cs-CZ" sz="1400" dirty="0" smtClean="0">
                <a:solidFill>
                  <a:srgbClr val="034A31"/>
                </a:solidFill>
              </a:rPr>
              <a:t>	</a:t>
            </a:r>
          </a:p>
          <a:p>
            <a:r>
              <a:rPr lang="cs-CZ" sz="1400" dirty="0">
                <a:solidFill>
                  <a:srgbClr val="034A31"/>
                </a:solidFill>
              </a:rPr>
              <a:t>	 </a:t>
            </a:r>
            <a:endParaRPr lang="cs-CZ" sz="1400" dirty="0" smtClean="0">
              <a:solidFill>
                <a:srgbClr val="034A31"/>
              </a:solidFill>
            </a:endParaRPr>
          </a:p>
          <a:p>
            <a:r>
              <a:rPr lang="cs-CZ" sz="1400" dirty="0">
                <a:solidFill>
                  <a:srgbClr val="034A3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96543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55679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solidFill>
                  <a:srgbClr val="034A31"/>
                </a:solidFill>
                <a:latin typeface="Verdana"/>
              </a:rPr>
              <a:t>Jednotná žádost </a:t>
            </a:r>
            <a:r>
              <a:rPr lang="cs-CZ" sz="1800" b="1" dirty="0" smtClean="0">
                <a:solidFill>
                  <a:srgbClr val="034A31"/>
                </a:solidFill>
                <a:latin typeface="Verdana"/>
              </a:rPr>
              <a:t>2017 – novinky</a:t>
            </a:r>
            <a:endParaRPr lang="cs-CZ" sz="1800" b="1" dirty="0">
              <a:solidFill>
                <a:srgbClr val="034A31"/>
              </a:solidFill>
              <a:latin typeface="Verdana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4842" y="2132856"/>
            <a:ext cx="8386811" cy="3960440"/>
          </a:xfrm>
        </p:spPr>
        <p:txBody>
          <a:bodyPr/>
          <a:lstStyle/>
          <a:p>
            <a:pPr marL="355600" lvl="1" indent="0" algn="just">
              <a:lnSpc>
                <a:spcPct val="90000"/>
              </a:lnSpc>
              <a:buClr>
                <a:srgbClr val="2A373E"/>
              </a:buClr>
              <a:buSzPct val="75000"/>
              <a:buNone/>
            </a:pPr>
            <a:r>
              <a:rPr lang="cs-CZ" sz="1600" b="1" dirty="0" err="1" smtClean="0">
                <a:solidFill>
                  <a:srgbClr val="F36523"/>
                </a:solidFill>
              </a:rPr>
              <a:t>Greening</a:t>
            </a:r>
            <a:endParaRPr lang="cs-CZ" sz="1600" b="1" dirty="0">
              <a:solidFill>
                <a:srgbClr val="F36523"/>
              </a:solidFill>
            </a:endParaRPr>
          </a:p>
          <a:p>
            <a:pPr marL="355600" lvl="1" indent="0" algn="just">
              <a:lnSpc>
                <a:spcPct val="90000"/>
              </a:lnSpc>
              <a:buClr>
                <a:srgbClr val="2A373E"/>
              </a:buClr>
              <a:buSzPct val="75000"/>
              <a:buNone/>
            </a:pPr>
            <a:endParaRPr lang="cs-CZ" dirty="0" smtClean="0">
              <a:solidFill>
                <a:srgbClr val="034A3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2591494"/>
            <a:ext cx="9036496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0" indent="-285750" algn="just">
              <a:lnSpc>
                <a:spcPct val="90000"/>
              </a:lnSpc>
              <a:buSzPct val="75000"/>
              <a:buFont typeface="Wingdings" panose="05000000000000000000" pitchFamily="2" charset="2"/>
              <a:buChar char="Ø"/>
            </a:pPr>
            <a:r>
              <a:rPr lang="cs-CZ" sz="1400" u="sng" dirty="0">
                <a:solidFill>
                  <a:srgbClr val="034A31"/>
                </a:solidFill>
              </a:rPr>
              <a:t>ECP</a:t>
            </a:r>
            <a:r>
              <a:rPr lang="cs-CZ" sz="1400" dirty="0">
                <a:solidFill>
                  <a:srgbClr val="034A31"/>
                </a:solidFill>
              </a:rPr>
              <a:t>: rozdíl do 0,01 ha se nejedná o porušení ECP</a:t>
            </a:r>
          </a:p>
          <a:p>
            <a:pPr marL="355600" indent="0" algn="just">
              <a:lnSpc>
                <a:spcPct val="90000"/>
              </a:lnSpc>
              <a:buSzPct val="75000"/>
            </a:pPr>
            <a:endParaRPr lang="cs-CZ" sz="1400" dirty="0">
              <a:solidFill>
                <a:srgbClr val="034A31"/>
              </a:solidFill>
            </a:endParaRPr>
          </a:p>
          <a:p>
            <a:pPr marL="641350" indent="-285750" algn="just">
              <a:lnSpc>
                <a:spcPct val="90000"/>
              </a:lnSpc>
              <a:buSzPct val="75000"/>
              <a:buFont typeface="Wingdings" panose="05000000000000000000" pitchFamily="2" charset="2"/>
              <a:buChar char="Ø"/>
            </a:pPr>
            <a:r>
              <a:rPr lang="cs-CZ" sz="1400" u="sng" dirty="0">
                <a:solidFill>
                  <a:srgbClr val="034A31"/>
                </a:solidFill>
              </a:rPr>
              <a:t>EFA</a:t>
            </a:r>
            <a:r>
              <a:rPr lang="cs-CZ" sz="1400" dirty="0">
                <a:solidFill>
                  <a:srgbClr val="034A31"/>
                </a:solidFill>
              </a:rPr>
              <a:t>: </a:t>
            </a:r>
          </a:p>
          <a:p>
            <a:pPr marL="641350" indent="-285750" algn="just">
              <a:lnSpc>
                <a:spcPct val="90000"/>
              </a:lnSpc>
              <a:buSzPct val="75000"/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34A31"/>
              </a:solidFill>
            </a:endParaRPr>
          </a:p>
          <a:p>
            <a:pPr marL="641350" indent="-285750" algn="just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   ÚHOR </a:t>
            </a:r>
          </a:p>
          <a:p>
            <a:pPr marL="355600" indent="0" algn="just">
              <a:lnSpc>
                <a:spcPct val="90000"/>
              </a:lnSpc>
              <a:buSzPct val="75000"/>
            </a:pPr>
            <a:r>
              <a:rPr lang="cs-CZ" sz="1400" dirty="0" smtClean="0">
                <a:solidFill>
                  <a:srgbClr val="034A31"/>
                </a:solidFill>
              </a:rPr>
              <a:t>	- </a:t>
            </a:r>
            <a:r>
              <a:rPr lang="cs-CZ" sz="1400" dirty="0">
                <a:solidFill>
                  <a:srgbClr val="034A31"/>
                </a:solidFill>
              </a:rPr>
              <a:t>zrušeno omezení úhoru na max. 3 roky – nyní </a:t>
            </a:r>
            <a:r>
              <a:rPr lang="cs-CZ" sz="1400" dirty="0" smtClean="0">
                <a:solidFill>
                  <a:srgbClr val="034A31"/>
                </a:solidFill>
              </a:rPr>
              <a:t>neomezeně</a:t>
            </a:r>
          </a:p>
          <a:p>
            <a:pPr marL="355600" indent="0" algn="just">
              <a:lnSpc>
                <a:spcPct val="90000"/>
              </a:lnSpc>
              <a:buSzPct val="75000"/>
            </a:pPr>
            <a:r>
              <a:rPr lang="cs-CZ" sz="1400" dirty="0" smtClean="0">
                <a:solidFill>
                  <a:srgbClr val="034A31"/>
                </a:solidFill>
              </a:rPr>
              <a:t>	- povinnost pěstovat některou z plodin uvedených v § 12 NV</a:t>
            </a:r>
          </a:p>
          <a:p>
            <a:pPr marL="355600" indent="0" algn="just">
              <a:lnSpc>
                <a:spcPct val="90000"/>
              </a:lnSpc>
              <a:buSzPct val="75000"/>
            </a:pPr>
            <a:r>
              <a:rPr lang="cs-CZ" sz="1400" dirty="0">
                <a:solidFill>
                  <a:srgbClr val="034A31"/>
                </a:solidFill>
              </a:rPr>
              <a:t>	- pokud se jedná o úhor, který je na části DPB, musí být tato část viditelně </a:t>
            </a:r>
            <a:r>
              <a:rPr lang="cs-CZ" sz="1400" dirty="0" smtClean="0">
                <a:solidFill>
                  <a:srgbClr val="034A31"/>
                </a:solidFill>
              </a:rPr>
              <a:t>označena</a:t>
            </a:r>
            <a:r>
              <a:rPr lang="cs-CZ" sz="1400" dirty="0">
                <a:solidFill>
                  <a:srgbClr val="034A31"/>
                </a:solidFill>
              </a:rPr>
              <a:t>, </a:t>
            </a:r>
            <a:r>
              <a:rPr lang="cs-CZ" sz="1400" dirty="0" smtClean="0">
                <a:solidFill>
                  <a:srgbClr val="034A31"/>
                </a:solidFill>
              </a:rPr>
              <a:t>      	jinak </a:t>
            </a:r>
            <a:r>
              <a:rPr lang="cs-CZ" sz="1400" dirty="0">
                <a:solidFill>
                  <a:srgbClr val="034A31"/>
                </a:solidFill>
              </a:rPr>
              <a:t>Fond danou plochu nezapočítá do plochy v ekolog. </a:t>
            </a:r>
            <a:r>
              <a:rPr lang="cs-CZ" sz="1400" dirty="0" smtClean="0">
                <a:solidFill>
                  <a:srgbClr val="034A31"/>
                </a:solidFill>
              </a:rPr>
              <a:t>zájmu</a:t>
            </a:r>
            <a:endParaRPr lang="cs-CZ" sz="1400" dirty="0">
              <a:solidFill>
                <a:srgbClr val="034A31"/>
              </a:solidFill>
            </a:endParaRPr>
          </a:p>
          <a:p>
            <a:pPr marL="355600" indent="0" algn="just">
              <a:lnSpc>
                <a:spcPct val="90000"/>
              </a:lnSpc>
              <a:buSzPct val="75000"/>
            </a:pPr>
            <a:r>
              <a:rPr lang="cs-CZ" sz="1400" dirty="0">
                <a:solidFill>
                  <a:srgbClr val="034A31"/>
                </a:solidFill>
              </a:rPr>
              <a:t>	- DPB musí být EVIDOVÁN NA ŽADATELE v LPIS min. od 1.1. daného roku </a:t>
            </a:r>
            <a:r>
              <a:rPr lang="cs-CZ" sz="1400" dirty="0" smtClean="0">
                <a:solidFill>
                  <a:srgbClr val="034A31"/>
                </a:solidFill>
              </a:rPr>
              <a:t>do </a:t>
            </a:r>
            <a:r>
              <a:rPr lang="cs-CZ" sz="1400" dirty="0">
                <a:solidFill>
                  <a:srgbClr val="034A31"/>
                </a:solidFill>
              </a:rPr>
              <a:t>31.10. </a:t>
            </a:r>
            <a:r>
              <a:rPr lang="cs-CZ" sz="1400" dirty="0" smtClean="0">
                <a:solidFill>
                  <a:srgbClr val="034A31"/>
                </a:solidFill>
              </a:rPr>
              <a:t>	daného </a:t>
            </a:r>
            <a:r>
              <a:rPr lang="cs-CZ" sz="1400" dirty="0">
                <a:solidFill>
                  <a:srgbClr val="034A31"/>
                </a:solidFill>
              </a:rPr>
              <a:t>roku </a:t>
            </a:r>
            <a:r>
              <a:rPr lang="cs-CZ" sz="1400" dirty="0" smtClean="0">
                <a:solidFill>
                  <a:srgbClr val="034A31"/>
                </a:solidFill>
              </a:rPr>
              <a:t>(! </a:t>
            </a:r>
            <a:r>
              <a:rPr lang="cs-CZ" sz="1400" u="sng" dirty="0" smtClean="0">
                <a:solidFill>
                  <a:srgbClr val="034A31"/>
                </a:solidFill>
              </a:rPr>
              <a:t>kultura</a:t>
            </a:r>
            <a:r>
              <a:rPr lang="cs-CZ" sz="1400" dirty="0" smtClean="0">
                <a:solidFill>
                  <a:srgbClr val="034A31"/>
                </a:solidFill>
              </a:rPr>
              <a:t> </a:t>
            </a:r>
            <a:r>
              <a:rPr lang="cs-CZ" sz="1400" dirty="0">
                <a:solidFill>
                  <a:srgbClr val="034A31"/>
                </a:solidFill>
              </a:rPr>
              <a:t>ÚHOR musí být na DPB min. do 15.7., poté lze kulturu změnit)</a:t>
            </a:r>
          </a:p>
          <a:p>
            <a:pPr marL="355600" indent="0" algn="just">
              <a:lnSpc>
                <a:spcPct val="90000"/>
              </a:lnSpc>
              <a:buSzPct val="75000"/>
            </a:pPr>
            <a:endParaRPr lang="cs-CZ" sz="1400" dirty="0">
              <a:solidFill>
                <a:srgbClr val="034A31"/>
              </a:solidFill>
            </a:endParaRPr>
          </a:p>
          <a:p>
            <a:pPr marL="641350" indent="-285750" algn="just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34A31"/>
                </a:solidFill>
              </a:rPr>
              <a:t>    SOUVRAŤ</a:t>
            </a:r>
          </a:p>
          <a:p>
            <a:pPr marL="355600" indent="0" algn="just">
              <a:lnSpc>
                <a:spcPct val="90000"/>
              </a:lnSpc>
              <a:buSzPct val="75000"/>
            </a:pPr>
            <a:r>
              <a:rPr lang="cs-CZ" sz="1400" dirty="0">
                <a:solidFill>
                  <a:srgbClr val="034A31"/>
                </a:solidFill>
              </a:rPr>
              <a:t>          - </a:t>
            </a:r>
            <a:r>
              <a:rPr lang="cs-CZ" sz="1400" dirty="0" smtClean="0">
                <a:solidFill>
                  <a:srgbClr val="034A31"/>
                </a:solidFill>
              </a:rPr>
              <a:t>povinnost pěstovat některou </a:t>
            </a:r>
            <a:r>
              <a:rPr lang="cs-CZ" sz="1400" dirty="0">
                <a:solidFill>
                  <a:srgbClr val="034A31"/>
                </a:solidFill>
              </a:rPr>
              <a:t>z plodin uvedených v § 14 NV</a:t>
            </a:r>
          </a:p>
        </p:txBody>
      </p:sp>
    </p:spTree>
    <p:extLst>
      <p:ext uri="{BB962C8B-B14F-4D97-AF65-F5344CB8AC3E}">
        <p14:creationId xmlns:p14="http://schemas.microsoft.com/office/powerpoint/2010/main" val="4049816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55679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solidFill>
                  <a:srgbClr val="034A31"/>
                </a:solidFill>
                <a:latin typeface="Verdana"/>
              </a:rPr>
              <a:t>Jednotná žádost </a:t>
            </a:r>
            <a:r>
              <a:rPr lang="cs-CZ" sz="1800" b="1" dirty="0" smtClean="0">
                <a:solidFill>
                  <a:srgbClr val="034A31"/>
                </a:solidFill>
                <a:latin typeface="Verdana"/>
              </a:rPr>
              <a:t>2017 – novinky</a:t>
            </a:r>
            <a:endParaRPr lang="cs-CZ" sz="1800" b="1" dirty="0">
              <a:solidFill>
                <a:srgbClr val="034A31"/>
              </a:solidFill>
              <a:latin typeface="Verdana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988840"/>
            <a:ext cx="8784976" cy="4104456"/>
          </a:xfrm>
        </p:spPr>
        <p:txBody>
          <a:bodyPr/>
          <a:lstStyle/>
          <a:p>
            <a:pPr marL="355600" indent="0">
              <a:lnSpc>
                <a:spcPct val="90000"/>
              </a:lnSpc>
              <a:buSzPct val="75000"/>
            </a:pPr>
            <a:endParaRPr lang="cs-CZ" sz="1200" b="1" dirty="0" smtClean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r>
              <a:rPr lang="cs-CZ" b="1" dirty="0" smtClean="0"/>
              <a:t>Dobrovolné podpory vázané na produkci (VCS) </a:t>
            </a:r>
            <a:endParaRPr lang="cs-CZ" b="1" dirty="0" smtClean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endParaRPr lang="cs-CZ" b="1" dirty="0">
              <a:solidFill>
                <a:srgbClr val="034A31"/>
              </a:solidFill>
            </a:endParaRPr>
          </a:p>
          <a:p>
            <a:pPr marL="355600" indent="0">
              <a:lnSpc>
                <a:spcPct val="90000"/>
              </a:lnSpc>
              <a:buSzPct val="75000"/>
            </a:pPr>
            <a:r>
              <a:rPr lang="cs-CZ" b="1" dirty="0" smtClean="0">
                <a:solidFill>
                  <a:srgbClr val="034A31"/>
                </a:solidFill>
              </a:rPr>
              <a:t>Nejčastější pochybení ze strany žadatelů</a:t>
            </a:r>
          </a:p>
          <a:p>
            <a:pPr marL="355600" indent="0">
              <a:lnSpc>
                <a:spcPct val="90000"/>
              </a:lnSpc>
              <a:buSzPct val="75000"/>
            </a:pPr>
            <a:endParaRPr lang="cs-CZ" sz="1200" b="1" dirty="0">
              <a:solidFill>
                <a:srgbClr val="034A31"/>
              </a:solidFill>
            </a:endParaRPr>
          </a:p>
          <a:p>
            <a:pPr marL="641350" indent="-285750">
              <a:lnSpc>
                <a:spcPct val="90000"/>
              </a:lnSpc>
              <a:buSzPct val="75000"/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rgbClr val="034A31"/>
                </a:solidFill>
              </a:rPr>
              <a:t>Konzumní </a:t>
            </a:r>
            <a:r>
              <a:rPr lang="cs-CZ" sz="1400" b="1" dirty="0" smtClean="0">
                <a:solidFill>
                  <a:srgbClr val="034A31"/>
                </a:solidFill>
              </a:rPr>
              <a:t>a </a:t>
            </a:r>
            <a:r>
              <a:rPr lang="cs-CZ" sz="1400" b="1" dirty="0">
                <a:solidFill>
                  <a:srgbClr val="034A31"/>
                </a:solidFill>
              </a:rPr>
              <a:t>škrobové </a:t>
            </a:r>
            <a:r>
              <a:rPr lang="cs-CZ" sz="1400" b="1" dirty="0" smtClean="0">
                <a:solidFill>
                  <a:srgbClr val="034A31"/>
                </a:solidFill>
              </a:rPr>
              <a:t>brambory, ovocné a zeleninové druhy s vysokou a velmi vysokou pracností:</a:t>
            </a:r>
            <a:r>
              <a:rPr lang="cs-CZ" sz="1400" dirty="0" smtClean="0">
                <a:solidFill>
                  <a:srgbClr val="034A31"/>
                </a:solidFill>
              </a:rPr>
              <a:t> </a:t>
            </a: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034A31"/>
                </a:solidFill>
              </a:rPr>
              <a:t>nedoložení </a:t>
            </a:r>
            <a:r>
              <a:rPr lang="cs-CZ" sz="1400" u="sng" dirty="0" smtClean="0">
                <a:solidFill>
                  <a:srgbClr val="034A31"/>
                </a:solidFill>
              </a:rPr>
              <a:t>veškerých</a:t>
            </a:r>
            <a:r>
              <a:rPr lang="cs-CZ" sz="1400" dirty="0" smtClean="0">
                <a:solidFill>
                  <a:srgbClr val="034A31"/>
                </a:solidFill>
              </a:rPr>
              <a:t> potřebných dokladů pro poskytnutí platby</a:t>
            </a:r>
          </a:p>
          <a:p>
            <a:pPr marL="641350" indent="-285750">
              <a:lnSpc>
                <a:spcPct val="90000"/>
              </a:lnSpc>
              <a:buSzPct val="75000"/>
              <a:buFont typeface="Wingdings" panose="05000000000000000000" pitchFamily="2" charset="2"/>
              <a:buChar char="Ø"/>
            </a:pPr>
            <a:endParaRPr lang="cs-CZ" sz="1400" dirty="0" smtClean="0">
              <a:solidFill>
                <a:srgbClr val="034A31"/>
              </a:solidFill>
            </a:endParaRPr>
          </a:p>
          <a:p>
            <a:pPr marL="641350" indent="-285750">
              <a:lnSpc>
                <a:spcPct val="90000"/>
              </a:lnSpc>
              <a:buSzPct val="75000"/>
              <a:buFont typeface="Wingdings" panose="05000000000000000000" pitchFamily="2" charset="2"/>
              <a:buChar char="Ø"/>
            </a:pPr>
            <a:r>
              <a:rPr lang="cs-CZ" sz="1400" b="1" dirty="0" smtClean="0">
                <a:solidFill>
                  <a:srgbClr val="034A31"/>
                </a:solidFill>
              </a:rPr>
              <a:t>Masná telata, dojnice, bahnice a kozy: </a:t>
            </a: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034A31"/>
                </a:solidFill>
              </a:rPr>
              <a:t>pozdní hlášení do IZR</a:t>
            </a:r>
          </a:p>
          <a:p>
            <a:pPr marL="641350" indent="-28575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034A31"/>
                </a:solidFill>
              </a:rPr>
              <a:t>absence podání právního nástupnictví na masná telata v případě převodů mezi žadateli</a:t>
            </a:r>
            <a:endParaRPr lang="cs-CZ" sz="14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93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55679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solidFill>
                  <a:srgbClr val="034A31"/>
                </a:solidFill>
                <a:latin typeface="Verdana"/>
              </a:rPr>
              <a:t>Jednotná žádost </a:t>
            </a:r>
            <a:r>
              <a:rPr lang="cs-CZ" sz="1800" b="1" dirty="0" smtClean="0">
                <a:solidFill>
                  <a:srgbClr val="034A31"/>
                </a:solidFill>
                <a:latin typeface="Verdana"/>
              </a:rPr>
              <a:t>2017 – novinky</a:t>
            </a:r>
            <a:endParaRPr lang="cs-CZ" sz="1800" b="1" dirty="0">
              <a:solidFill>
                <a:srgbClr val="034A31"/>
              </a:solidFill>
              <a:latin typeface="Verdana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988840"/>
            <a:ext cx="7920000" cy="3960440"/>
          </a:xfrm>
        </p:spPr>
        <p:txBody>
          <a:bodyPr/>
          <a:lstStyle/>
          <a:p>
            <a:pPr marL="457200" lvl="1" indent="0">
              <a:buClrTx/>
              <a:buNone/>
            </a:pPr>
            <a:endParaRPr lang="cs-CZ" dirty="0" smtClean="0">
              <a:solidFill>
                <a:srgbClr val="034A31"/>
              </a:solidFill>
            </a:endParaRPr>
          </a:p>
          <a:p>
            <a:r>
              <a:rPr lang="cs-CZ" sz="1400" b="1" dirty="0" smtClean="0">
                <a:solidFill>
                  <a:srgbClr val="034A31"/>
                </a:solidFill>
              </a:rPr>
              <a:t>	</a:t>
            </a:r>
            <a:r>
              <a:rPr lang="cs-CZ" b="1" dirty="0" smtClean="0"/>
              <a:t>Natura </a:t>
            </a:r>
            <a:r>
              <a:rPr lang="cs-CZ" b="1" dirty="0"/>
              <a:t>2000 </a:t>
            </a:r>
            <a:r>
              <a:rPr lang="cs-CZ" b="1" dirty="0">
                <a:solidFill>
                  <a:srgbClr val="034A31"/>
                </a:solidFill>
              </a:rPr>
              <a:t>– nejčastější pochybení ze strany žadatelů</a:t>
            </a:r>
          </a:p>
          <a:p>
            <a:endParaRPr lang="cs-CZ" sz="1400" dirty="0">
              <a:solidFill>
                <a:srgbClr val="034A31"/>
              </a:solidFill>
            </a:endParaRPr>
          </a:p>
          <a:p>
            <a:pPr marL="324000" algn="just"/>
            <a:r>
              <a:rPr lang="cs-CZ" sz="1400" dirty="0" smtClean="0">
                <a:solidFill>
                  <a:srgbClr val="034A31"/>
                </a:solidFill>
              </a:rPr>
              <a:t>	Žadatel </a:t>
            </a:r>
            <a:r>
              <a:rPr lang="cs-CZ" sz="1400" dirty="0">
                <a:solidFill>
                  <a:srgbClr val="034A31"/>
                </a:solidFill>
              </a:rPr>
              <a:t>deklaruje DPB, který se nenachází na území 1. zóny národních parků (NP) nebo </a:t>
            </a:r>
            <a:r>
              <a:rPr lang="cs-CZ" sz="1400" dirty="0" smtClean="0">
                <a:solidFill>
                  <a:srgbClr val="034A31"/>
                </a:solidFill>
              </a:rPr>
              <a:t>1</a:t>
            </a:r>
            <a:r>
              <a:rPr lang="cs-CZ" sz="1400" dirty="0">
                <a:solidFill>
                  <a:srgbClr val="034A31"/>
                </a:solidFill>
              </a:rPr>
              <a:t>. zóny chráněných krajinných oblastí (CHKO).</a:t>
            </a:r>
          </a:p>
          <a:p>
            <a:pPr marL="324000" lvl="0"/>
            <a:endParaRPr lang="cs-CZ" sz="1400" dirty="0"/>
          </a:p>
          <a:p>
            <a:pPr marL="324000" algn="ctr">
              <a:buFont typeface="Wingdings" panose="05000000000000000000" pitchFamily="2" charset="2"/>
              <a:buChar char="Ø"/>
            </a:pPr>
            <a:r>
              <a:rPr lang="cs-CZ" sz="1400" b="1" u="sng" dirty="0" smtClean="0">
                <a:solidFill>
                  <a:srgbClr val="FF0000"/>
                </a:solidFill>
              </a:rPr>
              <a:t>DPB se vždy musí nacházet na území 1. </a:t>
            </a:r>
            <a:r>
              <a:rPr lang="cs-CZ" sz="1400" b="1" u="sng" dirty="0">
                <a:solidFill>
                  <a:srgbClr val="FF0000"/>
                </a:solidFill>
              </a:rPr>
              <a:t>zóny NP nebo 1. zóny </a:t>
            </a:r>
            <a:r>
              <a:rPr lang="cs-CZ" sz="1400" b="1" u="sng" dirty="0" smtClean="0">
                <a:solidFill>
                  <a:srgbClr val="FF0000"/>
                </a:solidFill>
              </a:rPr>
              <a:t>CHKO!</a:t>
            </a:r>
          </a:p>
          <a:p>
            <a:pPr marL="324000"/>
            <a:endParaRPr lang="cs-CZ" sz="1400" b="1" u="sng" dirty="0">
              <a:solidFill>
                <a:srgbClr val="FF0000"/>
              </a:solidFill>
            </a:endParaRPr>
          </a:p>
          <a:p>
            <a:pPr marL="324000"/>
            <a:r>
              <a:rPr lang="cs-CZ" sz="1400" dirty="0" smtClean="0">
                <a:solidFill>
                  <a:srgbClr val="034A31"/>
                </a:solidFill>
              </a:rPr>
              <a:t>	Na </a:t>
            </a:r>
            <a:r>
              <a:rPr lang="cs-CZ" sz="1400" dirty="0">
                <a:solidFill>
                  <a:srgbClr val="034A31"/>
                </a:solidFill>
              </a:rPr>
              <a:t>DPB, které se nacházejí v oblastech Natura 2000, ale nemají překryv s 1. zónou </a:t>
            </a:r>
            <a:r>
              <a:rPr lang="cs-CZ" sz="1400" dirty="0" smtClean="0">
                <a:solidFill>
                  <a:srgbClr val="034A31"/>
                </a:solidFill>
              </a:rPr>
              <a:t>NP </a:t>
            </a:r>
            <a:r>
              <a:rPr lang="cs-CZ" sz="1400" dirty="0">
                <a:solidFill>
                  <a:srgbClr val="034A31"/>
                </a:solidFill>
              </a:rPr>
              <a:t>nebo 1. zónou </a:t>
            </a:r>
            <a:r>
              <a:rPr lang="cs-CZ" sz="1400" dirty="0" smtClean="0">
                <a:solidFill>
                  <a:srgbClr val="034A31"/>
                </a:solidFill>
              </a:rPr>
              <a:t>CHKO, </a:t>
            </a:r>
            <a:r>
              <a:rPr lang="cs-CZ" sz="1400" dirty="0">
                <a:solidFill>
                  <a:srgbClr val="034A31"/>
                </a:solidFill>
              </a:rPr>
              <a:t>se platba NEPOSKYTNE.</a:t>
            </a:r>
          </a:p>
          <a:p>
            <a:pPr marL="0"/>
            <a:endParaRPr lang="cs-CZ" sz="1200" b="1" u="sng" dirty="0">
              <a:solidFill>
                <a:srgbClr val="FF0000"/>
              </a:solidFill>
            </a:endParaRPr>
          </a:p>
          <a:p>
            <a:pPr marL="0" lvl="0"/>
            <a:endParaRPr lang="cs-CZ" sz="1200" dirty="0"/>
          </a:p>
          <a:p>
            <a:endParaRPr lang="cs-CZ" b="1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87363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pro prezentace SZIF">
  <a:themeElements>
    <a:clrScheme name="Szif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zif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if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f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1288</Words>
  <Application>Microsoft Office PowerPoint</Application>
  <PresentationFormat>Předvádění na obrazovce (4:3)</PresentationFormat>
  <Paragraphs>240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Times New Roman</vt:lpstr>
      <vt:lpstr>Verdana</vt:lpstr>
      <vt:lpstr>Wingdings</vt:lpstr>
      <vt:lpstr>Šablona pro prezentace SZIF</vt:lpstr>
      <vt:lpstr>Aktuální informace </vt:lpstr>
      <vt:lpstr>Prezentace aplikace PowerPoint</vt:lpstr>
      <vt:lpstr>Prezentace aplikace PowerPoint</vt:lpstr>
      <vt:lpstr>Prezentace aplikace PowerPoint</vt:lpstr>
      <vt:lpstr>Jednotná žádost 2017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Kontroly na místě IACS</vt:lpstr>
      <vt:lpstr>Kontroly na místě IACS</vt:lpstr>
      <vt:lpstr>Kontroly na místě IACS</vt:lpstr>
      <vt:lpstr>Mimořádná opatření</vt:lpstr>
      <vt:lpstr>Mimořádná opatření</vt:lpstr>
      <vt:lpstr>Mimořádná opatření</vt:lpstr>
      <vt:lpstr>LPIS</vt:lpstr>
    </vt:vector>
  </TitlesOfParts>
  <Company>MÉDEA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Michaela Černá</dc:creator>
  <cp:lastModifiedBy>Jan</cp:lastModifiedBy>
  <cp:revision>203</cp:revision>
  <cp:lastPrinted>2017-03-10T14:01:01Z</cp:lastPrinted>
  <dcterms:created xsi:type="dcterms:W3CDTF">2015-03-03T08:34:53Z</dcterms:created>
  <dcterms:modified xsi:type="dcterms:W3CDTF">2017-03-15T08:49:40Z</dcterms:modified>
</cp:coreProperties>
</file>